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65" r:id="rId7"/>
    <p:sldId id="266" r:id="rId8"/>
    <p:sldId id="267" r:id="rId9"/>
    <p:sldId id="260" r:id="rId10"/>
    <p:sldId id="264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6a1e6e3c7e02c0cd634e213d79abc3a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387424"/>
            <a:ext cx="9937104" cy="861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052" y="2204864"/>
            <a:ext cx="8229600" cy="244827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«Эмоциональная готовность педагогов </a:t>
            </a:r>
            <a:r>
              <a:rPr lang="ru-RU" sz="4000" b="1" dirty="0" smtClean="0">
                <a:solidFill>
                  <a:srgbClr val="FF0000"/>
                </a:solidFill>
              </a:rPr>
              <a:t>к </a:t>
            </a:r>
            <a:r>
              <a:rPr lang="ru-RU" sz="4000" b="1" dirty="0">
                <a:solidFill>
                  <a:srgbClr val="FF0000"/>
                </a:solidFill>
              </a:rPr>
              <a:t>инновационной деятельности»</a:t>
            </a:r>
          </a:p>
        </p:txBody>
      </p:sp>
    </p:spTree>
    <p:extLst>
      <p:ext uri="{BB962C8B-B14F-4D97-AF65-F5344CB8AC3E}">
        <p14:creationId xmlns:p14="http://schemas.microsoft.com/office/powerpoint/2010/main" xmlns="" val="285781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79208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Упражнение «Учусь у тебя»</a:t>
            </a:r>
          </a:p>
          <a:p>
            <a:r>
              <a:rPr lang="ru-RU" sz="2000" u="sng" dirty="0" smtClean="0"/>
              <a:t>Цель</a:t>
            </a:r>
            <a:r>
              <a:rPr lang="ru-RU" sz="2000" dirty="0" smtClean="0"/>
              <a:t>: осознание педагогами личностного и профессионального ресурса.</a:t>
            </a:r>
          </a:p>
          <a:p>
            <a:r>
              <a:rPr lang="ru-RU" sz="2000" dirty="0" smtClean="0"/>
              <a:t>Участники выходят в круг.</a:t>
            </a:r>
          </a:p>
          <a:p>
            <a:r>
              <a:rPr lang="ru-RU" sz="2000" u="sng" dirty="0" smtClean="0"/>
              <a:t>Участники бросают друг другу в произвольном порядке мячик со словами</a:t>
            </a:r>
            <a:r>
              <a:rPr lang="ru-RU" sz="2000" dirty="0" smtClean="0"/>
              <a:t>: </a:t>
            </a:r>
            <a:r>
              <a:rPr lang="ru-RU" sz="2000" i="1" dirty="0" smtClean="0"/>
              <a:t>«Я учусь у тебя…»</a:t>
            </a:r>
            <a:r>
              <a:rPr lang="ru-RU" sz="2000" dirty="0" smtClean="0"/>
              <a:t> (называется профессиональное или личное качество данного человека, которое действительно обладает ценностью, привлекательностью для говорящего). Задача принявшего мяч, прежде всего, </a:t>
            </a:r>
            <a:r>
              <a:rPr lang="ru-RU" sz="2000" u="sng" dirty="0" smtClean="0"/>
              <a:t>подтвердить высказанную мысль</a:t>
            </a:r>
            <a:r>
              <a:rPr lang="ru-RU" sz="2000" dirty="0" smtClean="0"/>
              <a:t>: </a:t>
            </a:r>
            <a:r>
              <a:rPr lang="ru-RU" sz="2000" i="1" dirty="0" smtClean="0"/>
              <a:t>«Да, у меня можно научиться…»</a:t>
            </a:r>
            <a:r>
              <a:rPr lang="ru-RU" sz="2000" dirty="0" smtClean="0"/>
              <a:t> или </a:t>
            </a:r>
            <a:r>
              <a:rPr lang="ru-RU" sz="2000" i="1" dirty="0" smtClean="0"/>
              <a:t>«Да, я могу научить…»</a:t>
            </a:r>
            <a:r>
              <a:rPr lang="ru-RU" sz="2000" dirty="0" smtClean="0"/>
              <a:t>. Затем он бросает мячик другому участнику.</a:t>
            </a:r>
          </a:p>
          <a:p>
            <a:r>
              <a:rPr lang="ru-RU" sz="2000" dirty="0" smtClean="0"/>
              <a:t>Данные упражнения еще раз продемонстрируют то, что в нашем коллективе работают высококвалифицированные специалисты.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748628"/>
            <a:ext cx="6264696" cy="5472608"/>
          </a:xfrm>
        </p:spPr>
        <p:txBody>
          <a:bodyPr>
            <a:normAutofit/>
          </a:bodyPr>
          <a:lstStyle/>
          <a:p>
            <a:r>
              <a:rPr lang="ru-RU" dirty="0"/>
              <a:t>«Счастье не в том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чтобы </a:t>
            </a:r>
            <a:r>
              <a:rPr lang="ru-RU" dirty="0" smtClean="0"/>
              <a:t>делать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всегда то, что хочется,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</a:t>
            </a:r>
            <a:r>
              <a:rPr lang="ru-RU" dirty="0"/>
              <a:t>в том, чтобы всегда хотеть того,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</a:t>
            </a:r>
            <a:r>
              <a:rPr lang="ru-RU" dirty="0"/>
              <a:t>делаешь!!!»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D:\Cr7hLzwWYAAX02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764704"/>
            <a:ext cx="3240361" cy="551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030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720" y="188640"/>
            <a:ext cx="8229600" cy="11991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	</a:t>
            </a:r>
            <a:r>
              <a:rPr lang="ru-RU" sz="2800" dirty="0" smtClean="0">
                <a:solidFill>
                  <a:srgbClr val="FF0000"/>
                </a:solidFill>
              </a:rPr>
              <a:t>Очередность </a:t>
            </a:r>
            <a:r>
              <a:rPr lang="ru-RU" sz="2800" dirty="0">
                <a:solidFill>
                  <a:srgbClr val="FF0000"/>
                </a:solidFill>
              </a:rPr>
              <a:t>высказываний </a:t>
            </a:r>
            <a:r>
              <a:rPr lang="ru-RU" sz="2800" i="1" dirty="0"/>
              <a:t>(когда один говорит, другой ожидает своей очереди).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2857"/>
            <a:ext cx="82296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720" y="5589240"/>
            <a:ext cx="82296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1216" y="1412776"/>
            <a:ext cx="79415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	</a:t>
            </a:r>
            <a:r>
              <a:rPr lang="ru-RU" sz="2800" dirty="0">
                <a:solidFill>
                  <a:srgbClr val="FF0000"/>
                </a:solidFill>
              </a:rPr>
              <a:t>Я - высказывание </a:t>
            </a:r>
            <a:r>
              <a:rPr lang="ru-RU" sz="2800" i="1" dirty="0"/>
              <a:t>(говорим только о себе и своих ощущениях).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82296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91580" y="2456893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</a:rPr>
              <a:t>Безоценочность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суждений </a:t>
            </a:r>
            <a:r>
              <a:rPr lang="ru-RU" sz="2800" i="1" dirty="0"/>
              <a:t>(чужие мысли не </a:t>
            </a:r>
            <a:r>
              <a:rPr lang="ru-RU" sz="2800" i="1" dirty="0" smtClean="0"/>
              <a:t>интерпретировать)</a:t>
            </a:r>
            <a:endParaRPr lang="ru-RU" sz="28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2100" y="3673187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	</a:t>
            </a:r>
            <a:r>
              <a:rPr lang="ru-RU" sz="2800" dirty="0">
                <a:solidFill>
                  <a:srgbClr val="FF0000"/>
                </a:solidFill>
              </a:rPr>
              <a:t>Активность</a:t>
            </a:r>
            <a:r>
              <a:rPr lang="ru-RU" sz="2800" dirty="0"/>
              <a:t> </a:t>
            </a:r>
            <a:r>
              <a:rPr lang="ru-RU" sz="2800" i="1" dirty="0"/>
              <a:t>(время тренинга регламентировано, поэтому для максимальной эффективности мы должны работать активно)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1476" y="5692729"/>
            <a:ext cx="81301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Правило </a:t>
            </a:r>
            <a:r>
              <a:rPr lang="ru-RU" sz="2800" dirty="0">
                <a:solidFill>
                  <a:srgbClr val="FF0000"/>
                </a:solidFill>
              </a:rPr>
              <a:t>«стоп» </a:t>
            </a:r>
            <a:r>
              <a:rPr lang="ru-RU" sz="2800" i="1" dirty="0"/>
              <a:t>(я не хочу о чём то высказываться, я передаю слово другому).</a:t>
            </a:r>
          </a:p>
        </p:txBody>
      </p:sp>
    </p:spTree>
    <p:extLst>
      <p:ext uri="{BB962C8B-B14F-4D97-AF65-F5344CB8AC3E}">
        <p14:creationId xmlns:p14="http://schemas.microsoft.com/office/powerpoint/2010/main" xmlns="" val="250469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1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</a:rPr>
              <a:t>Инновация </a:t>
            </a:r>
            <a:r>
              <a:rPr lang="ru-RU" sz="3600" dirty="0"/>
              <a:t>- это результат творческой деятельности, направленной на разработку, создание и распространение новых видов изделий, технологий, внедрение новых организационных решений, удовлетворяющих потребности человека и общества, вызывающих вместе с тем социальные и другие изменения.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660995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/>
              <a:t>«Восточный стих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400600"/>
          </a:xfrm>
        </p:spPr>
        <p:txBody>
          <a:bodyPr/>
          <a:lstStyle/>
          <a:p>
            <a:r>
              <a:rPr lang="ru-RU" sz="3200" dirty="0"/>
              <a:t>Существительное </a:t>
            </a:r>
            <a:r>
              <a:rPr lang="ru-RU" sz="3200" dirty="0">
                <a:solidFill>
                  <a:srgbClr val="FF0000"/>
                </a:solidFill>
              </a:rPr>
              <a:t>(инновация).</a:t>
            </a:r>
          </a:p>
          <a:p>
            <a:r>
              <a:rPr lang="ru-RU" sz="3200" dirty="0"/>
              <a:t>Прилагательное, прилагательное.</a:t>
            </a:r>
          </a:p>
          <a:p>
            <a:r>
              <a:rPr lang="ru-RU" sz="3200" dirty="0"/>
              <a:t>Глагол, глагол, глагол.</a:t>
            </a:r>
          </a:p>
          <a:p>
            <a:r>
              <a:rPr lang="ru-RU" sz="3200" dirty="0"/>
              <a:t>Выражение </a:t>
            </a:r>
            <a:r>
              <a:rPr lang="ru-RU" sz="3200" dirty="0" smtClean="0"/>
              <a:t>отношения.</a:t>
            </a:r>
          </a:p>
          <a:p>
            <a:r>
              <a:rPr lang="ru-RU" sz="3200" dirty="0" smtClean="0"/>
              <a:t>Существительное</a:t>
            </a:r>
            <a:r>
              <a:rPr lang="ru-RU" sz="3200" dirty="0"/>
              <a:t>. </a:t>
            </a:r>
            <a:r>
              <a:rPr lang="ru-RU" sz="3200" dirty="0">
                <a:solidFill>
                  <a:srgbClr val="FF0000"/>
                </a:solidFill>
              </a:rPr>
              <a:t>(инновация)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276872"/>
            <a:ext cx="4388296" cy="298092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Земля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Сильная</a:t>
            </a:r>
            <a:r>
              <a:rPr lang="ru-RU" dirty="0">
                <a:solidFill>
                  <a:srgbClr val="0070C0"/>
                </a:solidFill>
              </a:rPr>
              <a:t>, беззащитная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Рождает, прощает, дарит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Теплом своим согревает...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 Земля.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205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836712"/>
            <a:ext cx="756084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Упражнение «Орехи»</a:t>
            </a:r>
          </a:p>
          <a:p>
            <a:r>
              <a:rPr lang="ru-RU" b="1" u="sng" dirty="0" smtClean="0"/>
              <a:t>Цель</a:t>
            </a:r>
            <a:r>
              <a:rPr lang="ru-RU" b="1" dirty="0" smtClean="0"/>
              <a:t>: </a:t>
            </a:r>
            <a:r>
              <a:rPr lang="ru-RU" dirty="0" smtClean="0"/>
              <a:t>Осознать необходимость индивидуального подхода.</a:t>
            </a:r>
          </a:p>
          <a:p>
            <a:r>
              <a:rPr lang="ru-RU" dirty="0" smtClean="0"/>
              <a:t>Инструкция. Возьмите в руки орех. Рассмотрите его. Обратите внимание на цвет, форму, текстуру, наличие впадин и выпуклостей, рисунок… Постарайтесь заметить все особенности этого ореха. Запомните его. Положите его в тарелку рядом с другими орехами. </a:t>
            </a:r>
            <a:r>
              <a:rPr lang="ru-RU" i="1" dirty="0" smtClean="0"/>
              <a:t>(В это время орехи перемешиваются в тарелке.)</a:t>
            </a:r>
            <a:endParaRPr lang="ru-RU" dirty="0" smtClean="0"/>
          </a:p>
          <a:p>
            <a:r>
              <a:rPr lang="ru-RU" dirty="0" smtClean="0"/>
              <a:t>А теперь постарайтесь среди других орехов найти </a:t>
            </a:r>
            <a:r>
              <a:rPr lang="ru-RU" i="1" dirty="0" smtClean="0"/>
              <a:t>«свой»</a:t>
            </a:r>
            <a:r>
              <a:rPr lang="ru-RU" dirty="0" smtClean="0"/>
              <a:t> - тот самый, особенный, который вы долго рассматривали, находили его отличительные особенности.</a:t>
            </a:r>
          </a:p>
          <a:p>
            <a:r>
              <a:rPr lang="ru-RU" b="1" u="sng" dirty="0" smtClean="0"/>
              <a:t>Вывод</a:t>
            </a:r>
            <a:r>
              <a:rPr lang="ru-RU" b="1" dirty="0" smtClean="0"/>
              <a:t>: </a:t>
            </a:r>
            <a:r>
              <a:rPr lang="ru-RU" dirty="0" smtClean="0"/>
              <a:t>Вы работаете с разными детьми, каждый из которых -</a:t>
            </a:r>
          </a:p>
          <a:p>
            <a:r>
              <a:rPr lang="ru-RU" dirty="0" smtClean="0"/>
              <a:t>индивидуальность, каждый уникален вне зависимости от возраста, пола, характера. Традиционны подход он в первую очередь авторитарный. А современный личностно-ориентированный, гуманистический. Без инноваций переход от традиционного подхода к современному не возможен. Инновации помогают открывать и развивать в ребенке его индивидуальные черты. Так же они дают возможность к каждому найти подход.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70485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/>
              <a:t>Упражнение 3. Диагностика</a:t>
            </a:r>
            <a:endParaRPr lang="ru-RU" sz="2000" dirty="0" smtClean="0"/>
          </a:p>
          <a:p>
            <a:r>
              <a:rPr lang="ru-RU" b="1" dirty="0" smtClean="0"/>
              <a:t>1. «Выбор траектории»</a:t>
            </a:r>
            <a:r>
              <a:rPr lang="ru-RU" dirty="0" smtClean="0"/>
              <a:t> </a:t>
            </a:r>
            <a:r>
              <a:rPr lang="ru-RU" i="1" dirty="0" smtClean="0"/>
              <a:t>(звучит фоновая музыка среднего темпа)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У </a:t>
            </a:r>
            <a:r>
              <a:rPr lang="ru-RU" dirty="0" smtClean="0"/>
              <a:t>многих людей есть привычка, размышляя над решением какой-либо сложной задачи, двигаться по замкнутой траектории. Кто-то движется по кругу... </a:t>
            </a:r>
            <a:r>
              <a:rPr lang="ru-RU" i="1" dirty="0" smtClean="0"/>
              <a:t>(показывает)</a:t>
            </a:r>
            <a:r>
              <a:rPr lang="ru-RU" dirty="0" smtClean="0"/>
              <a:t>, кто-то предпочитает ходить, совершая более резкие повороты, т. е. описывая квадрат или прямоугольник... </a:t>
            </a:r>
            <a:r>
              <a:rPr lang="ru-RU" i="1" dirty="0" smtClean="0"/>
              <a:t>(показывает</a:t>
            </a:r>
            <a:r>
              <a:rPr lang="ru-RU" i="1" dirty="0" smtClean="0"/>
              <a:t>)</a:t>
            </a:r>
            <a:r>
              <a:rPr lang="ru-RU" dirty="0" smtClean="0"/>
              <a:t>,</a:t>
            </a: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кто-то - как будто шагает вдоль сторон треугольника... </a:t>
            </a:r>
            <a:r>
              <a:rPr lang="ru-RU" i="1" dirty="0" smtClean="0"/>
              <a:t>(показывает)</a:t>
            </a:r>
            <a:r>
              <a:rPr lang="ru-RU" dirty="0" smtClean="0"/>
              <a:t>. И наконец, встречаются люди, которые, размышляя, движутся по траектории, которую мы называем зигзагом... </a:t>
            </a:r>
            <a:r>
              <a:rPr lang="ru-RU" i="1" dirty="0" smtClean="0"/>
              <a:t>(показывает)</a:t>
            </a:r>
            <a:r>
              <a:rPr lang="ru-RU" dirty="0" smtClean="0"/>
              <a:t>. У вас есть несколько минут для того, чтобы подвигаться по комнате, опробуя все эти траектории. Можно уменьшать или увеличивать размеры описываемых фигур по вашему желанию.</a:t>
            </a:r>
          </a:p>
          <a:p>
            <a:r>
              <a:rPr lang="ru-RU" dirty="0" smtClean="0"/>
              <a:t>Участники начинают двигаться по комнате под музыку. Ведущий мягко пресекает разговоры: нужно, чтобы каждый сумел настроиться на свои внутренние ощущения. Пяти-семи минут обычно достаточно для того, чтобы каждый определился в своем выборе. Ведущий предлагает участникам группы разделиться: "круги", "квадраты", "треугольники" и "зигзаги" занимают разные углы помещения. Каждой группе задаётся вопрос. Что их объединяет, затем каждой группе на листочке даётся характеристика.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332656"/>
            <a:ext cx="8352928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КВАДРАТ.</a:t>
            </a:r>
            <a:r>
              <a:rPr lang="ru-RU" sz="1200" dirty="0" smtClean="0"/>
              <a:t> Квадрат - это, прежде всего неутомимый труженик. Трудолюбие, усердие, потребность доводить начатое дело до конца, упорство, позволяющее добиваться завершения работы, - вот чем, прежде всего знамениты истинные Квадраты. Выносливость, терпение и методичность обычно делают Квадрата высококлассным специалистом в своей области. Этому способствует и неутолимая потребность в информации. Квадраты - коллекционеры всевозможных данных. Все сведения систематизированы, разложены по полочкам... Квадраты заслуженно слывут эрудитами, по крайней мере, в своей области.</a:t>
            </a:r>
          </a:p>
          <a:p>
            <a:r>
              <a:rPr lang="ru-RU" sz="1200" dirty="0" smtClean="0"/>
              <a:t>Мыслительный анализ - сильная сторона Квадрата... Квадраты чрезвычайно внимательны к деталям, к подробностям. Квадраты любят раз и навсегда заведенный порядок...</a:t>
            </a:r>
          </a:p>
          <a:p>
            <a:r>
              <a:rPr lang="ru-RU" sz="1200" dirty="0" smtClean="0"/>
              <a:t>Аккуратность, порядок, соблюдение правил и приличий могут развиться до парализующей крайности. И когда приходит время принимать решение, особенно связанное с риском, с возможной потерей статус-кво, Квадраты вольно или невольно затягивают его принятие. Кроме того, рациональность, эмоциональная сухость и холодность мешают Квадратам быстро устанавливать контакты с разными лицами. Квадрат неэффективно действует в аморфной ситуации.</a:t>
            </a:r>
          </a:p>
          <a:p>
            <a:endParaRPr lang="ru-RU" sz="1200" b="1" dirty="0" smtClean="0"/>
          </a:p>
          <a:p>
            <a:r>
              <a:rPr lang="ru-RU" sz="1200" b="1" dirty="0" smtClean="0"/>
              <a:t>ТРЕУГОЛЬНИК</a:t>
            </a:r>
            <a:r>
              <a:rPr lang="ru-RU" sz="1200" b="1" dirty="0" smtClean="0"/>
              <a:t>.</a:t>
            </a:r>
            <a:r>
              <a:rPr lang="ru-RU" sz="1200" dirty="0" smtClean="0"/>
              <a:t> Эта форма символизирует лидерство, и многие Треугольники ощущают в этом свое предназначение. Самая характерная особенность истинного Треугольника способность концентрироваться на главной цели. Треугольники - энергичные, неудержимые, сильные личности, которые ставят ясные цели и, как правило, достигают их!</a:t>
            </a:r>
          </a:p>
          <a:p>
            <a:r>
              <a:rPr lang="ru-RU" sz="1200" dirty="0" smtClean="0"/>
              <a:t>Треугольник - это очень уверенный человек, который хочет быть правым во всем! Сильная потребность быть правым и управлять положением дел, решать не только за себя, но и по возможности за других делает Треугольника личностью, постоянно соперничающей, конкурирующей с другими. Доминирующая установка в любом деле - это установка на победу, выигрыш, успех! Он часто рискует, бывает нетерпеливым и нетерпимым к тем, кто колеблется в принятии решения.</a:t>
            </a:r>
          </a:p>
          <a:p>
            <a:r>
              <a:rPr lang="ru-RU" sz="1200" dirty="0" smtClean="0"/>
              <a:t>Треугольники очень не любят оказываться неправыми и с большим трудом признают свои ошибки...</a:t>
            </a:r>
          </a:p>
          <a:p>
            <a:r>
              <a:rPr lang="ru-RU" sz="1200" dirty="0" smtClean="0"/>
              <a:t>Треугольники - честолюбивы. Если делом чести для Квадрата является достижение высшего качества выполняемой работы, то Треугольник стремится достичь высокого положения, приобрести высокий статус, иначе говоря сделать карьеру...</a:t>
            </a:r>
          </a:p>
          <a:p>
            <a:r>
              <a:rPr lang="ru-RU" sz="1200" dirty="0" smtClean="0"/>
              <a:t>Главное отрицательное качество "треугольной" формы: сильный эгоцентризм, направленность на себя. Треугольники на пути к вершинам власти не проявляют особой щепетильности в отношении моральных норм и могут идти к своей цели по головам других. Это характерно для "зарвавшихся" Треугольников, которых никто вовремя не остановил. Треугольники заставляют все и всех вращаться вокруг себя, без них жизнь потеряла бы свою остроту.</a:t>
            </a:r>
          </a:p>
          <a:p>
            <a:endParaRPr lang="ru-RU" sz="9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784887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КРУГ.</a:t>
            </a:r>
            <a:r>
              <a:rPr lang="ru-RU" sz="1100" dirty="0" smtClean="0"/>
              <a:t> Это мифологический символ гармонии. Тот, кто уверенно выбирает его, искренне заинтересован прежде всего в хороших межличностных отношениях. Высшая ценность для Круга - люди, их благополучие. Круг... чаще всего служит тем "клеем", который скрепляет и рабочий коллектив, и семью, т. е. стабилизирует группу...</a:t>
            </a:r>
          </a:p>
          <a:p>
            <a:r>
              <a:rPr lang="ru-RU" sz="1100" dirty="0" smtClean="0"/>
              <a:t>Они обладают высокой чувствительностью, развитой </a:t>
            </a:r>
            <a:r>
              <a:rPr lang="ru-RU" sz="1100" dirty="0" err="1" smtClean="0"/>
              <a:t>эмпатией</a:t>
            </a:r>
            <a:r>
              <a:rPr lang="ru-RU" sz="1100" dirty="0" smtClean="0"/>
              <a:t> - способностью сопереживать, сочувствовать, эмоционально отзываться на переживания другого человека... Естественно, что люди тянутся к Кругам. Круги великолепно "читают" людей и в одну минуту способны распознать притворщика, обманщика...</a:t>
            </a:r>
          </a:p>
          <a:p>
            <a:r>
              <a:rPr lang="ru-RU" sz="1100" dirty="0" smtClean="0"/>
              <a:t>Они пытаются сохранить мир и ради этого иногда избегают занимать "твердую" позицию и принимать непопулярные решения. Для Круга нет ничего более тяжелого, чем вступать в межличностный конфликт. Круг счастлив тогда, когда все ладят друг с другом. Поэтому, когда у Круга возникает с кем-то конфликт, наиболее вероятно, что именно Круг уступит первым.</a:t>
            </a:r>
          </a:p>
          <a:p>
            <a:r>
              <a:rPr lang="ru-RU" sz="1100" dirty="0" smtClean="0"/>
              <a:t>... Круги не отличаются решительностью, слабы в "политических играх" и часто не могут подать себя и свою "команду" должным образом. Все это ведет к тому, что над Кругами часто берут верх! Более сильные личности, например, Треугольники. Круги, кажется, не слишком беспокоятся о том, в чьих руках будет находиться власть. Лишь бы все были довольны, и кругом царил мир. Однако в одном Круги проявляют завидную твердость. Если дело касается вопросов морали или нарушения справедливости.</a:t>
            </a:r>
          </a:p>
          <a:p>
            <a:r>
              <a:rPr lang="ru-RU" sz="1100" dirty="0" smtClean="0"/>
              <a:t>... Главные черты их стиля мышления - ориентация на субъективные факторы проблемы </a:t>
            </a:r>
            <a:r>
              <a:rPr lang="ru-RU" sz="1100" i="1" dirty="0" smtClean="0"/>
              <a:t>(ценности, оценки, чувства и т. д.)</a:t>
            </a:r>
            <a:r>
              <a:rPr lang="ru-RU" sz="1100" dirty="0" smtClean="0"/>
              <a:t> и стремление найти общее даже в противоположных точках зрения. Можно сказать, что Круг - прирожденный психолог.</a:t>
            </a:r>
          </a:p>
          <a:p>
            <a:endParaRPr lang="ru-RU" sz="1100" b="1" dirty="0" smtClean="0"/>
          </a:p>
          <a:p>
            <a:r>
              <a:rPr lang="ru-RU" sz="1100" b="1" dirty="0" smtClean="0"/>
              <a:t>ЗИГЗАГ</a:t>
            </a:r>
            <a:r>
              <a:rPr lang="ru-RU" sz="1100" b="1" dirty="0" smtClean="0"/>
              <a:t>.</a:t>
            </a:r>
            <a:r>
              <a:rPr lang="ru-RU" sz="1100" dirty="0" smtClean="0"/>
              <a:t> Эта фигура символизирует </a:t>
            </a:r>
            <a:r>
              <a:rPr lang="ru-RU" sz="1100" dirty="0" err="1" smtClean="0"/>
              <a:t>креативность</a:t>
            </a:r>
            <a:r>
              <a:rPr lang="ru-RU" sz="1100" dirty="0" smtClean="0"/>
              <a:t>, творчество, хотя бы потому, что она самая уникальная из всех фигур и единственная разомкнутая фигура...</a:t>
            </a:r>
          </a:p>
          <a:p>
            <a:r>
              <a:rPr lang="ru-RU" sz="1100" dirty="0" smtClean="0"/>
              <a:t>Доминирующим стилем мышления Зигзага чаще всего является синтетический стиль. Комбинирование абсолютно различных, несходных идей и создание на этой основе чего-то нового, оригинального - вот, что нравится Зигзагам. В отличие от Кругов, Зигзаги вовсе не заинтересованы в консенсусе и добиваются синтеза не путем уступок, а наоборот - заострением конфликта идей и построением новой концепции, в которой этот конфликт получает свое разрешение, "снимается". Причем, используя свое природное остроумие, они могут быть весьма язвительными, "открывая глаза другим" на возможность нового решения...</a:t>
            </a:r>
          </a:p>
          <a:p>
            <a:r>
              <a:rPr lang="ru-RU" sz="1100" dirty="0" smtClean="0"/>
              <a:t>Зигзаги просто не могут продуктивно трудиться в хорошо структурированных ситуациях. Их раздражают четкие вертикальные и горизонтальные связи, строго фиксированные обязанности и постоянные способы работы. Им необходимо иметь большое разнообразие и высокий уровень стимуляции на рабочем месте. Они также хотят быть независимыми от других в своей работе. Тогда Зигзаг оживает и начинает выполнять свое основное назначение - генерировать новые идеи и методы работы... Зигзаги устремлены в будущее и больше интересуются возможностью, чем действительностью. Мир идей для них так же реален, как мир вещей для остальных...</a:t>
            </a:r>
          </a:p>
          <a:p>
            <a:r>
              <a:rPr lang="ru-RU" sz="1100" dirty="0" smtClean="0"/>
              <a:t>Зигзаги - неутомимые проповедники своих идей и способны мотивировать всех вокруг себя. Однако им не хватает политичности: они несдержанны, очень экспрессивны </a:t>
            </a:r>
            <a:r>
              <a:rPr lang="ru-RU" sz="1100" i="1" dirty="0" smtClean="0"/>
              <a:t>("режут правду в глаза")</a:t>
            </a:r>
            <a:r>
              <a:rPr lang="ru-RU" sz="1100" dirty="0" smtClean="0"/>
              <a:t>, что, наряду с их эксцентричностью, часто мешает им проводить свои идеи в жизнь. К тому же они не сильны в проработке конкретных деталей </a:t>
            </a:r>
            <a:r>
              <a:rPr lang="ru-RU" sz="1100" i="1" dirty="0" smtClean="0"/>
              <a:t>(без чего материализация идеи невозможна)</a:t>
            </a:r>
            <a:r>
              <a:rPr lang="ru-RU" sz="1100" dirty="0" smtClean="0"/>
              <a:t> и не слишком настойчивы в доведении дела до конца </a:t>
            </a:r>
            <a:r>
              <a:rPr lang="ru-RU" sz="1100" i="1" dirty="0" smtClean="0"/>
              <a:t>(так как с утратой новизны теряется и интерес к идее)</a:t>
            </a:r>
            <a:r>
              <a:rPr lang="ru-RU" sz="1100" dirty="0" smtClean="0"/>
              <a:t>.</a:t>
            </a:r>
          </a:p>
          <a:p>
            <a:endParaRPr lang="ru-RU"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/>
              <a:t>«Рискнуть попробовать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3074" name="Picture 2" descr="D:\f3e9fa59c257cb507e891e431f8b39a2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7200800" cy="557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817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892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«Эмоциональная готовность педагогов к инновационной деятельности»</vt:lpstr>
      <vt:lpstr> </vt:lpstr>
      <vt:lpstr>Слайд 3</vt:lpstr>
      <vt:lpstr>«Восточный стих»</vt:lpstr>
      <vt:lpstr>Слайд 5</vt:lpstr>
      <vt:lpstr>Слайд 6</vt:lpstr>
      <vt:lpstr>Слайд 7</vt:lpstr>
      <vt:lpstr>Слайд 8</vt:lpstr>
      <vt:lpstr>«Рискнуть попробовать»</vt:lpstr>
      <vt:lpstr>Слайд 10</vt:lpstr>
      <vt:lpstr>«Счастье не в том,  чтобы делать  всегда то, что хочется,  а в том, чтобы всегда хотеть того,  что делаешь!!!»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«Эмоциональная готовность педагогов к инновационной деятельности»</dc:title>
  <dc:creator>148569</dc:creator>
  <cp:lastModifiedBy>User</cp:lastModifiedBy>
  <cp:revision>11</cp:revision>
  <dcterms:created xsi:type="dcterms:W3CDTF">2018-11-27T10:49:50Z</dcterms:created>
  <dcterms:modified xsi:type="dcterms:W3CDTF">2022-04-22T07:01:16Z</dcterms:modified>
</cp:coreProperties>
</file>