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2" r:id="rId2"/>
    <p:sldId id="273" r:id="rId3"/>
    <p:sldId id="274" r:id="rId4"/>
    <p:sldId id="275" r:id="rId5"/>
    <p:sldId id="276" r:id="rId6"/>
    <p:sldId id="277" r:id="rId7"/>
    <p:sldId id="258" r:id="rId8"/>
    <p:sldId id="259" r:id="rId9"/>
    <p:sldId id="278" r:id="rId10"/>
    <p:sldId id="279" r:id="rId11"/>
    <p:sldId id="28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46A4E-65AE-4960-B218-FDE42F08E32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B3CC2-49B5-465E-8630-747EF6AC3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B3CC2-49B5-465E-8630-747EF6AC3CA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93633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799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99072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73775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815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48684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29669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99340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9150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056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8646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3908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112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9969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183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8424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163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8885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joyteka.com/100055919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3dB_QShqEE&amp;list=PLdfibXRdj0U7_AlFr9gvVo0xBnL73mz9z&amp;index=2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4143380"/>
          </a:xfrm>
          <a:prstGeom prst="rect">
            <a:avLst/>
          </a:prstGeom>
          <a:solidFill>
            <a:srgbClr val="FFC00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143380"/>
            <a:ext cx="9144000" cy="285752"/>
          </a:xfrm>
          <a:prstGeom prst="rect">
            <a:avLst/>
          </a:prstGeom>
          <a:solidFill>
            <a:schemeClr val="accent6">
              <a:lumMod val="7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4429132"/>
            <a:ext cx="9144000" cy="2428868"/>
          </a:xfrm>
          <a:prstGeom prst="rect">
            <a:avLst/>
          </a:prstGeom>
          <a:solidFill>
            <a:schemeClr val="accent6">
              <a:lumMod val="50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157161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" name="Рисунок 9" descr="102.jpg"/>
          <p:cNvPicPr>
            <a:picLocks noChangeAspect="1"/>
          </p:cNvPicPr>
          <p:nvPr/>
        </p:nvPicPr>
        <p:blipFill>
          <a:blip r:embed="rId3" cstate="print">
            <a:lum bright="10000" contrast="5000"/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0166" y="785794"/>
            <a:ext cx="692948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solidFill>
                  <a:srgbClr val="FFFF00"/>
                </a:solidFill>
                <a:latin typeface="Bookman Old Style" pitchFamily="18" charset="0"/>
              </a:rPr>
              <a:t>Монеты</a:t>
            </a:r>
          </a:p>
          <a:p>
            <a:pPr algn="ctr"/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по Финансовой грамотности во 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классе.</a:t>
            </a:r>
            <a:endParaRPr lang="ru-RU" sz="60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045CD06-FACB-0D93-F3CB-ACE09B8FFA1D}"/>
              </a:ext>
            </a:extLst>
          </p:cNvPr>
          <p:cNvSpPr txBox="1"/>
          <p:nvPr/>
        </p:nvSpPr>
        <p:spPr>
          <a:xfrm>
            <a:off x="1043608" y="908720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Подведение итогов. Прохождение квеста.</a:t>
            </a:r>
          </a:p>
          <a:p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262F5B9-32CD-3530-B34A-BD52AEA664C7}"/>
              </a:ext>
            </a:extLst>
          </p:cNvPr>
          <p:cNvSpPr txBox="1"/>
          <p:nvPr/>
        </p:nvSpPr>
        <p:spPr>
          <a:xfrm>
            <a:off x="1187624" y="2399692"/>
            <a:ext cx="4576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u="sng" dirty="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https://joyteka.com/100055919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7169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322EC64-760D-EBB8-2183-A8993DCD2114}"/>
              </a:ext>
            </a:extLst>
          </p:cNvPr>
          <p:cNvSpPr txBox="1"/>
          <p:nvPr/>
        </p:nvSpPr>
        <p:spPr>
          <a:xfrm>
            <a:off x="611560" y="620689"/>
            <a:ext cx="7488832" cy="837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Выберите фразеологизм который характеризуют вашу  работу сегодня: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Свиток: горизонтальный 3">
            <a:extLst>
              <a:ext uri="{FF2B5EF4-FFF2-40B4-BE49-F238E27FC236}">
                <a16:creationId xmlns:a16="http://schemas.microsoft.com/office/drawing/2014/main" xmlns="" id="{E9496741-AE9C-21AE-E9A0-D470D9F9F391}"/>
              </a:ext>
            </a:extLst>
          </p:cNvPr>
          <p:cNvSpPr/>
          <p:nvPr/>
        </p:nvSpPr>
        <p:spPr>
          <a:xfrm>
            <a:off x="2015716" y="2804190"/>
            <a:ext cx="4680520" cy="16561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Шевелить мозгами.</a:t>
            </a:r>
            <a:endParaRPr lang="ru-RU" sz="4400" dirty="0"/>
          </a:p>
        </p:txBody>
      </p:sp>
      <p:sp>
        <p:nvSpPr>
          <p:cNvPr id="5" name="Свиток: горизонтальный 4">
            <a:extLst>
              <a:ext uri="{FF2B5EF4-FFF2-40B4-BE49-F238E27FC236}">
                <a16:creationId xmlns:a16="http://schemas.microsoft.com/office/drawing/2014/main" xmlns="" id="{5CEA1E20-0FF4-79B9-A80E-B7ADDEC942F8}"/>
              </a:ext>
            </a:extLst>
          </p:cNvPr>
          <p:cNvSpPr/>
          <p:nvPr/>
        </p:nvSpPr>
        <p:spPr>
          <a:xfrm>
            <a:off x="3923928" y="4581127"/>
            <a:ext cx="4680520" cy="1656184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Хлопать ушами.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Свиток: горизонтальный 5">
            <a:extLst>
              <a:ext uri="{FF2B5EF4-FFF2-40B4-BE49-F238E27FC236}">
                <a16:creationId xmlns:a16="http://schemas.microsoft.com/office/drawing/2014/main" xmlns="" id="{673C9271-18B3-8888-2049-B9E8BB14275E}"/>
              </a:ext>
            </a:extLst>
          </p:cNvPr>
          <p:cNvSpPr/>
          <p:nvPr/>
        </p:nvSpPr>
        <p:spPr>
          <a:xfrm>
            <a:off x="635089" y="1027254"/>
            <a:ext cx="4680520" cy="1656184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Краем уха.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0727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3684AEA-D537-E22A-557B-E2C5004A69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59313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6F844BC-8B36-98D6-0A82-B2E170F1DBD9}"/>
              </a:ext>
            </a:extLst>
          </p:cNvPr>
          <p:cNvSpPr txBox="1"/>
          <p:nvPr/>
        </p:nvSpPr>
        <p:spPr>
          <a:xfrm>
            <a:off x="2123728" y="404664"/>
            <a:ext cx="4140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Наши гости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4206237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4AD0015-A116-E310-A867-A2337CFAE3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888" y="435439"/>
            <a:ext cx="4488151" cy="299356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D2D959F-FF20-06F0-A219-4D1DDC8B58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1371" y="2780928"/>
            <a:ext cx="3600400" cy="34957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0EFB847-B83A-6779-7CD9-F2C20B6934E6}"/>
              </a:ext>
            </a:extLst>
          </p:cNvPr>
          <p:cNvSpPr txBox="1"/>
          <p:nvPr/>
        </p:nvSpPr>
        <p:spPr>
          <a:xfrm>
            <a:off x="5157395" y="69269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Arial Black" panose="020B0A04020102020204" pitchFamily="34" charset="0"/>
              </a:rPr>
              <a:t>Открываем конвертики и достаем монетки.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6A9BDC9-5F13-A18F-ABE3-375DAA6D9063}"/>
              </a:ext>
            </a:extLst>
          </p:cNvPr>
          <p:cNvSpPr txBox="1"/>
          <p:nvPr/>
        </p:nvSpPr>
        <p:spPr>
          <a:xfrm>
            <a:off x="971600" y="4077072"/>
            <a:ext cx="3744416" cy="108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</a:rPr>
              <a:t>Определяем тему урока</a:t>
            </a:r>
          </a:p>
        </p:txBody>
      </p:sp>
    </p:spTree>
    <p:extLst>
      <p:ext uri="{BB962C8B-B14F-4D97-AF65-F5344CB8AC3E}">
        <p14:creationId xmlns:p14="http://schemas.microsoft.com/office/powerpoint/2010/main" xmlns="" val="3111229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8D68C08-98B8-7CA8-102E-B6AB509EB4A3}"/>
              </a:ext>
            </a:extLst>
          </p:cNvPr>
          <p:cNvSpPr txBox="1"/>
          <p:nvPr/>
        </p:nvSpPr>
        <p:spPr>
          <a:xfrm>
            <a:off x="1475656" y="1610216"/>
            <a:ext cx="45766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u="sng" dirty="0">
                <a:solidFill>
                  <a:srgbClr val="1155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https://www.youtube.com/watch?v=J3dB_QShqEE&amp;list=PLdfibXRdj0U7_AlFr9gvVo0xBnL73mz9z&amp;index=2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805901-B614-1674-30F3-D755D11BC77D}"/>
              </a:ext>
            </a:extLst>
          </p:cNvPr>
          <p:cNvSpPr txBox="1"/>
          <p:nvPr/>
        </p:nvSpPr>
        <p:spPr>
          <a:xfrm>
            <a:off x="1403648" y="980728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Arial Black" panose="020B0A04020102020204" pitchFamily="34" charset="0"/>
              </a:rPr>
              <a:t>Просмотр мультфильма</a:t>
            </a:r>
          </a:p>
        </p:txBody>
      </p:sp>
    </p:spTree>
    <p:extLst>
      <p:ext uri="{BB962C8B-B14F-4D97-AF65-F5344CB8AC3E}">
        <p14:creationId xmlns:p14="http://schemas.microsoft.com/office/powerpoint/2010/main" xmlns="" val="3678581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EA12F31-7D52-1F8B-D10D-D7A5504347D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751" y="1412776"/>
            <a:ext cx="9144000" cy="54452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3453019-5370-A8AC-C464-F27A9E48FDB6}"/>
              </a:ext>
            </a:extLst>
          </p:cNvPr>
          <p:cNvSpPr txBox="1"/>
          <p:nvPr/>
        </p:nvSpPr>
        <p:spPr>
          <a:xfrm>
            <a:off x="1115616" y="764704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Arial Black" panose="020B0A04020102020204" pitchFamily="34" charset="0"/>
              </a:rPr>
              <a:t>Работа по учебнику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Сергей Федин «Финансовая грамотность» ч. 1. 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ru-RU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4591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A903F2D-8F57-3936-9FC5-040B85AD5363}"/>
              </a:ext>
            </a:extLst>
          </p:cNvPr>
          <p:cNvSpPr txBox="1"/>
          <p:nvPr/>
        </p:nvSpPr>
        <p:spPr>
          <a:xfrm>
            <a:off x="631843" y="548680"/>
            <a:ext cx="799288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Arial Black" panose="020B0A04020102020204" pitchFamily="34" charset="0"/>
              </a:rPr>
              <a:t>Практическая работа в парах. </a:t>
            </a:r>
          </a:p>
          <a:p>
            <a:endParaRPr lang="ru-RU" sz="2400" b="1" dirty="0">
              <a:solidFill>
                <a:srgbClr val="00B050"/>
              </a:solidFill>
              <a:effectLst/>
              <a:latin typeface="Arial Black" panose="020B0A04020102020204" pitchFamily="34" charset="0"/>
              <a:ea typeface="Arial" panose="020B0604020202020204" pitchFamily="34" charset="0"/>
            </a:endParaRPr>
          </a:p>
          <a:p>
            <a:r>
              <a:rPr lang="ru-RU" sz="40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Используя текст учебника с. 34-36 , вам в парах, необходимо определить фальшивая или нет у вашей пары монета.</a:t>
            </a:r>
            <a:endParaRPr lang="ru-RU" sz="4000" b="1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ru-RU" sz="2400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167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77069"/>
            <a:ext cx="50160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Учитель знакомит со сторонами монеты: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3564886"/>
            <a:ext cx="8358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Book Antiqua" pitchFamily="18" charset="0"/>
              </a:rPr>
              <a:t>	</a:t>
            </a:r>
            <a:r>
              <a:rPr lang="ru-RU" sz="40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Аверс</a:t>
            </a:r>
            <a:r>
              <a:rPr lang="ru-RU" sz="4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</a:t>
            </a:r>
            <a:r>
              <a:rPr lang="ru-RU" sz="3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лицевая, главная  сторона монеты, на которой обычно изображен герб, символ или название страны.</a:t>
            </a:r>
          </a:p>
          <a:p>
            <a:r>
              <a:rPr lang="ru-RU" sz="3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Аверс в народе часто называют </a:t>
            </a:r>
            <a:r>
              <a:rPr lang="ru-RU" sz="32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орлом</a:t>
            </a:r>
            <a:r>
              <a:rPr lang="ru-RU" sz="3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монеты.</a:t>
            </a:r>
          </a:p>
        </p:txBody>
      </p:sp>
      <p:pic>
        <p:nvPicPr>
          <p:cNvPr id="5" name="Рисунок 4" descr="x_d3b3fd5c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394"/>
          <a:stretch>
            <a:fillRect/>
          </a:stretch>
        </p:blipFill>
        <p:spPr>
          <a:xfrm>
            <a:off x="5842032" y="692696"/>
            <a:ext cx="2781281" cy="3095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sz="28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Реверс</a:t>
            </a:r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обратная сторона аверса. Как правило, на ней изображён цифрой номинал монеты. 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Реверс в народе часто называют решкой монеты. Слово </a:t>
            </a:r>
            <a:r>
              <a:rPr lang="ru-RU" sz="2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</a:t>
            </a:r>
            <a:r>
              <a:rPr lang="ru-RU" sz="28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решка</a:t>
            </a:r>
            <a:r>
              <a:rPr lang="ru-RU" sz="2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</a:t>
            </a:r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образовалось от «решётки».</a:t>
            </a:r>
          </a:p>
        </p:txBody>
      </p:sp>
      <p:pic>
        <p:nvPicPr>
          <p:cNvPr id="4" name="Рисунок 3" descr="97_10R_R_2009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3573016"/>
            <a:ext cx="2500330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9F58799-1B06-B199-BC39-B376901A146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8532440" cy="47994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9E5D101-DA74-6B11-78E7-C6ED9BD4EC8F}"/>
              </a:ext>
            </a:extLst>
          </p:cNvPr>
          <p:cNvSpPr txBox="1"/>
          <p:nvPr/>
        </p:nvSpPr>
        <p:spPr>
          <a:xfrm>
            <a:off x="1043608" y="476672"/>
            <a:ext cx="7632848" cy="1156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Ребята в</a:t>
            </a: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ыполняют задание в рабочей тетради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Корлюгова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Е.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Гоппе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«Финансовая грамотность. Интерактивная рабочая тетрадь»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с. 21 (разгадай кроссворд)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20013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940</TotalTime>
  <Words>126</Words>
  <Application>Microsoft Office PowerPoint</Application>
  <PresentationFormat>Экран (4:3)</PresentationFormat>
  <Paragraphs>26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Натуральные материалы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User</cp:lastModifiedBy>
  <cp:revision>127</cp:revision>
  <dcterms:modified xsi:type="dcterms:W3CDTF">2022-11-06T19:25:43Z</dcterms:modified>
</cp:coreProperties>
</file>