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без заголовка" id="{7314AEA6-D1D5-4C31-8C1C-121650C91B52}">
          <p14:sldIdLst>
            <p14:sldId id="256"/>
            <p14:sldId id="271"/>
            <p14:sldId id="257"/>
            <p14:sldId id="258"/>
            <p14:sldId id="259"/>
            <p14:sldId id="260"/>
            <p14:sldId id="261"/>
            <p14:sldId id="262"/>
            <p14:sldId id="263"/>
            <p14:sldId id="264"/>
            <p14:sldId id="265"/>
            <p14:sldId id="266"/>
            <p14:sldId id="267"/>
            <p14:sldId id="268"/>
            <p14:sldId id="269"/>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434854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76402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052792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11/28/2022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58588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69763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84076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12332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226844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066712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630038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11/28/2022</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84164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11/28/2022</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4069833730"/>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ispence.com/ru/blog/active-lifestyle/how-to-break-up-with-your-bad-habits" TargetMode="External"/><Relationship Id="rId2" Type="http://schemas.openxmlformats.org/officeDocument/2006/relationships/hyperlink" Target="https://bank.nauchniestati.ru/primery/referat-na-temu-vrednye-privychki-i-spor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slide" Target="slide10.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88933B-CFB2-4662-9CA9-2C1E08385B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909EEE1-52DB-4A86-AFCE-CCE904184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2"/>
            <a:ext cx="12192000" cy="6857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0D1B9C3-9CBE-4AEA-B7FC-957E69FB088B}"/>
              </a:ext>
            </a:extLst>
          </p:cNvPr>
          <p:cNvSpPr>
            <a:spLocks noGrp="1"/>
          </p:cNvSpPr>
          <p:nvPr>
            <p:ph type="ctrTitle"/>
          </p:nvPr>
        </p:nvSpPr>
        <p:spPr>
          <a:xfrm>
            <a:off x="5121795" y="3363657"/>
            <a:ext cx="6935872" cy="2180817"/>
          </a:xfrm>
        </p:spPr>
        <p:txBody>
          <a:bodyPr>
            <a:noAutofit/>
          </a:bodyPr>
          <a:lstStyle/>
          <a:p>
            <a:pPr algn="r"/>
            <a:r>
              <a:rPr lang="ru-RU" sz="4400" i="0" dirty="0">
                <a:latin typeface="Times New Roman" panose="02020603050405020304" pitchFamily="18" charset="0"/>
                <a:cs typeface="Times New Roman" panose="02020603050405020304" pitchFamily="18" charset="0"/>
              </a:rPr>
              <a:t>Вредные привычки и занятия физической культурой</a:t>
            </a:r>
          </a:p>
        </p:txBody>
      </p:sp>
      <p:sp>
        <p:nvSpPr>
          <p:cNvPr id="3" name="Подзаголовок 2">
            <a:extLst>
              <a:ext uri="{FF2B5EF4-FFF2-40B4-BE49-F238E27FC236}">
                <a16:creationId xmlns:a16="http://schemas.microsoft.com/office/drawing/2014/main" id="{08B909AE-7413-4C10-AB41-B352EB87E8DC}"/>
              </a:ext>
            </a:extLst>
          </p:cNvPr>
          <p:cNvSpPr>
            <a:spLocks noGrp="1"/>
          </p:cNvSpPr>
          <p:nvPr>
            <p:ph type="subTitle" idx="1"/>
          </p:nvPr>
        </p:nvSpPr>
        <p:spPr>
          <a:xfrm>
            <a:off x="5899716" y="5817704"/>
            <a:ext cx="6157951" cy="817178"/>
          </a:xfrm>
        </p:spPr>
        <p:txBody>
          <a:bodyPr>
            <a:normAutofit/>
          </a:bodyPr>
          <a:lstStyle/>
          <a:p>
            <a:pPr algn="r"/>
            <a:r>
              <a:rPr lang="ru-RU" sz="1600" dirty="0">
                <a:latin typeface="Times New Roman" panose="02020603050405020304" pitchFamily="18" charset="0"/>
                <a:cs typeface="Times New Roman" panose="02020603050405020304" pitchFamily="18" charset="0"/>
              </a:rPr>
              <a:t>Подготовила</a:t>
            </a:r>
            <a:r>
              <a:rPr lang="en-US"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учитель </a:t>
            </a:r>
            <a:r>
              <a:rPr lang="ru-RU" sz="1600" dirty="0" err="1" smtClean="0">
                <a:latin typeface="Times New Roman" panose="02020603050405020304" pitchFamily="18" charset="0"/>
                <a:cs typeface="Times New Roman" panose="02020603050405020304" pitchFamily="18" charset="0"/>
              </a:rPr>
              <a:t>фк</a:t>
            </a:r>
            <a:r>
              <a:rPr lang="ru-RU" sz="1600" dirty="0" smtClean="0">
                <a:latin typeface="Times New Roman" panose="02020603050405020304" pitchFamily="18" charset="0"/>
                <a:cs typeface="Times New Roman" panose="02020603050405020304" pitchFamily="18" charset="0"/>
              </a:rPr>
              <a:t> 1 </a:t>
            </a:r>
            <a:r>
              <a:rPr lang="ru-RU" sz="1600" dirty="0" err="1" smtClean="0">
                <a:latin typeface="Times New Roman" panose="02020603050405020304" pitchFamily="18" charset="0"/>
                <a:cs typeface="Times New Roman" panose="02020603050405020304" pitchFamily="18" charset="0"/>
              </a:rPr>
              <a:t>кк</a:t>
            </a:r>
            <a:endParaRPr lang="ru-RU" sz="1600" dirty="0" smtClean="0">
              <a:latin typeface="Times New Roman" panose="02020603050405020304" pitchFamily="18" charset="0"/>
              <a:cs typeface="Times New Roman" panose="02020603050405020304" pitchFamily="18" charset="0"/>
            </a:endParaRPr>
          </a:p>
          <a:p>
            <a:pPr algn="r"/>
            <a:r>
              <a:rPr lang="ru-RU" sz="1600" dirty="0" smtClean="0">
                <a:latin typeface="Times New Roman" panose="02020603050405020304" pitchFamily="18" charset="0"/>
                <a:cs typeface="Times New Roman" panose="02020603050405020304" pitchFamily="18" charset="0"/>
              </a:rPr>
              <a:t>Рябцева Валентина Валерьевна</a:t>
            </a:r>
            <a:endParaRPr lang="ru-RU" sz="1600" dirty="0">
              <a:latin typeface="Times New Roman" panose="02020603050405020304" pitchFamily="18" charset="0"/>
              <a:cs typeface="Times New Roman" panose="02020603050405020304" pitchFamily="18" charset="0"/>
            </a:endParaRPr>
          </a:p>
        </p:txBody>
      </p:sp>
      <p:pic>
        <p:nvPicPr>
          <p:cNvPr id="4" name="Picture 3" descr="Пастельно-цветов в макете поверхности градиента">
            <a:extLst>
              <a:ext uri="{FF2B5EF4-FFF2-40B4-BE49-F238E27FC236}">
                <a16:creationId xmlns:a16="http://schemas.microsoft.com/office/drawing/2014/main" id="{8B4E3F7B-026B-41AA-8580-8ABA9A269CFD}"/>
              </a:ext>
            </a:extLst>
          </p:cNvPr>
          <p:cNvPicPr>
            <a:picLocks noChangeAspect="1"/>
          </p:cNvPicPr>
          <p:nvPr/>
        </p:nvPicPr>
        <p:blipFill rotWithShape="1">
          <a:blip r:embed="rId2"/>
          <a:srcRect l="15376" r="37794" b="-1"/>
          <a:stretch/>
        </p:blipFill>
        <p:spPr>
          <a:xfrm>
            <a:off x="-2573" y="10"/>
            <a:ext cx="4811317" cy="6857988"/>
          </a:xfrm>
          <a:custGeom>
            <a:avLst/>
            <a:gdLst/>
            <a:ahLst/>
            <a:cxnLst/>
            <a:rect l="l" t="t" r="r" b="b"/>
            <a:pathLst>
              <a:path w="4811317" h="6857998">
                <a:moveTo>
                  <a:pt x="0" y="0"/>
                </a:moveTo>
                <a:lnTo>
                  <a:pt x="4811317" y="0"/>
                </a:lnTo>
                <a:lnTo>
                  <a:pt x="2712446" y="6857998"/>
                </a:lnTo>
                <a:lnTo>
                  <a:pt x="0" y="6857998"/>
                </a:lnTo>
                <a:close/>
              </a:path>
            </a:pathLst>
          </a:custGeom>
        </p:spPr>
      </p:pic>
      <p:cxnSp>
        <p:nvCxnSpPr>
          <p:cNvPr id="13" name="Straight Connector 12">
            <a:extLst>
              <a:ext uri="{FF2B5EF4-FFF2-40B4-BE49-F238E27FC236}">
                <a16:creationId xmlns:a16="http://schemas.microsoft.com/office/drawing/2014/main" id="{326FE4BA-3BD1-4AB3-A3EB-39FF16D9640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418764" y="0"/>
            <a:ext cx="815637" cy="685734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D85EF3-E980-4EF9-BF91-C0540D302A9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a:endCxn id="15" idx="2"/>
          </p:cNvCxnSpPr>
          <p:nvPr>
            <p:extLst>
              <p:ext uri="{386F3935-93C4-4BCD-93E2-E3B085C9AB24}">
                <p16:designElem xmlns:p16="http://schemas.microsoft.com/office/powerpoint/2015/main" val="1"/>
              </p:ext>
            </p:extLst>
          </p:nvPr>
        </p:nvCxnSpPr>
        <p:spPr>
          <a:xfrm>
            <a:off x="0" y="5468380"/>
            <a:ext cx="6096000" cy="138961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10" name="Subtitle 2">
            <a:extLst>
              <a:ext uri="{FF2B5EF4-FFF2-40B4-BE49-F238E27FC236}">
                <a16:creationId xmlns:a16="http://schemas.microsoft.com/office/drawing/2014/main" id="{C7EF9E6D-6CB5-40CF-8ABE-57DFA8E726CD}"/>
              </a:ext>
            </a:extLst>
          </p:cNvPr>
          <p:cNvSpPr txBox="1">
            <a:spLocks/>
          </p:cNvSpPr>
          <p:nvPr/>
        </p:nvSpPr>
        <p:spPr bwMode="auto">
          <a:xfrm>
            <a:off x="5116555" y="445581"/>
            <a:ext cx="6311900" cy="2694959"/>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Font typeface="Calibri Light" panose="020F0302020204030204" pitchFamily="34" charset="0"/>
              <a:buNone/>
              <a:defRPr sz="2400" kern="1200">
                <a:solidFill>
                  <a:schemeClr val="tx2">
                    <a:alpha val="55000"/>
                  </a:schemeClr>
                </a:solidFill>
                <a:latin typeface="+mn-lt"/>
                <a:ea typeface="+mn-ea"/>
                <a:cs typeface="+mn-cs"/>
              </a:defRPr>
            </a:lvl1pPr>
            <a:lvl2pPr marL="457200" indent="0" algn="ctr" defTabSz="914400" rtl="0" eaLnBrk="1" latinLnBrk="0" hangingPunct="1">
              <a:lnSpc>
                <a:spcPct val="140000"/>
              </a:lnSpc>
              <a:spcBef>
                <a:spcPts val="500"/>
              </a:spcBef>
              <a:buFont typeface="Calibri Light" panose="020F0302020204030204" pitchFamily="34" charset="0"/>
              <a:buNone/>
              <a:defRPr sz="2000" kern="1200">
                <a:solidFill>
                  <a:schemeClr val="tx2">
                    <a:alpha val="55000"/>
                  </a:schemeClr>
                </a:solidFill>
                <a:latin typeface="+mn-lt"/>
                <a:ea typeface="+mn-ea"/>
                <a:cs typeface="+mn-cs"/>
              </a:defRPr>
            </a:lvl2pPr>
            <a:lvl3pPr marL="914400" indent="0" algn="ctr" defTabSz="914400" rtl="0" eaLnBrk="1" latinLnBrk="0" hangingPunct="1">
              <a:lnSpc>
                <a:spcPct val="140000"/>
              </a:lnSpc>
              <a:spcBef>
                <a:spcPts val="500"/>
              </a:spcBef>
              <a:buFont typeface="Calibri Light" panose="020F0302020204030204" pitchFamily="34" charset="0"/>
              <a:buNone/>
              <a:defRPr sz="1800" kern="1200">
                <a:solidFill>
                  <a:schemeClr val="tx2">
                    <a:alpha val="55000"/>
                  </a:schemeClr>
                </a:solidFill>
                <a:latin typeface="+mn-lt"/>
                <a:ea typeface="+mn-ea"/>
                <a:cs typeface="+mn-cs"/>
              </a:defRPr>
            </a:lvl3pPr>
            <a:lvl4pPr marL="1371600" indent="0" algn="ctr" defTabSz="914400" rtl="0" eaLnBrk="1" latinLnBrk="0" hangingPunct="1">
              <a:lnSpc>
                <a:spcPct val="140000"/>
              </a:lnSpc>
              <a:spcBef>
                <a:spcPts val="500"/>
              </a:spcBef>
              <a:buFont typeface="Calibri Light" panose="020F0302020204030204" pitchFamily="34" charset="0"/>
              <a:buNone/>
              <a:defRPr sz="1600" kern="1200">
                <a:solidFill>
                  <a:schemeClr val="tx2">
                    <a:alpha val="55000"/>
                  </a:schemeClr>
                </a:solidFill>
                <a:latin typeface="+mn-lt"/>
                <a:ea typeface="+mn-ea"/>
                <a:cs typeface="+mn-cs"/>
              </a:defRPr>
            </a:lvl4pPr>
            <a:lvl5pPr marL="1828800" indent="0" algn="ctr" defTabSz="914400" rtl="0" eaLnBrk="1" latinLnBrk="0" hangingPunct="1">
              <a:lnSpc>
                <a:spcPct val="140000"/>
              </a:lnSpc>
              <a:spcBef>
                <a:spcPts val="500"/>
              </a:spcBef>
              <a:buFont typeface="Calibri Light" panose="020F0302020204030204" pitchFamily="34" charset="0"/>
              <a:buNone/>
              <a:defRPr sz="1600" kern="1200">
                <a:solidFill>
                  <a:schemeClr val="tx2">
                    <a:alpha val="5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9217504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142C3A-3FB9-4ADA-B5B6-0FD289FBD492}"/>
              </a:ext>
            </a:extLst>
          </p:cNvPr>
          <p:cNvSpPr>
            <a:spLocks noGrp="1"/>
          </p:cNvSpPr>
          <p:nvPr>
            <p:ph type="title"/>
          </p:nvPr>
        </p:nvSpPr>
        <p:spPr>
          <a:xfrm>
            <a:off x="1143000" y="479465"/>
            <a:ext cx="9906000" cy="1091535"/>
          </a:xfrm>
        </p:spPr>
        <p:txBody>
          <a:bodyPr>
            <a:normAutofit/>
          </a:bodyPr>
          <a:lstStyle/>
          <a:p>
            <a:r>
              <a:rPr lang="ru-RU" sz="4000" b="1" dirty="0">
                <a:latin typeface="Times New Roman" panose="02020603050405020304" pitchFamily="18" charset="0"/>
                <a:cs typeface="Times New Roman" panose="02020603050405020304" pitchFamily="18" charset="0"/>
              </a:rPr>
              <a:t>Вред алкоголя</a:t>
            </a:r>
          </a:p>
        </p:txBody>
      </p:sp>
      <p:sp>
        <p:nvSpPr>
          <p:cNvPr id="3" name="Объект 2">
            <a:extLst>
              <a:ext uri="{FF2B5EF4-FFF2-40B4-BE49-F238E27FC236}">
                <a16:creationId xmlns:a16="http://schemas.microsoft.com/office/drawing/2014/main" id="{43557DBD-FB39-43A0-A721-B72623E237D3}"/>
              </a:ext>
            </a:extLst>
          </p:cNvPr>
          <p:cNvSpPr>
            <a:spLocks noGrp="1"/>
          </p:cNvSpPr>
          <p:nvPr>
            <p:ph idx="1"/>
          </p:nvPr>
        </p:nvSpPr>
        <p:spPr>
          <a:xfrm>
            <a:off x="1143000" y="1718006"/>
            <a:ext cx="9906000" cy="4828568"/>
          </a:xfrm>
        </p:spPr>
        <p:txBody>
          <a:bodyPr>
            <a:normAutofit fontScale="92500"/>
          </a:bodyPr>
          <a:lstStyle/>
          <a:p>
            <a:pPr marL="0" indent="0">
              <a:buNone/>
            </a:pPr>
            <a:r>
              <a:rPr lang="ru-RU" b="0" i="0" u="sng" dirty="0">
                <a:solidFill>
                  <a:srgbClr val="333333"/>
                </a:solidFill>
                <a:effectLst/>
                <a:latin typeface="Times New Roman" panose="02020603050405020304" pitchFamily="18" charset="0"/>
                <a:cs typeface="Times New Roman" panose="02020603050405020304" pitchFamily="18" charset="0"/>
              </a:rPr>
              <a:t>Алкоголизм</a:t>
            </a:r>
            <a:r>
              <a:rPr lang="ru-RU" b="0" i="0" dirty="0">
                <a:solidFill>
                  <a:srgbClr val="333333"/>
                </a:solidFill>
                <a:effectLst/>
                <a:latin typeface="Times New Roman" panose="02020603050405020304" pitchFamily="18" charset="0"/>
                <a:cs typeface="Times New Roman" panose="02020603050405020304" pitchFamily="18" charset="0"/>
              </a:rPr>
              <a:t> – регулярное, </a:t>
            </a:r>
            <a:r>
              <a:rPr lang="ru-RU" b="0" i="0" dirty="0" err="1">
                <a:solidFill>
                  <a:srgbClr val="333333"/>
                </a:solidFill>
                <a:effectLst/>
                <a:latin typeface="Times New Roman" panose="02020603050405020304" pitchFamily="18" charset="0"/>
                <a:cs typeface="Times New Roman" panose="02020603050405020304" pitchFamily="18" charset="0"/>
              </a:rPr>
              <a:t>компульсивное</a:t>
            </a:r>
            <a:r>
              <a:rPr lang="ru-RU" b="0" i="0" dirty="0">
                <a:solidFill>
                  <a:srgbClr val="333333"/>
                </a:solidFill>
                <a:effectLst/>
                <a:latin typeface="Times New Roman" panose="02020603050405020304" pitchFamily="18" charset="0"/>
                <a:cs typeface="Times New Roman" panose="02020603050405020304" pitchFamily="18" charset="0"/>
              </a:rPr>
              <a:t> потребление большого количества алкоголя в течение долгого периода времени. Это наиболее серьезная форма наркомании в наше время, вовлекающая от 1 до 5% населения большинства стран. </a:t>
            </a:r>
            <a:endParaRPr lang="en-US"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ru-RU" b="1" i="0" dirty="0">
                <a:effectLst/>
                <a:latin typeface="Times New Roman" panose="02020603050405020304" pitchFamily="18" charset="0"/>
                <a:cs typeface="Times New Roman" panose="02020603050405020304" pitchFamily="18" charset="0"/>
              </a:rPr>
              <a:t>Кровь</a:t>
            </a:r>
            <a:r>
              <a:rPr lang="en-US" dirty="0">
                <a:solidFill>
                  <a:srgbClr val="333333"/>
                </a:solidFill>
                <a:latin typeface="Times New Roman" panose="02020603050405020304" pitchFamily="18" charset="0"/>
                <a:cs typeface="Times New Roman" panose="02020603050405020304" pitchFamily="18" charset="0"/>
              </a:rPr>
              <a:t>; </a:t>
            </a:r>
            <a:r>
              <a:rPr lang="ru-RU" dirty="0">
                <a:solidFill>
                  <a:srgbClr val="333333"/>
                </a:solidFill>
                <a:latin typeface="Times New Roman" panose="02020603050405020304" pitchFamily="18" charset="0"/>
                <a:cs typeface="Times New Roman" panose="02020603050405020304" pitchFamily="18" charset="0"/>
              </a:rPr>
              <a:t>а</a:t>
            </a:r>
            <a:r>
              <a:rPr lang="ru-RU" b="0" i="0" dirty="0">
                <a:solidFill>
                  <a:srgbClr val="333333"/>
                </a:solidFill>
                <a:effectLst/>
                <a:latin typeface="Times New Roman" panose="02020603050405020304" pitchFamily="18" charset="0"/>
                <a:cs typeface="Times New Roman" panose="02020603050405020304" pitchFamily="18" charset="0"/>
              </a:rPr>
              <a:t>лкоголь угнетает продукцию тромбоцитов, а также белых и красных кровяных телец. Итог: малокровие, инфекции, кровотечения. </a:t>
            </a:r>
            <a:endParaRPr lang="en-US"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ru-RU" b="1" i="0" dirty="0">
                <a:effectLst/>
                <a:latin typeface="Times New Roman" panose="02020603050405020304" pitchFamily="18" charset="0"/>
                <a:cs typeface="Times New Roman" panose="02020603050405020304" pitchFamily="18" charset="0"/>
              </a:rPr>
              <a:t>Мозг</a:t>
            </a:r>
            <a:r>
              <a:rPr lang="en-US" dirty="0">
                <a:solidFill>
                  <a:srgbClr val="333333"/>
                </a:solidFill>
                <a:latin typeface="Times New Roman" panose="02020603050405020304" pitchFamily="18" charset="0"/>
                <a:cs typeface="Times New Roman" panose="02020603050405020304" pitchFamily="18" charset="0"/>
              </a:rPr>
              <a:t>; </a:t>
            </a:r>
            <a:r>
              <a:rPr lang="ru-RU" dirty="0">
                <a:solidFill>
                  <a:srgbClr val="333333"/>
                </a:solidFill>
                <a:latin typeface="Times New Roman" panose="02020603050405020304" pitchFamily="18" charset="0"/>
                <a:cs typeface="Times New Roman" panose="02020603050405020304" pitchFamily="18" charset="0"/>
              </a:rPr>
              <a:t>а</a:t>
            </a:r>
            <a:r>
              <a:rPr lang="ru-RU" b="0" i="0" dirty="0">
                <a:solidFill>
                  <a:srgbClr val="333333"/>
                </a:solidFill>
                <a:effectLst/>
                <a:latin typeface="Times New Roman" panose="02020603050405020304" pitchFamily="18" charset="0"/>
                <a:cs typeface="Times New Roman" panose="02020603050405020304" pitchFamily="18" charset="0"/>
              </a:rPr>
              <a:t>лкоголь замедляет циркуляцию крови в сосудах мозга, приводя к постоянному кислородному голоданию его клеток, в результате чего наступает ослабление памяти и медленная психическая деградация. В сосудах развиваются ранние склеротические изменения, и возрастает риск кровоизлияния в мозг.</a:t>
            </a:r>
            <a:r>
              <a:rPr lang="ru-RU" dirty="0"/>
              <a:t/>
            </a:r>
            <a:br>
              <a:rPr lang="ru-RU" dirty="0"/>
            </a:b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1928688890"/>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24BB40D4-EF4D-49CA-BB70-D8EE28B93759}"/>
              </a:ext>
            </a:extLst>
          </p:cNvPr>
          <p:cNvSpPr>
            <a:spLocks noGrp="1"/>
          </p:cNvSpPr>
          <p:nvPr>
            <p:ph idx="1"/>
          </p:nvPr>
        </p:nvSpPr>
        <p:spPr>
          <a:xfrm>
            <a:off x="1143000" y="887897"/>
            <a:ext cx="9906000" cy="5844208"/>
          </a:xfrm>
        </p:spPr>
        <p:txBody>
          <a:bodyPr>
            <a:normAutofit fontScale="92500" lnSpcReduction="10000"/>
          </a:bodyPr>
          <a:lstStyle/>
          <a:p>
            <a:pPr marL="0" indent="0">
              <a:buNone/>
            </a:pPr>
            <a:r>
              <a:rPr lang="ru-RU" sz="2100" b="1" i="0" dirty="0">
                <a:effectLst/>
                <a:latin typeface="Times New Roman" panose="02020603050405020304" pitchFamily="18" charset="0"/>
                <a:cs typeface="Times New Roman" panose="02020603050405020304" pitchFamily="18" charset="0"/>
              </a:rPr>
              <a:t>Сердце</a:t>
            </a:r>
            <a:r>
              <a:rPr lang="en-US" sz="2100" b="0" i="0" dirty="0">
                <a:solidFill>
                  <a:srgbClr val="333333"/>
                </a:solidFill>
                <a:effectLst/>
                <a:latin typeface="Times New Roman" panose="02020603050405020304" pitchFamily="18" charset="0"/>
                <a:cs typeface="Times New Roman" panose="02020603050405020304" pitchFamily="18" charset="0"/>
              </a:rPr>
              <a:t>; </a:t>
            </a:r>
            <a:r>
              <a:rPr lang="ru-RU" sz="2100" b="0" i="0" dirty="0">
                <a:solidFill>
                  <a:srgbClr val="333333"/>
                </a:solidFill>
                <a:effectLst/>
                <a:latin typeface="Times New Roman" panose="02020603050405020304" pitchFamily="18" charset="0"/>
                <a:cs typeface="Times New Roman" panose="02020603050405020304" pitchFamily="18" charset="0"/>
              </a:rPr>
              <a:t>злоупотребление алкоголем вызывает повышение уровня холестерина в крови, стойкую гипертонию и дистрофию миокарда. Сердечно-сосудистая недостаточность ставит больного на край могилы. Алкогольная миопатия: дегенерация мышц в результате алкоголизма. Причины этого – не использование мышц, плохая диета и алкогольное поражение нервной системы. При алкогольной </a:t>
            </a:r>
            <a:r>
              <a:rPr lang="ru-RU" sz="2100" b="0" i="0" dirty="0" err="1">
                <a:solidFill>
                  <a:srgbClr val="333333"/>
                </a:solidFill>
                <a:effectLst/>
                <a:latin typeface="Times New Roman" panose="02020603050405020304" pitchFamily="18" charset="0"/>
                <a:cs typeface="Times New Roman" panose="02020603050405020304" pitchFamily="18" charset="0"/>
              </a:rPr>
              <a:t>кардиомиопатии</a:t>
            </a:r>
            <a:r>
              <a:rPr lang="ru-RU" sz="2100" b="0" i="0" dirty="0">
                <a:solidFill>
                  <a:srgbClr val="333333"/>
                </a:solidFill>
                <a:effectLst/>
                <a:latin typeface="Times New Roman" panose="02020603050405020304" pitchFamily="18" charset="0"/>
                <a:cs typeface="Times New Roman" panose="02020603050405020304" pitchFamily="18" charset="0"/>
              </a:rPr>
              <a:t> поражается сердечная мышца. </a:t>
            </a:r>
            <a:endParaRPr lang="en-US" sz="2100"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ru-RU" sz="2100" b="1" i="0" dirty="0">
                <a:effectLst/>
                <a:latin typeface="Times New Roman" panose="02020603050405020304" pitchFamily="18" charset="0"/>
                <a:cs typeface="Times New Roman" panose="02020603050405020304" pitchFamily="18" charset="0"/>
              </a:rPr>
              <a:t>Кишечник</a:t>
            </a:r>
            <a:r>
              <a:rPr lang="en-US" sz="2100" b="0" i="0" dirty="0">
                <a:solidFill>
                  <a:srgbClr val="333333"/>
                </a:solidFill>
                <a:effectLst/>
                <a:latin typeface="Times New Roman" panose="02020603050405020304" pitchFamily="18" charset="0"/>
                <a:cs typeface="Times New Roman" panose="02020603050405020304" pitchFamily="18" charset="0"/>
              </a:rPr>
              <a:t>; </a:t>
            </a:r>
            <a:r>
              <a:rPr lang="ru-RU" sz="2100" b="0" i="0" dirty="0">
                <a:solidFill>
                  <a:srgbClr val="333333"/>
                </a:solidFill>
                <a:effectLst/>
                <a:latin typeface="Times New Roman" panose="02020603050405020304" pitchFamily="18" charset="0"/>
                <a:cs typeface="Times New Roman" panose="02020603050405020304" pitchFamily="18" charset="0"/>
              </a:rPr>
              <a:t>постоянное воздействие алкоголя на стенку тонкого кишечника приводит к изменению структуры клеток, и они теряют способность полноценно всасывать питательные вещества и минеральные компоненты, что заканчивается истощением организма алкоголика. Постоянное воспаление желудка и позже кишечника вызывает язвы пищеварительных органов. </a:t>
            </a:r>
            <a:endParaRPr lang="en-US" sz="2100"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ru-RU" sz="2100" b="1" i="0" dirty="0">
                <a:effectLst/>
                <a:latin typeface="Times New Roman" panose="02020603050405020304" pitchFamily="18" charset="0"/>
                <a:cs typeface="Times New Roman" panose="02020603050405020304" pitchFamily="18" charset="0"/>
              </a:rPr>
              <a:t>Печень</a:t>
            </a:r>
            <a:r>
              <a:rPr lang="en-US" sz="2100" b="0" i="0" dirty="0">
                <a:solidFill>
                  <a:srgbClr val="333333"/>
                </a:solidFill>
                <a:effectLst/>
                <a:latin typeface="Times New Roman" panose="02020603050405020304" pitchFamily="18" charset="0"/>
                <a:cs typeface="Times New Roman" panose="02020603050405020304" pitchFamily="18" charset="0"/>
              </a:rPr>
              <a:t>; </a:t>
            </a:r>
            <a:r>
              <a:rPr lang="ru-RU" sz="2100" b="0" i="0" dirty="0">
                <a:solidFill>
                  <a:srgbClr val="333333"/>
                </a:solidFill>
                <a:effectLst/>
                <a:latin typeface="Times New Roman" panose="02020603050405020304" pitchFamily="18" charset="0"/>
                <a:cs typeface="Times New Roman" panose="02020603050405020304" pitchFamily="18" charset="0"/>
              </a:rPr>
              <a:t>этот орган страдает от алкоголя больше всего: возникает воспалительный процесс (гепатит), а затем и рубцовое перерождение (цирроз). Печень перестает выполнять свою функцию по обеззараживанию токсических продуктов обмена, выработке белков крови и другие важные функции, что приводит к неизбежной смерти больного. Цирроз – болезнь коварная: она медленно подкрадывается к человеку, а потом бьет, и сразу насмерть. Причиной заболевания является токсическое воздействие алкоголя.</a:t>
            </a:r>
            <a:r>
              <a:rPr lang="ru-RU" sz="2100" dirty="0">
                <a:latin typeface="Times New Roman" panose="02020603050405020304" pitchFamily="18" charset="0"/>
                <a:cs typeface="Times New Roman" panose="02020603050405020304" pitchFamily="18" charset="0"/>
              </a:rPr>
              <a:t/>
            </a:r>
            <a:br>
              <a:rPr lang="ru-RU" sz="2100" dirty="0">
                <a:latin typeface="Times New Roman" panose="02020603050405020304" pitchFamily="18" charset="0"/>
                <a:cs typeface="Times New Roman" panose="02020603050405020304" pitchFamily="18" charset="0"/>
              </a:rPr>
            </a:br>
            <a:r>
              <a:rPr lang="ru-RU" dirty="0"/>
              <a:t/>
            </a:r>
            <a:br>
              <a:rPr lang="ru-RU" dirty="0"/>
            </a:br>
            <a:endParaRPr lang="ru-RU" dirty="0"/>
          </a:p>
        </p:txBody>
      </p:sp>
    </p:spTree>
    <p:extLst>
      <p:ext uri="{BB962C8B-B14F-4D97-AF65-F5344CB8AC3E}">
        <p14:creationId xmlns:p14="http://schemas.microsoft.com/office/powerpoint/2010/main" val="366792908"/>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C3C384-AB50-4D85-AC5F-D23FA75847A9}"/>
              </a:ext>
            </a:extLst>
          </p:cNvPr>
          <p:cNvSpPr>
            <a:spLocks noGrp="1"/>
          </p:cNvSpPr>
          <p:nvPr>
            <p:ph type="title"/>
          </p:nvPr>
        </p:nvSpPr>
        <p:spPr>
          <a:xfrm>
            <a:off x="1143000" y="532473"/>
            <a:ext cx="9906000" cy="1091535"/>
          </a:xfrm>
        </p:spPr>
        <p:txBody>
          <a:bodyPr>
            <a:noAutofit/>
          </a:bodyPr>
          <a:lstStyle/>
          <a:p>
            <a:r>
              <a:rPr lang="ru-RU" sz="2800" b="1" i="0" dirty="0">
                <a:latin typeface="Times New Roman" panose="02020603050405020304" pitchFamily="18" charset="0"/>
                <a:cs typeface="Times New Roman" panose="02020603050405020304" pitchFamily="18" charset="0"/>
              </a:rPr>
              <a:t>Профилактика вредных привычек (физическая культура</a:t>
            </a:r>
          </a:p>
        </p:txBody>
      </p:sp>
      <p:sp>
        <p:nvSpPr>
          <p:cNvPr id="3" name="Объект 2">
            <a:extLst>
              <a:ext uri="{FF2B5EF4-FFF2-40B4-BE49-F238E27FC236}">
                <a16:creationId xmlns:a16="http://schemas.microsoft.com/office/drawing/2014/main" id="{7B297EE6-BE05-4D76-8CD7-2D9B47B6A902}"/>
              </a:ext>
            </a:extLst>
          </p:cNvPr>
          <p:cNvSpPr>
            <a:spLocks noGrp="1"/>
          </p:cNvSpPr>
          <p:nvPr>
            <p:ph idx="1"/>
          </p:nvPr>
        </p:nvSpPr>
        <p:spPr>
          <a:xfrm>
            <a:off x="1143000" y="2378766"/>
            <a:ext cx="9906000" cy="4479234"/>
          </a:xfrm>
        </p:spPr>
        <p:txBody>
          <a:bodyPr>
            <a:normAutofit fontScale="62500" lnSpcReduction="20000"/>
          </a:bodyPr>
          <a:lstStyle/>
          <a:p>
            <a:pPr marL="0" indent="0" algn="l">
              <a:buNone/>
            </a:pPr>
            <a:r>
              <a:rPr lang="ru-RU" sz="2900" b="1" i="0" dirty="0">
                <a:solidFill>
                  <a:srgbClr val="484747"/>
                </a:solidFill>
                <a:effectLst/>
                <a:latin typeface="Times New Roman" panose="02020603050405020304" pitchFamily="18" charset="0"/>
                <a:cs typeface="Times New Roman" panose="02020603050405020304" pitchFamily="18" charset="0"/>
              </a:rPr>
              <a:t>1. Найдите положительную замену своей привычке</a:t>
            </a:r>
          </a:p>
          <a:p>
            <a:pPr marL="0" indent="0" algn="l">
              <a:buNone/>
            </a:pPr>
            <a:r>
              <a:rPr lang="ru-RU" sz="2900" b="0" i="0" dirty="0">
                <a:solidFill>
                  <a:srgbClr val="484747"/>
                </a:solidFill>
                <a:effectLst/>
                <a:latin typeface="Times New Roman" panose="02020603050405020304" pitchFamily="18" charset="0"/>
                <a:cs typeface="Times New Roman" panose="02020603050405020304" pitchFamily="18" charset="0"/>
              </a:rPr>
              <a:t>Замените вредную привычку более осознанным поведением, направленным на удовлетворение той же потребности. Например, когда вас тянет съесть шоколадку или пирожное, ешьте фрукты. А если вас тянет на еду из-за раздражительности, придумайте, как остыть без заедания плохих эмоций.</a:t>
            </a:r>
          </a:p>
          <a:p>
            <a:pPr marL="0" indent="0" algn="l">
              <a:buNone/>
            </a:pPr>
            <a:r>
              <a:rPr lang="ru-RU" sz="2900" b="0" i="0" dirty="0">
                <a:solidFill>
                  <a:srgbClr val="484747"/>
                </a:solidFill>
                <a:effectLst/>
                <a:latin typeface="Times New Roman" panose="02020603050405020304" pitchFamily="18" charset="0"/>
                <a:cs typeface="Times New Roman" panose="02020603050405020304" pitchFamily="18" charset="0"/>
              </a:rPr>
              <a:t> </a:t>
            </a:r>
          </a:p>
          <a:p>
            <a:pPr marL="0" indent="0" algn="l">
              <a:buNone/>
            </a:pPr>
            <a:r>
              <a:rPr lang="ru-RU" sz="2900" b="1" i="0" dirty="0">
                <a:solidFill>
                  <a:srgbClr val="484747"/>
                </a:solidFill>
                <a:effectLst/>
                <a:latin typeface="Times New Roman" panose="02020603050405020304" pitchFamily="18" charset="0"/>
                <a:cs typeface="Times New Roman" panose="02020603050405020304" pitchFamily="18" charset="0"/>
              </a:rPr>
              <a:t>2. Уберите триггеры вредной привычки</a:t>
            </a:r>
          </a:p>
          <a:p>
            <a:pPr marL="0" indent="0" algn="l">
              <a:buNone/>
            </a:pPr>
            <a:r>
              <a:rPr lang="ru-RU" sz="2900" b="0" i="0" dirty="0">
                <a:solidFill>
                  <a:srgbClr val="484747"/>
                </a:solidFill>
                <a:effectLst/>
                <a:latin typeface="Times New Roman" panose="02020603050405020304" pitchFamily="18" charset="0"/>
                <a:cs typeface="Times New Roman" panose="02020603050405020304" pitchFamily="18" charset="0"/>
              </a:rPr>
              <a:t>Если у вас есть проблемы с режимом сна, не нужно идти на ночную вечеринку. Если вы каждый вечер срываетесь на фастфуд в кафе по дороге домой, стоит изменить маршрут.</a:t>
            </a:r>
          </a:p>
          <a:p>
            <a:pPr marL="0" indent="0" algn="l">
              <a:buNone/>
            </a:pPr>
            <a:r>
              <a:rPr lang="ru-RU" sz="2900" b="0" i="0" dirty="0">
                <a:solidFill>
                  <a:srgbClr val="484747"/>
                </a:solidFill>
                <a:effectLst/>
                <a:latin typeface="Times New Roman" panose="02020603050405020304" pitchFamily="18" charset="0"/>
                <a:cs typeface="Times New Roman" panose="02020603050405020304" pitchFamily="18" charset="0"/>
              </a:rPr>
              <a:t>Порой среда, в которой вы обитаете, сама по себе </a:t>
            </a:r>
            <a:r>
              <a:rPr lang="ru-RU" sz="2900" b="0" i="0" strike="noStrike" dirty="0">
                <a:solidFill>
                  <a:srgbClr val="484747"/>
                </a:solidFill>
                <a:effectLst/>
                <a:latin typeface="Times New Roman" panose="02020603050405020304" pitchFamily="18" charset="0"/>
                <a:cs typeface="Times New Roman" panose="02020603050405020304" pitchFamily="18" charset="0"/>
              </a:rPr>
              <a:t>является триггером</a:t>
            </a:r>
            <a:r>
              <a:rPr lang="ru-RU" sz="2900" b="0" i="0" dirty="0">
                <a:solidFill>
                  <a:srgbClr val="484747"/>
                </a:solidFill>
                <a:effectLst/>
                <a:latin typeface="Times New Roman" panose="02020603050405020304" pitchFamily="18" charset="0"/>
                <a:cs typeface="Times New Roman" panose="02020603050405020304" pitchFamily="18" charset="0"/>
              </a:rPr>
              <a:t> для вредной привычки. Если у вас хватит сил сменить ее, будет проще избавиться от зависимости.</a:t>
            </a:r>
          </a:p>
          <a:p>
            <a:pPr marL="0" indent="0" algn="l">
              <a:buNone/>
            </a:pPr>
            <a:endParaRPr lang="ru-RU" b="0" i="0" dirty="0">
              <a:solidFill>
                <a:srgbClr val="484747"/>
              </a:solidFill>
              <a:effectLst/>
              <a:latin typeface="Montserrat"/>
            </a:endParaRPr>
          </a:p>
          <a:p>
            <a:pPr marL="0" indent="0" algn="l">
              <a:buNone/>
            </a:pPr>
            <a:endParaRPr lang="ru-RU" b="0" i="0" dirty="0">
              <a:solidFill>
                <a:srgbClr val="484747"/>
              </a:solidFill>
              <a:effectLst/>
              <a:latin typeface="Montserrat"/>
            </a:endParaRPr>
          </a:p>
          <a:p>
            <a:pPr marL="0" indent="0">
              <a:buNone/>
            </a:pPr>
            <a:r>
              <a:rPr lang="ru-RU" dirty="0"/>
              <a:t/>
            </a:r>
            <a:br>
              <a:rPr lang="ru-RU" dirty="0"/>
            </a:br>
            <a:endParaRPr lang="ru-RU" dirty="0"/>
          </a:p>
        </p:txBody>
      </p:sp>
    </p:spTree>
    <p:extLst>
      <p:ext uri="{BB962C8B-B14F-4D97-AF65-F5344CB8AC3E}">
        <p14:creationId xmlns:p14="http://schemas.microsoft.com/office/powerpoint/2010/main" val="388941968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044F10F0-A176-4BBF-A3A4-0D4AF4DAB1D6}"/>
              </a:ext>
            </a:extLst>
          </p:cNvPr>
          <p:cNvSpPr>
            <a:spLocks noGrp="1"/>
          </p:cNvSpPr>
          <p:nvPr>
            <p:ph idx="1"/>
          </p:nvPr>
        </p:nvSpPr>
        <p:spPr>
          <a:xfrm>
            <a:off x="1143000" y="500270"/>
            <a:ext cx="9906000" cy="5857460"/>
          </a:xfrm>
        </p:spPr>
        <p:txBody>
          <a:bodyPr>
            <a:normAutofit fontScale="70000" lnSpcReduction="20000"/>
          </a:bodyPr>
          <a:lstStyle/>
          <a:p>
            <a:pPr marL="0" indent="0" algn="l">
              <a:buNone/>
            </a:pPr>
            <a:r>
              <a:rPr lang="ru-RU" b="1" i="0" dirty="0">
                <a:solidFill>
                  <a:srgbClr val="484747"/>
                </a:solidFill>
                <a:effectLst/>
                <a:latin typeface="Montserrat"/>
              </a:rPr>
              <a:t>4. Найдите единомышленников</a:t>
            </a:r>
          </a:p>
          <a:p>
            <a:pPr marL="0" indent="0" algn="l">
              <a:buNone/>
            </a:pPr>
            <a:r>
              <a:rPr lang="ru-RU" b="0" i="0" dirty="0">
                <a:solidFill>
                  <a:srgbClr val="484747"/>
                </a:solidFill>
                <a:effectLst/>
                <a:latin typeface="Montserrat"/>
              </a:rPr>
              <a:t>Как гласит известная поговорка, один в поле не воин. Объедин</a:t>
            </a:r>
            <a:r>
              <a:rPr lang="ru-RU" dirty="0">
                <a:solidFill>
                  <a:srgbClr val="484747"/>
                </a:solidFill>
                <a:latin typeface="Montserrat"/>
              </a:rPr>
              <a:t>и</a:t>
            </a:r>
            <a:r>
              <a:rPr lang="ru-RU" b="0" i="0" dirty="0">
                <a:solidFill>
                  <a:srgbClr val="484747"/>
                </a:solidFill>
                <a:effectLst/>
                <a:latin typeface="Montserrat"/>
              </a:rPr>
              <a:t>тесь с тем, кто подвержен тем же слабостям, что и вы. Совместная борьба с привычкой даст возможность не только разделять трудности, но и призывать друг друга к ответственности за срыв.</a:t>
            </a:r>
          </a:p>
          <a:p>
            <a:pPr marL="0" indent="0" algn="l">
              <a:buNone/>
            </a:pPr>
            <a:r>
              <a:rPr lang="ru-RU" b="0" i="0" dirty="0">
                <a:solidFill>
                  <a:srgbClr val="484747"/>
                </a:solidFill>
                <a:effectLst/>
                <a:latin typeface="Montserrat"/>
              </a:rPr>
              <a:t>Также стоит познакомиться с людьми, которые ведут лучший, по вашему мнению, образ жизни. Осознание, что вас окружают друзья, дающие поддержку и при этом ожидающие от вас самосовершенствования, подарит мощный стимул следовать своей цели.</a:t>
            </a:r>
          </a:p>
          <a:p>
            <a:pPr algn="l"/>
            <a:endParaRPr lang="ru-RU" b="0" i="0" dirty="0">
              <a:solidFill>
                <a:srgbClr val="484747"/>
              </a:solidFill>
              <a:effectLst/>
              <a:latin typeface="Montserrat"/>
            </a:endParaRPr>
          </a:p>
          <a:p>
            <a:pPr marL="0" indent="0" algn="l">
              <a:buNone/>
            </a:pPr>
            <a:r>
              <a:rPr lang="ru-RU" b="1" i="0" dirty="0">
                <a:solidFill>
                  <a:srgbClr val="484747"/>
                </a:solidFill>
                <a:effectLst/>
                <a:latin typeface="Montserrat"/>
              </a:rPr>
              <a:t>5. Принцип одной минуты</a:t>
            </a:r>
          </a:p>
          <a:p>
            <a:pPr marL="0" indent="0" algn="l">
              <a:buNone/>
            </a:pPr>
            <a:r>
              <a:rPr lang="ru-RU" b="0" i="0" dirty="0">
                <a:solidFill>
                  <a:srgbClr val="484747"/>
                </a:solidFill>
                <a:effectLst/>
                <a:latin typeface="Montserrat"/>
              </a:rPr>
              <a:t>В борьбе с вредными привычками многим помогает </a:t>
            </a:r>
            <a:r>
              <a:rPr lang="ru-RU" b="0" i="0" strike="noStrike" dirty="0">
                <a:solidFill>
                  <a:srgbClr val="484747"/>
                </a:solidFill>
                <a:effectLst/>
                <a:latin typeface="Montserrat"/>
              </a:rPr>
              <a:t>методика</a:t>
            </a:r>
            <a:r>
              <a:rPr lang="ru-RU" b="0" i="0" dirty="0">
                <a:solidFill>
                  <a:srgbClr val="484747"/>
                </a:solidFill>
                <a:effectLst/>
                <a:latin typeface="Montserrat"/>
              </a:rPr>
              <a:t>, входящая в японскую философскую систему </a:t>
            </a:r>
            <a:r>
              <a:rPr lang="ru-RU" b="0" i="0" strike="noStrike" dirty="0">
                <a:solidFill>
                  <a:srgbClr val="484747"/>
                </a:solidFill>
                <a:effectLst/>
                <a:latin typeface="Montserrat"/>
              </a:rPr>
              <a:t>Кайдзен</a:t>
            </a:r>
            <a:r>
              <a:rPr lang="ru-RU" b="0" i="0" dirty="0">
                <a:solidFill>
                  <a:srgbClr val="484747"/>
                </a:solidFill>
                <a:effectLst/>
                <a:latin typeface="Montserrat"/>
              </a:rPr>
              <a:t>. Методика очень проста и потому крайне эффективна. Все, что требуется, — заниматься чем-то полезным и осмысленным одну минуту в день в одно и то же время. Минута – это совсем немного, поэтому у вас вряд ли возникнут сложности, чтобы выделить всего 60 секунд на новую привычку. Выполните физическое упражнение, вместо того чтобы просто лежать на диване или немного приберитесь в комнате, если ваша цель – избавиться от беспорядка.</a:t>
            </a:r>
          </a:p>
          <a:p>
            <a:pPr marL="0" indent="0" algn="l">
              <a:buNone/>
            </a:pPr>
            <a:r>
              <a:rPr lang="ru-RU" b="0" i="0" dirty="0">
                <a:solidFill>
                  <a:srgbClr val="484747"/>
                </a:solidFill>
                <a:effectLst/>
                <a:latin typeface="Montserrat"/>
              </a:rPr>
              <a:t>Смысл данного упражнения в том, что заставить себя заниматься чем-то минуту не сложно, но это уже шаг вперед. Сделав один шаг сегодня, вы увидите прогресс и дальше сможете потратить на это дело две минуты, пять или больше. Но даже если вы не станете увеличивать время, вы все равно каждый день будете двигаться к своей цели.</a:t>
            </a:r>
          </a:p>
        </p:txBody>
      </p:sp>
    </p:spTree>
    <p:extLst>
      <p:ext uri="{BB962C8B-B14F-4D97-AF65-F5344CB8AC3E}">
        <p14:creationId xmlns:p14="http://schemas.microsoft.com/office/powerpoint/2010/main" val="4154828406"/>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EA8687-AFC8-412D-B21B-97B6A1537374}"/>
              </a:ext>
            </a:extLst>
          </p:cNvPr>
          <p:cNvSpPr>
            <a:spLocks noGrp="1"/>
          </p:cNvSpPr>
          <p:nvPr>
            <p:ph type="title"/>
          </p:nvPr>
        </p:nvSpPr>
        <p:spPr>
          <a:xfrm>
            <a:off x="1143000" y="840589"/>
            <a:ext cx="9906000" cy="765312"/>
          </a:xfrm>
        </p:spPr>
        <p:txBody>
          <a:bodyPr>
            <a:normAutofit/>
          </a:bodyPr>
          <a:lstStyle/>
          <a:p>
            <a:r>
              <a:rPr lang="ru-RU" sz="4000" b="1" dirty="0">
                <a:latin typeface="Times New Roman" panose="02020603050405020304" pitchFamily="18" charset="0"/>
                <a:cs typeface="Times New Roman" panose="02020603050405020304" pitchFamily="18" charset="0"/>
              </a:rPr>
              <a:t>Заключение</a:t>
            </a:r>
          </a:p>
        </p:txBody>
      </p:sp>
      <p:sp>
        <p:nvSpPr>
          <p:cNvPr id="3" name="Объект 2">
            <a:extLst>
              <a:ext uri="{FF2B5EF4-FFF2-40B4-BE49-F238E27FC236}">
                <a16:creationId xmlns:a16="http://schemas.microsoft.com/office/drawing/2014/main" id="{95CB9929-EFA3-4D82-BFD8-966EA896CDCB}"/>
              </a:ext>
            </a:extLst>
          </p:cNvPr>
          <p:cNvSpPr>
            <a:spLocks noGrp="1"/>
          </p:cNvSpPr>
          <p:nvPr>
            <p:ph idx="1"/>
          </p:nvPr>
        </p:nvSpPr>
        <p:spPr>
          <a:xfrm>
            <a:off x="1143000" y="2135988"/>
            <a:ext cx="9906000" cy="2773943"/>
          </a:xfrm>
        </p:spPr>
        <p:txBody>
          <a:bodyPr/>
          <a:lstStyle/>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Любое употребление наркотиков, а к ним относиться и курение, и алкоголь, и сами наркотики быстро разрушает организм. Так как в большей степени злоупотребляют этими вредными, можно сказать, смертельными, в большей части подростки, и люди, не имеющие еще семей, то можно сказать: будущего у них нет.</a:t>
            </a:r>
            <a:r>
              <a:rPr lang="ru-RU" dirty="0"/>
              <a:t/>
            </a:r>
            <a:br>
              <a:rPr lang="ru-RU" dirty="0"/>
            </a:br>
            <a:r>
              <a:rPr lang="ru-RU" dirty="0"/>
              <a:t/>
            </a:r>
            <a:br>
              <a:rPr lang="ru-RU" dirty="0"/>
            </a:br>
            <a:endParaRPr lang="ru-RU" dirty="0"/>
          </a:p>
        </p:txBody>
      </p:sp>
      <p:pic>
        <p:nvPicPr>
          <p:cNvPr id="6" name="Рисунок 5">
            <a:extLst>
              <a:ext uri="{FF2B5EF4-FFF2-40B4-BE49-F238E27FC236}">
                <a16:creationId xmlns:a16="http://schemas.microsoft.com/office/drawing/2014/main" id="{D4A9C577-0FB6-4A5A-A93A-8C654FA9DB7A}"/>
              </a:ext>
            </a:extLst>
          </p:cNvPr>
          <p:cNvPicPr>
            <a:picLocks noChangeAspect="1"/>
          </p:cNvPicPr>
          <p:nvPr/>
        </p:nvPicPr>
        <p:blipFill>
          <a:blip r:embed="rId2"/>
          <a:stretch>
            <a:fillRect/>
          </a:stretch>
        </p:blipFill>
        <p:spPr>
          <a:xfrm>
            <a:off x="4456043" y="4368249"/>
            <a:ext cx="3279913" cy="1958008"/>
          </a:xfrm>
          <a:prstGeom prst="rect">
            <a:avLst/>
          </a:prstGeom>
        </p:spPr>
      </p:pic>
    </p:spTree>
    <p:extLst>
      <p:ext uri="{BB962C8B-B14F-4D97-AF65-F5344CB8AC3E}">
        <p14:creationId xmlns:p14="http://schemas.microsoft.com/office/powerpoint/2010/main" val="192876900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B1DB223-3D10-4E87-8F85-73261576DDF2}"/>
              </a:ext>
            </a:extLst>
          </p:cNvPr>
          <p:cNvSpPr>
            <a:spLocks noGrp="1"/>
          </p:cNvSpPr>
          <p:nvPr>
            <p:ph idx="1"/>
          </p:nvPr>
        </p:nvSpPr>
        <p:spPr>
          <a:xfrm>
            <a:off x="1143000" y="1558981"/>
            <a:ext cx="9906000" cy="4024424"/>
          </a:xfrm>
        </p:spPr>
        <p:txBody>
          <a:bodyPr>
            <a:normAutofit/>
          </a:bodyPr>
          <a:lstStyle/>
          <a:p>
            <a:pPr marL="0" indent="0" algn="ctr">
              <a:buNone/>
            </a:pPr>
            <a:r>
              <a:rPr lang="ru-RU" sz="3200" dirty="0">
                <a:latin typeface="Times New Roman" panose="02020603050405020304" pitchFamily="18" charset="0"/>
                <a:cs typeface="Times New Roman" panose="02020603050405020304" pitchFamily="18" charset="0"/>
              </a:rPr>
              <a:t>Источники и список литературы</a:t>
            </a:r>
          </a:p>
          <a:p>
            <a:pPr marL="0" indent="0" algn="ctr">
              <a:buNone/>
            </a:pPr>
            <a:endParaRPr lang="en-US" sz="3200" dirty="0">
              <a:latin typeface="Times New Roman" panose="02020603050405020304" pitchFamily="18" charset="0"/>
              <a:cs typeface="Times New Roman" panose="02020603050405020304" pitchFamily="18" charset="0"/>
            </a:endParaRPr>
          </a:p>
          <a:p>
            <a:pPr marL="0" indent="0" algn="ctr">
              <a:buNone/>
            </a:pPr>
            <a:r>
              <a:rPr lang="ru-RU" sz="3200" dirty="0">
                <a:solidFill>
                  <a:schemeClr val="accent1">
                    <a:lumMod val="50000"/>
                  </a:schemeClr>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Вредные привычки и спорт</a:t>
            </a:r>
            <a:endParaRPr lang="ru-RU" sz="3200" dirty="0">
              <a:solidFill>
                <a:schemeClr val="accent1">
                  <a:lumMod val="50000"/>
                </a:schemeClr>
              </a:solidFill>
              <a:latin typeface="Times New Roman" panose="02020603050405020304" pitchFamily="18" charset="0"/>
              <a:cs typeface="Times New Roman" panose="02020603050405020304" pitchFamily="18" charset="0"/>
            </a:endParaRPr>
          </a:p>
          <a:p>
            <a:pPr marL="0" indent="0" algn="ctr">
              <a:buNone/>
            </a:pPr>
            <a:r>
              <a:rPr lang="ru-RU" sz="3200" dirty="0">
                <a:solidFill>
                  <a:schemeClr val="accent1">
                    <a:lumMod val="50000"/>
                  </a:schemeClr>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Борьба с привычками</a:t>
            </a:r>
            <a:endParaRPr lang="ru-RU" sz="3200"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413294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ADDDB2-2CBC-4F5E-9629-D2CAD5ABC55E}"/>
              </a:ext>
            </a:extLst>
          </p:cNvPr>
          <p:cNvSpPr>
            <a:spLocks noGrp="1"/>
          </p:cNvSpPr>
          <p:nvPr>
            <p:ph type="title"/>
          </p:nvPr>
        </p:nvSpPr>
        <p:spPr>
          <a:xfrm>
            <a:off x="1143000" y="2737922"/>
            <a:ext cx="9906000" cy="1382156"/>
          </a:xfrm>
        </p:spPr>
        <p:txBody>
          <a:bodyPr>
            <a:normAutofit/>
          </a:bodyPr>
          <a:lstStyle/>
          <a:p>
            <a:pPr algn="ctr"/>
            <a:r>
              <a:rPr lang="ru-RU" sz="4800" dirty="0"/>
              <a:t>Спасибо за внимание</a:t>
            </a:r>
          </a:p>
        </p:txBody>
      </p:sp>
    </p:spTree>
    <p:extLst>
      <p:ext uri="{BB962C8B-B14F-4D97-AF65-F5344CB8AC3E}">
        <p14:creationId xmlns:p14="http://schemas.microsoft.com/office/powerpoint/2010/main" val="50970324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EB1F0D-CF79-4802-90E7-324AE7A41D73}"/>
              </a:ext>
            </a:extLst>
          </p:cNvPr>
          <p:cNvSpPr>
            <a:spLocks noGrp="1"/>
          </p:cNvSpPr>
          <p:nvPr>
            <p:ph type="title"/>
          </p:nvPr>
        </p:nvSpPr>
        <p:spPr>
          <a:xfrm>
            <a:off x="1143000" y="520149"/>
            <a:ext cx="9906000" cy="1382156"/>
          </a:xfrm>
        </p:spPr>
        <p:txBody>
          <a:bodyPr>
            <a:normAutofit/>
          </a:bodyPr>
          <a:lstStyle/>
          <a:p>
            <a:r>
              <a:rPr lang="ru-RU" sz="4000" b="1" i="0" dirty="0">
                <a:latin typeface="Times New Roman" panose="02020603050405020304" pitchFamily="18" charset="0"/>
                <a:cs typeface="Times New Roman" panose="02020603050405020304" pitchFamily="18" charset="0"/>
              </a:rPr>
              <a:t>Содержание</a:t>
            </a:r>
          </a:p>
        </p:txBody>
      </p:sp>
      <p:sp>
        <p:nvSpPr>
          <p:cNvPr id="3" name="Объект 2">
            <a:extLst>
              <a:ext uri="{FF2B5EF4-FFF2-40B4-BE49-F238E27FC236}">
                <a16:creationId xmlns:a16="http://schemas.microsoft.com/office/drawing/2014/main" id="{BB1C7A36-309D-4ADB-BC82-B63D65B9E8EB}"/>
              </a:ext>
            </a:extLst>
          </p:cNvPr>
          <p:cNvSpPr>
            <a:spLocks noGrp="1"/>
          </p:cNvSpPr>
          <p:nvPr>
            <p:ph idx="1"/>
          </p:nvPr>
        </p:nvSpPr>
        <p:spPr/>
        <p:txBody>
          <a:bodyPr/>
          <a:lstStyle/>
          <a:p>
            <a:pPr marL="0" indent="0">
              <a:buNone/>
            </a:pPr>
            <a:r>
              <a:rPr lang="ru-RU" sz="2800" dirty="0">
                <a:solidFill>
                  <a:schemeClr val="accent1">
                    <a:lumMod val="50000"/>
                  </a:schemeClr>
                </a:solidFill>
                <a:latin typeface="Times New Roman" panose="02020603050405020304" pitchFamily="18" charset="0"/>
                <a:cs typeface="Times New Roman" panose="02020603050405020304" pitchFamily="18" charset="0"/>
                <a:hlinkClick r:id="rId2" action="ppaction://hlinksldjump">
                  <a:extLst>
                    <a:ext uri="{A12FA001-AC4F-418D-AE19-62706E023703}">
                      <ahyp:hlinkClr xmlns:ahyp="http://schemas.microsoft.com/office/drawing/2018/hyperlinkcolor" xmlns="" val="tx"/>
                    </a:ext>
                  </a:extLst>
                </a:hlinkClick>
              </a:rPr>
              <a:t>Введение</a:t>
            </a:r>
            <a:r>
              <a:rPr lang="en-US" sz="2800" dirty="0">
                <a:solidFill>
                  <a:schemeClr val="accent1">
                    <a:lumMod val="50000"/>
                  </a:schemeClr>
                </a:solidFill>
                <a:latin typeface="Times New Roman" panose="02020603050405020304" pitchFamily="18" charset="0"/>
                <a:cs typeface="Times New Roman" panose="02020603050405020304" pitchFamily="18" charset="0"/>
                <a:hlinkClick r:id="rId2" action="ppaction://hlinksldjump">
                  <a:extLst>
                    <a:ext uri="{A12FA001-AC4F-418D-AE19-62706E023703}">
                      <ahyp:hlinkClr xmlns:ahyp="http://schemas.microsoft.com/office/drawing/2018/hyperlinkcolor" xmlns="" val="tx"/>
                    </a:ext>
                  </a:extLst>
                </a:hlinkClick>
              </a:rPr>
              <a:t>………………………………………..3</a:t>
            </a:r>
            <a:endParaRPr lang="ru-RU" sz="2800"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dirty="0">
                <a:solidFill>
                  <a:schemeClr val="accent1">
                    <a:lumMod val="50000"/>
                  </a:schemeClr>
                </a:solidFill>
                <a:latin typeface="Times New Roman" panose="02020603050405020304" pitchFamily="18" charset="0"/>
                <a:cs typeface="Times New Roman" panose="02020603050405020304" pitchFamily="18" charset="0"/>
                <a:hlinkClick r:id="rId3" action="ppaction://hlinksldjump">
                  <a:extLst>
                    <a:ext uri="{A12FA001-AC4F-418D-AE19-62706E023703}">
                      <ahyp:hlinkClr xmlns:ahyp="http://schemas.microsoft.com/office/drawing/2018/hyperlinkcolor" xmlns="" val="tx"/>
                    </a:ext>
                  </a:extLst>
                </a:hlinkClick>
              </a:rPr>
              <a:t>1.</a:t>
            </a:r>
            <a:r>
              <a:rPr lang="ru-RU" dirty="0">
                <a:solidFill>
                  <a:schemeClr val="accent1">
                    <a:lumMod val="50000"/>
                  </a:schemeClr>
                </a:solidFill>
                <a:latin typeface="Times New Roman" panose="02020603050405020304" pitchFamily="18" charset="0"/>
                <a:cs typeface="Times New Roman" panose="02020603050405020304" pitchFamily="18" charset="0"/>
                <a:hlinkClick r:id="rId3" action="ppaction://hlinksldjump">
                  <a:extLst>
                    <a:ext uri="{A12FA001-AC4F-418D-AE19-62706E023703}">
                      <ahyp:hlinkClr xmlns:ahyp="http://schemas.microsoft.com/office/drawing/2018/hyperlinkcolor" xmlns="" val="tx"/>
                    </a:ext>
                  </a:extLst>
                </a:hlinkClick>
              </a:rPr>
              <a:t> Табакокурение</a:t>
            </a:r>
            <a:r>
              <a:rPr lang="en-US" dirty="0">
                <a:solidFill>
                  <a:schemeClr val="accent1">
                    <a:lumMod val="50000"/>
                  </a:schemeClr>
                </a:solidFill>
                <a:latin typeface="Times New Roman" panose="02020603050405020304" pitchFamily="18" charset="0"/>
                <a:cs typeface="Times New Roman" panose="02020603050405020304" pitchFamily="18" charset="0"/>
                <a:hlinkClick r:id="rId3" action="ppaction://hlinksldjump">
                  <a:extLst>
                    <a:ext uri="{A12FA001-AC4F-418D-AE19-62706E023703}">
                      <ahyp:hlinkClr xmlns:ahyp="http://schemas.microsoft.com/office/drawing/2018/hyperlinkcolor" xmlns="" val="tx"/>
                    </a:ext>
                  </a:extLst>
                </a:hlinkClick>
              </a:rPr>
              <a:t>……………………………………….4</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dirty="0">
                <a:solidFill>
                  <a:schemeClr val="accent1">
                    <a:lumMod val="50000"/>
                  </a:schemeClr>
                </a:solidFill>
                <a:latin typeface="Times New Roman" panose="02020603050405020304" pitchFamily="18" charset="0"/>
                <a:cs typeface="Times New Roman" panose="02020603050405020304" pitchFamily="18" charset="0"/>
                <a:hlinkClick r:id="rId4" action="ppaction://hlinksldjump">
                  <a:extLst>
                    <a:ext uri="{A12FA001-AC4F-418D-AE19-62706E023703}">
                      <ahyp:hlinkClr xmlns:ahyp="http://schemas.microsoft.com/office/drawing/2018/hyperlinkcolor" xmlns="" val="tx"/>
                    </a:ext>
                  </a:extLst>
                </a:hlinkClick>
              </a:rPr>
              <a:t>2.</a:t>
            </a:r>
            <a:r>
              <a:rPr lang="ru-RU" dirty="0">
                <a:solidFill>
                  <a:schemeClr val="accent1">
                    <a:lumMod val="50000"/>
                  </a:schemeClr>
                </a:solidFill>
                <a:latin typeface="Times New Roman" panose="02020603050405020304" pitchFamily="18" charset="0"/>
                <a:cs typeface="Times New Roman" panose="02020603050405020304" pitchFamily="18" charset="0"/>
                <a:hlinkClick r:id="rId4" action="ppaction://hlinksldjump">
                  <a:extLst>
                    <a:ext uri="{A12FA001-AC4F-418D-AE19-62706E023703}">
                      <ahyp:hlinkClr xmlns:ahyp="http://schemas.microsoft.com/office/drawing/2018/hyperlinkcolor" xmlns="" val="tx"/>
                    </a:ext>
                  </a:extLst>
                </a:hlinkClick>
              </a:rPr>
              <a:t> Алкоголь</a:t>
            </a:r>
            <a:r>
              <a:rPr lang="en-US" dirty="0">
                <a:solidFill>
                  <a:schemeClr val="accent1">
                    <a:lumMod val="50000"/>
                  </a:schemeClr>
                </a:solidFill>
                <a:latin typeface="Times New Roman" panose="02020603050405020304" pitchFamily="18" charset="0"/>
                <a:cs typeface="Times New Roman" panose="02020603050405020304" pitchFamily="18" charset="0"/>
                <a:hlinkClick r:id="rId4" action="ppaction://hlinksldjump">
                  <a:extLst>
                    <a:ext uri="{A12FA001-AC4F-418D-AE19-62706E023703}">
                      <ahyp:hlinkClr xmlns:ahyp="http://schemas.microsoft.com/office/drawing/2018/hyperlinkcolor" xmlns="" val="tx"/>
                    </a:ext>
                  </a:extLst>
                </a:hlinkClick>
              </a:rPr>
              <a:t>……………………………………………..7</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dirty="0">
                <a:solidFill>
                  <a:schemeClr val="accent1">
                    <a:lumMod val="50000"/>
                  </a:schemeClr>
                </a:solidFill>
                <a:latin typeface="Times New Roman" panose="02020603050405020304" pitchFamily="18" charset="0"/>
                <a:cs typeface="Times New Roman" panose="02020603050405020304" pitchFamily="18" charset="0"/>
                <a:hlinkClick r:id="rId5" action="ppaction://hlinksldjump">
                  <a:extLst>
                    <a:ext uri="{A12FA001-AC4F-418D-AE19-62706E023703}">
                      <ahyp:hlinkClr xmlns:ahyp="http://schemas.microsoft.com/office/drawing/2018/hyperlinkcolor" xmlns="" val="tx"/>
                    </a:ext>
                  </a:extLst>
                </a:hlinkClick>
              </a:rPr>
              <a:t>3.</a:t>
            </a:r>
            <a:r>
              <a:rPr lang="ru-RU" dirty="0">
                <a:solidFill>
                  <a:schemeClr val="accent1">
                    <a:lumMod val="50000"/>
                  </a:schemeClr>
                </a:solidFill>
                <a:latin typeface="Times New Roman" panose="02020603050405020304" pitchFamily="18" charset="0"/>
                <a:cs typeface="Times New Roman" panose="02020603050405020304" pitchFamily="18" charset="0"/>
                <a:hlinkClick r:id="rId5" action="ppaction://hlinksldjump">
                  <a:extLst>
                    <a:ext uri="{A12FA001-AC4F-418D-AE19-62706E023703}">
                      <ahyp:hlinkClr xmlns:ahyp="http://schemas.microsoft.com/office/drawing/2018/hyperlinkcolor" xmlns="" val="tx"/>
                    </a:ext>
                  </a:extLst>
                </a:hlinkClick>
              </a:rPr>
              <a:t> Вред алкоголя</a:t>
            </a:r>
            <a:r>
              <a:rPr lang="en-US" dirty="0">
                <a:solidFill>
                  <a:schemeClr val="accent1">
                    <a:lumMod val="50000"/>
                  </a:schemeClr>
                </a:solidFill>
                <a:latin typeface="Times New Roman" panose="02020603050405020304" pitchFamily="18" charset="0"/>
                <a:cs typeface="Times New Roman" panose="02020603050405020304" pitchFamily="18" charset="0"/>
                <a:hlinkClick r:id="rId5" action="ppaction://hlinksldjump">
                  <a:extLst>
                    <a:ext uri="{A12FA001-AC4F-418D-AE19-62706E023703}">
                      <ahyp:hlinkClr xmlns:ahyp="http://schemas.microsoft.com/office/drawing/2018/hyperlinkcolor" xmlns="" val="tx"/>
                    </a:ext>
                  </a:extLst>
                </a:hlinkClick>
              </a:rPr>
              <a:t>………………………………………..10</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dirty="0">
                <a:solidFill>
                  <a:schemeClr val="accent1">
                    <a:lumMod val="50000"/>
                  </a:schemeClr>
                </a:solidFill>
                <a:latin typeface="Times New Roman" panose="02020603050405020304" pitchFamily="18" charset="0"/>
                <a:cs typeface="Times New Roman" panose="02020603050405020304" pitchFamily="18" charset="0"/>
                <a:hlinkClick r:id="rId6" action="ppaction://hlinksldjump">
                  <a:extLst>
                    <a:ext uri="{A12FA001-AC4F-418D-AE19-62706E023703}">
                      <ahyp:hlinkClr xmlns:ahyp="http://schemas.microsoft.com/office/drawing/2018/hyperlinkcolor" xmlns="" val="tx"/>
                    </a:ext>
                  </a:extLst>
                </a:hlinkClick>
              </a:rPr>
              <a:t>4.</a:t>
            </a:r>
            <a:r>
              <a:rPr lang="ru-RU" dirty="0">
                <a:solidFill>
                  <a:schemeClr val="accent1">
                    <a:lumMod val="50000"/>
                  </a:schemeClr>
                </a:solidFill>
                <a:latin typeface="Times New Roman" panose="02020603050405020304" pitchFamily="18" charset="0"/>
                <a:cs typeface="Times New Roman" panose="02020603050405020304" pitchFamily="18" charset="0"/>
                <a:hlinkClick r:id="rId6" action="ppaction://hlinksldjump">
                  <a:extLst>
                    <a:ext uri="{A12FA001-AC4F-418D-AE19-62706E023703}">
                      <ahyp:hlinkClr xmlns:ahyp="http://schemas.microsoft.com/office/drawing/2018/hyperlinkcolor" xmlns="" val="tx"/>
                    </a:ext>
                  </a:extLst>
                </a:hlinkClick>
              </a:rPr>
              <a:t> Профилактика вредных привычек</a:t>
            </a:r>
            <a:r>
              <a:rPr lang="en-US" dirty="0">
                <a:solidFill>
                  <a:schemeClr val="accent1">
                    <a:lumMod val="50000"/>
                  </a:schemeClr>
                </a:solidFill>
                <a:latin typeface="Times New Roman" panose="02020603050405020304" pitchFamily="18" charset="0"/>
                <a:cs typeface="Times New Roman" panose="02020603050405020304" pitchFamily="18" charset="0"/>
                <a:hlinkClick r:id="rId6" action="ppaction://hlinksldjump">
                  <a:extLst>
                    <a:ext uri="{A12FA001-AC4F-418D-AE19-62706E023703}">
                      <ahyp:hlinkClr xmlns:ahyp="http://schemas.microsoft.com/office/drawing/2018/hyperlinkcolor" xmlns="" val="tx"/>
                    </a:ext>
                  </a:extLst>
                </a:hlinkClick>
              </a:rPr>
              <a:t>…………………12</a:t>
            </a:r>
            <a:endParaRPr lang="en-US"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ru-RU" sz="2800" dirty="0">
                <a:solidFill>
                  <a:schemeClr val="accent1">
                    <a:lumMod val="50000"/>
                  </a:schemeClr>
                </a:solidFill>
                <a:latin typeface="Times New Roman" panose="02020603050405020304" pitchFamily="18" charset="0"/>
                <a:cs typeface="Times New Roman" panose="02020603050405020304" pitchFamily="18" charset="0"/>
                <a:hlinkClick r:id="rId7" action="ppaction://hlinksldjump">
                  <a:extLst>
                    <a:ext uri="{A12FA001-AC4F-418D-AE19-62706E023703}">
                      <ahyp:hlinkClr xmlns:ahyp="http://schemas.microsoft.com/office/drawing/2018/hyperlinkcolor" xmlns="" val="tx"/>
                    </a:ext>
                  </a:extLst>
                </a:hlinkClick>
              </a:rPr>
              <a:t>Заключение</a:t>
            </a:r>
            <a:r>
              <a:rPr lang="en-US" sz="2800" dirty="0">
                <a:solidFill>
                  <a:schemeClr val="accent1">
                    <a:lumMod val="50000"/>
                  </a:schemeClr>
                </a:solidFill>
                <a:latin typeface="Times New Roman" panose="02020603050405020304" pitchFamily="18" charset="0"/>
                <a:cs typeface="Times New Roman" panose="02020603050405020304" pitchFamily="18" charset="0"/>
                <a:hlinkClick r:id="rId7" action="ppaction://hlinksldjump">
                  <a:extLst>
                    <a:ext uri="{A12FA001-AC4F-418D-AE19-62706E023703}">
                      <ahyp:hlinkClr xmlns:ahyp="http://schemas.microsoft.com/office/drawing/2018/hyperlinkcolor" xmlns="" val="tx"/>
                    </a:ext>
                  </a:extLst>
                </a:hlinkClick>
              </a:rPr>
              <a:t>…………………………………….14</a:t>
            </a:r>
            <a:endParaRPr lang="ru-RU" sz="2800" dirty="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ru-RU" sz="2800" dirty="0">
                <a:solidFill>
                  <a:schemeClr val="accent1">
                    <a:lumMod val="50000"/>
                  </a:schemeClr>
                </a:solidFill>
                <a:latin typeface="Times New Roman" panose="02020603050405020304" pitchFamily="18" charset="0"/>
                <a:cs typeface="Times New Roman" panose="02020603050405020304" pitchFamily="18" charset="0"/>
                <a:hlinkClick r:id="rId8" action="ppaction://hlinksldjump">
                  <a:extLst>
                    <a:ext uri="{A12FA001-AC4F-418D-AE19-62706E023703}">
                      <ahyp:hlinkClr xmlns:ahyp="http://schemas.microsoft.com/office/drawing/2018/hyperlinkcolor" xmlns="" val="tx"/>
                    </a:ext>
                  </a:extLst>
                </a:hlinkClick>
              </a:rPr>
              <a:t>Список литературы</a:t>
            </a:r>
            <a:r>
              <a:rPr lang="en-US" sz="2800" dirty="0">
                <a:solidFill>
                  <a:schemeClr val="accent1">
                    <a:lumMod val="50000"/>
                  </a:schemeClr>
                </a:solidFill>
                <a:latin typeface="Times New Roman" panose="02020603050405020304" pitchFamily="18" charset="0"/>
                <a:cs typeface="Times New Roman" panose="02020603050405020304" pitchFamily="18" charset="0"/>
                <a:hlinkClick r:id="rId8" action="ppaction://hlinksldjump">
                  <a:extLst>
                    <a:ext uri="{A12FA001-AC4F-418D-AE19-62706E023703}">
                      <ahyp:hlinkClr xmlns:ahyp="http://schemas.microsoft.com/office/drawing/2018/hyperlinkcolor" xmlns="" val="tx"/>
                    </a:ext>
                  </a:extLst>
                </a:hlinkClick>
              </a:rPr>
              <a:t>……………………………15</a:t>
            </a:r>
            <a:endParaRPr lang="ru-RU" sz="2800"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022758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651F49-A8C6-475A-927B-0EDC2FF4148E}"/>
              </a:ext>
            </a:extLst>
          </p:cNvPr>
          <p:cNvSpPr>
            <a:spLocks noGrp="1"/>
          </p:cNvSpPr>
          <p:nvPr>
            <p:ph type="title"/>
          </p:nvPr>
        </p:nvSpPr>
        <p:spPr>
          <a:xfrm>
            <a:off x="1143000" y="556592"/>
            <a:ext cx="9906000" cy="961400"/>
          </a:xfrm>
        </p:spPr>
        <p:txBody>
          <a:bodyPr/>
          <a:lstStyle/>
          <a:p>
            <a:r>
              <a:rPr lang="ru-RU" b="1" dirty="0">
                <a:latin typeface="Times New Roman" panose="02020603050405020304" pitchFamily="18" charset="0"/>
                <a:cs typeface="Times New Roman" panose="02020603050405020304" pitchFamily="18" charset="0"/>
              </a:rPr>
              <a:t>Введение</a:t>
            </a:r>
          </a:p>
        </p:txBody>
      </p:sp>
      <p:sp>
        <p:nvSpPr>
          <p:cNvPr id="3" name="Объект 2">
            <a:extLst>
              <a:ext uri="{FF2B5EF4-FFF2-40B4-BE49-F238E27FC236}">
                <a16:creationId xmlns:a16="http://schemas.microsoft.com/office/drawing/2014/main" id="{07B22BE7-7CBF-4D23-8EC0-5A8572C9D5B5}"/>
              </a:ext>
            </a:extLst>
          </p:cNvPr>
          <p:cNvSpPr>
            <a:spLocks noGrp="1"/>
          </p:cNvSpPr>
          <p:nvPr>
            <p:ph idx="1"/>
          </p:nvPr>
        </p:nvSpPr>
        <p:spPr>
          <a:xfrm>
            <a:off x="1143000" y="2266122"/>
            <a:ext cx="9906000" cy="3767856"/>
          </a:xfrm>
        </p:spPr>
        <p:txBody>
          <a:bodyPr>
            <a:normAutofit/>
          </a:bodyPr>
          <a:lstStyle/>
          <a:p>
            <a:pPr marL="0" indent="0">
              <a:buNone/>
            </a:pPr>
            <a:r>
              <a:rPr lang="ru-RU" sz="2000" b="0" i="0" dirty="0">
                <a:solidFill>
                  <a:srgbClr val="333333"/>
                </a:solidFill>
                <a:effectLst/>
                <a:latin typeface="Times New Roman" panose="02020603050405020304" pitchFamily="18" charset="0"/>
                <a:cs typeface="Times New Roman" panose="02020603050405020304" pitchFamily="18" charset="0"/>
              </a:rPr>
              <a:t>Проблема употребления алкоголя, табака и наркотиков очень актуальна в наши дни. Сейчас их потребление характеризуется огромными цифрами. От этого страдает все общество, но в первую очередь под угрозу ставится подрастающее поколение: дети, подростки, молодежь, а также здоровье будущих матерей. Ведь алкоголь, табак и наркотики особенно активно влияет на несформировавшийся организм, постепенно разрушая его. В частности: при систематическом употреблении алкоголя развивается опасная болезнь – алкоголизм; при длительном курении – рак легких и болезни десен; при даже кратковременном употреблении наркотических веществ – разрушение мозга, и следовательно –личности.</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5331917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F075A7-35CA-467C-91FD-6C05BA5E5088}"/>
              </a:ext>
            </a:extLst>
          </p:cNvPr>
          <p:cNvSpPr>
            <a:spLocks noGrp="1"/>
          </p:cNvSpPr>
          <p:nvPr>
            <p:ph type="title"/>
          </p:nvPr>
        </p:nvSpPr>
        <p:spPr>
          <a:xfrm>
            <a:off x="1143000" y="530087"/>
            <a:ext cx="9906000" cy="908392"/>
          </a:xfrm>
        </p:spPr>
        <p:txBody>
          <a:bodyPr/>
          <a:lstStyle/>
          <a:p>
            <a:r>
              <a:rPr lang="ru-RU" b="1" dirty="0">
                <a:latin typeface="Times New Roman" panose="02020603050405020304" pitchFamily="18" charset="0"/>
                <a:cs typeface="Times New Roman" panose="02020603050405020304" pitchFamily="18" charset="0"/>
              </a:rPr>
              <a:t>Табакокурение</a:t>
            </a:r>
          </a:p>
        </p:txBody>
      </p:sp>
      <p:sp>
        <p:nvSpPr>
          <p:cNvPr id="3" name="Объект 2">
            <a:extLst>
              <a:ext uri="{FF2B5EF4-FFF2-40B4-BE49-F238E27FC236}">
                <a16:creationId xmlns:a16="http://schemas.microsoft.com/office/drawing/2014/main" id="{FF362A91-7B8E-47BF-A740-B3EBAE2A0257}"/>
              </a:ext>
            </a:extLst>
          </p:cNvPr>
          <p:cNvSpPr>
            <a:spLocks noGrp="1"/>
          </p:cNvSpPr>
          <p:nvPr>
            <p:ph idx="1"/>
          </p:nvPr>
        </p:nvSpPr>
        <p:spPr>
          <a:xfrm>
            <a:off x="1143000" y="1783036"/>
            <a:ext cx="9906000" cy="5227364"/>
          </a:xfrm>
        </p:spPr>
        <p:txBody>
          <a:bodyPr>
            <a:normAutofit fontScale="62500" lnSpcReduction="20000"/>
          </a:bodyPr>
          <a:lstStyle/>
          <a:p>
            <a:pPr marL="0" indent="0">
              <a:buNone/>
            </a:pPr>
            <a:r>
              <a:rPr lang="ru-RU" sz="3200" b="0" i="0" u="sng" dirty="0">
                <a:solidFill>
                  <a:srgbClr val="333333"/>
                </a:solidFill>
                <a:effectLst/>
                <a:latin typeface="Times New Roman" panose="02020603050405020304" pitchFamily="18" charset="0"/>
                <a:cs typeface="Times New Roman" panose="02020603050405020304" pitchFamily="18" charset="0"/>
              </a:rPr>
              <a:t>Курение</a:t>
            </a:r>
            <a:r>
              <a:rPr lang="ru-RU" sz="3200" b="0" i="0" dirty="0">
                <a:solidFill>
                  <a:srgbClr val="333333"/>
                </a:solidFill>
                <a:effectLst/>
                <a:latin typeface="Times New Roman" panose="02020603050405020304" pitchFamily="18" charset="0"/>
                <a:cs typeface="Times New Roman" panose="02020603050405020304" pitchFamily="18" charset="0"/>
              </a:rPr>
              <a:t> </a:t>
            </a:r>
            <a:r>
              <a:rPr lang="en-US" sz="3200" b="0" i="0" dirty="0">
                <a:solidFill>
                  <a:srgbClr val="333333"/>
                </a:solidFill>
                <a:effectLst/>
                <a:latin typeface="Times New Roman" panose="02020603050405020304" pitchFamily="18" charset="0"/>
                <a:cs typeface="Times New Roman" panose="02020603050405020304" pitchFamily="18" charset="0"/>
              </a:rPr>
              <a:t>- </a:t>
            </a:r>
            <a:r>
              <a:rPr lang="ru-RU" sz="3200" b="0" i="0" dirty="0">
                <a:solidFill>
                  <a:srgbClr val="333333"/>
                </a:solidFill>
                <a:effectLst/>
                <a:latin typeface="Times New Roman" panose="02020603050405020304" pitchFamily="18" charset="0"/>
                <a:cs typeface="Times New Roman" panose="02020603050405020304" pitchFamily="18" charset="0"/>
              </a:rPr>
              <a:t>одна из вреднейших привычек.</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a:p>
            <a:pPr marL="0" indent="0">
              <a:buNone/>
            </a:pPr>
            <a:r>
              <a:rPr lang="ru-RU" sz="3200" b="0" i="0" dirty="0">
                <a:solidFill>
                  <a:srgbClr val="333333"/>
                </a:solidFill>
                <a:effectLst/>
                <a:latin typeface="Times New Roman" panose="02020603050405020304" pitchFamily="18" charset="0"/>
                <a:cs typeface="Times New Roman" panose="02020603050405020304" pitchFamily="18" charset="0"/>
              </a:rPr>
              <a:t>Исследованиями доказано — вред курения в дыме табака содержащим более 30 ядовитых веществ: никотин, углекислый газ, окись углерода, синильную кислоту, аммиак, смолистые вещества, органические кислоты, и т.д.</a:t>
            </a:r>
          </a:p>
          <a:p>
            <a:pPr marL="0" indent="0">
              <a:buNone/>
            </a:pPr>
            <a:endParaRPr lang="ru-RU" sz="3200" dirty="0">
              <a:solidFill>
                <a:srgbClr val="333333"/>
              </a:solidFill>
              <a:latin typeface="Times New Roman" panose="02020603050405020304" pitchFamily="18" charset="0"/>
              <a:cs typeface="Times New Roman" panose="02020603050405020304" pitchFamily="18" charset="0"/>
            </a:endParaRPr>
          </a:p>
          <a:p>
            <a:pPr marL="0" indent="0">
              <a:buNone/>
            </a:pPr>
            <a:r>
              <a:rPr lang="ru-RU" sz="3200" b="0" i="0" dirty="0">
                <a:solidFill>
                  <a:srgbClr val="333333"/>
                </a:solidFill>
                <a:effectLst/>
                <a:latin typeface="Times New Roman" panose="02020603050405020304" pitchFamily="18" charset="0"/>
                <a:cs typeface="Times New Roman" panose="02020603050405020304" pitchFamily="18" charset="0"/>
              </a:rPr>
              <a:t>1 — 2 пачки сигарет содержат смертельную дозу никотина. Курильщика спасает то, что эта доза вводится в организм не сразу, а дробно. К тому же, часть никотина нейтрализует формальдегид — другой яд, содержащийся в табаке. В течение 30 лет такой курильщик выкуривает примерно 20000 сигарет, или 160 кг табака, поглощая в среднем 800 г никотина. Именно такая доза поступает ежедневно в кровь после выкуривания 20-25 сигарет (в одной сигарете содержится примерно 6-8 мг никотина, из которых 3-4 мг попадает в кровь). Систематическое поглощение небольших, несмертельных доз никотина вызывает привычку, пристрастие к курению. </a:t>
            </a: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2159834529"/>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2A2449DD-0D00-48A7-99EF-084A13E5AB06}"/>
              </a:ext>
            </a:extLst>
          </p:cNvPr>
          <p:cNvSpPr>
            <a:spLocks noGrp="1"/>
          </p:cNvSpPr>
          <p:nvPr>
            <p:ph idx="1"/>
          </p:nvPr>
        </p:nvSpPr>
        <p:spPr>
          <a:xfrm>
            <a:off x="1143000" y="803827"/>
            <a:ext cx="9906000" cy="4024313"/>
          </a:xfrm>
        </p:spPr>
        <p:txBody>
          <a:bodyPr>
            <a:normAutofit fontScale="92500" lnSpcReduction="10000"/>
          </a:bodyPr>
          <a:lstStyle/>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Никотин относится к нервным ядам. В наблюдениях над людьми установлено, что никотин в малых дозах возбуждает нервные клетки, способствует учащению дыхания и сердцебиения, нарушение ритма сердечных сокращений, тошноте и рвоте. В больших дозах тормозит, а затем парализует деятельность клеток ЦНС в том числе вегетативной. Расстройство нервной системы проявляется понижением трудоспособности, дрожанием рук, ослаблением памяти. Никотин воздействует и на железы внутренней секреции, в частности на надпочечники, которые при этом выделяют в кровь гормон — Адреналин, вызывающий спазм сосудов, повышение артериального давления и учащение сердечных сокращений. Пагубно влияя на половые железы, никотин способствует развитию у мужчин половой слабости – импотенции</a:t>
            </a:r>
            <a:r>
              <a:rPr lang="en-US" b="0" i="0" dirty="0">
                <a:solidFill>
                  <a:srgbClr val="333333"/>
                </a:solidFill>
                <a:effectLst/>
                <a:latin typeface="Times New Roman" panose="02020603050405020304" pitchFamily="18" charset="0"/>
                <a:cs typeface="Times New Roman" panose="02020603050405020304" pitchFamily="18" charset="0"/>
              </a:rPr>
              <a:t>.</a:t>
            </a:r>
            <a:r>
              <a:rPr lang="ru-RU" b="0" i="0" dirty="0">
                <a:solidFill>
                  <a:srgbClr val="333333"/>
                </a:solidFill>
                <a:effectLst/>
                <a:latin typeface="Times New Roman" panose="02020603050405020304" pitchFamily="18" charset="0"/>
                <a:cs typeface="Times New Roman" panose="02020603050405020304" pitchFamily="18" charset="0"/>
              </a:rPr>
              <a:t> </a:t>
            </a:r>
            <a:r>
              <a:rPr lang="ru-RU" dirty="0"/>
              <a:t/>
            </a:r>
            <a:br>
              <a:rPr lang="ru-RU" dirty="0"/>
            </a:br>
            <a:endParaRPr lang="ru-RU" dirty="0"/>
          </a:p>
        </p:txBody>
      </p:sp>
      <p:pic>
        <p:nvPicPr>
          <p:cNvPr id="5" name="Рисунок 4">
            <a:extLst>
              <a:ext uri="{FF2B5EF4-FFF2-40B4-BE49-F238E27FC236}">
                <a16:creationId xmlns:a16="http://schemas.microsoft.com/office/drawing/2014/main" id="{F8442966-4F19-4385-B801-2AB513FA0EA9}"/>
              </a:ext>
            </a:extLst>
          </p:cNvPr>
          <p:cNvPicPr>
            <a:picLocks noChangeAspect="1"/>
          </p:cNvPicPr>
          <p:nvPr/>
        </p:nvPicPr>
        <p:blipFill>
          <a:blip r:embed="rId2"/>
          <a:stretch>
            <a:fillRect/>
          </a:stretch>
        </p:blipFill>
        <p:spPr>
          <a:xfrm>
            <a:off x="4704521" y="4373217"/>
            <a:ext cx="2782957" cy="2087218"/>
          </a:xfrm>
          <a:prstGeom prst="rect">
            <a:avLst/>
          </a:prstGeom>
        </p:spPr>
      </p:pic>
    </p:spTree>
    <p:extLst>
      <p:ext uri="{BB962C8B-B14F-4D97-AF65-F5344CB8AC3E}">
        <p14:creationId xmlns:p14="http://schemas.microsoft.com/office/powerpoint/2010/main" val="303372227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6A18F37E-9CE5-4083-AD72-7B9B544BC001}"/>
              </a:ext>
            </a:extLst>
          </p:cNvPr>
          <p:cNvSpPr>
            <a:spLocks noGrp="1"/>
          </p:cNvSpPr>
          <p:nvPr>
            <p:ph idx="1"/>
          </p:nvPr>
        </p:nvSpPr>
        <p:spPr>
          <a:xfrm>
            <a:off x="1143000" y="768626"/>
            <a:ext cx="9906000" cy="4214191"/>
          </a:xfrm>
        </p:spPr>
        <p:txBody>
          <a:bodyPr>
            <a:normAutofit fontScale="85000" lnSpcReduction="20000"/>
          </a:bodyPr>
          <a:lstStyle/>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Велика роль курения и в возникновении туберкулёза. Так, 95 из 100 человек, страдающих им, к моменту начала заболевания курили.</a:t>
            </a:r>
          </a:p>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 Часто курящие испытывают боли в сердце. Это связано со спазмом коронарных сосудов, питающих мышцу сердца с развитием стенокардии (коронарная недостаточность сердца). Инфаркт миокарда у курящих встречается в 3 раза чаще, чем у некурящих. </a:t>
            </a:r>
          </a:p>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Курение может быть и главной причиной стойкого спазма сосудов нижних конечностей, способствующего развитию облитерирующего эндартериита, поражающего преимущественно мужчин. Это заболевание ведет к нарушению питания, гангрене и в итоге к ампутации нижней конечности.</a:t>
            </a:r>
          </a:p>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 От веществ, содержащихся в табачном дыму, страдает так же пищеварительный тракт, в первую очередь зубы и слизистая оболочка рта. Никотин увеличивает выделение желудочного сока, что вызывает ноющие боли под ложечкой, тошноту и рвоту.</a:t>
            </a:r>
            <a:r>
              <a:rPr lang="ru-RU" dirty="0"/>
              <a:t/>
            </a:r>
            <a:br>
              <a:rPr lang="ru-RU" dirty="0"/>
            </a:br>
            <a:r>
              <a:rPr lang="ru-RU" dirty="0"/>
              <a:t/>
            </a:r>
            <a:br>
              <a:rPr lang="ru-RU" dirty="0"/>
            </a:br>
            <a:endParaRPr lang="ru-RU" dirty="0"/>
          </a:p>
        </p:txBody>
      </p:sp>
      <p:pic>
        <p:nvPicPr>
          <p:cNvPr id="4" name="Рисунок 3">
            <a:extLst>
              <a:ext uri="{FF2B5EF4-FFF2-40B4-BE49-F238E27FC236}">
                <a16:creationId xmlns:a16="http://schemas.microsoft.com/office/drawing/2014/main" id="{BBC9483E-7729-4054-8DEE-4508180057DF}"/>
              </a:ext>
            </a:extLst>
          </p:cNvPr>
          <p:cNvPicPr>
            <a:picLocks noChangeAspect="1"/>
          </p:cNvPicPr>
          <p:nvPr/>
        </p:nvPicPr>
        <p:blipFill rotWithShape="1">
          <a:blip r:embed="rId2"/>
          <a:srcRect t="9082" b="19034"/>
          <a:stretch/>
        </p:blipFill>
        <p:spPr>
          <a:xfrm>
            <a:off x="4657513" y="4452730"/>
            <a:ext cx="2876974" cy="1835426"/>
          </a:xfrm>
          <a:prstGeom prst="rect">
            <a:avLst/>
          </a:prstGeom>
        </p:spPr>
      </p:pic>
    </p:spTree>
    <p:extLst>
      <p:ext uri="{BB962C8B-B14F-4D97-AF65-F5344CB8AC3E}">
        <p14:creationId xmlns:p14="http://schemas.microsoft.com/office/powerpoint/2010/main" val="58913515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D26006-B9E2-45B3-B8C4-B6A9C54DBC6F}"/>
              </a:ext>
            </a:extLst>
          </p:cNvPr>
          <p:cNvSpPr>
            <a:spLocks noGrp="1"/>
          </p:cNvSpPr>
          <p:nvPr>
            <p:ph type="title"/>
          </p:nvPr>
        </p:nvSpPr>
        <p:spPr>
          <a:xfrm>
            <a:off x="1143000" y="530086"/>
            <a:ext cx="9906000" cy="868635"/>
          </a:xfrm>
        </p:spPr>
        <p:txBody>
          <a:bodyPr>
            <a:normAutofit fontScale="90000"/>
          </a:bodyPr>
          <a:lstStyle/>
          <a:p>
            <a:r>
              <a:rPr lang="ru-RU" dirty="0"/>
              <a:t/>
            </a:r>
            <a:br>
              <a:rPr lang="ru-RU" dirty="0"/>
            </a:br>
            <a:r>
              <a:rPr lang="ru-RU" b="1" i="0" dirty="0">
                <a:latin typeface="Times New Roman" panose="02020603050405020304" pitchFamily="18" charset="0"/>
                <a:cs typeface="Times New Roman" panose="02020603050405020304" pitchFamily="18" charset="0"/>
              </a:rPr>
              <a:t>Алкоголь</a:t>
            </a:r>
            <a:r>
              <a:rPr lang="ru-RU" dirty="0"/>
              <a:t/>
            </a:r>
            <a:br>
              <a:rPr lang="ru-RU" dirty="0"/>
            </a:br>
            <a:endParaRPr lang="ru-RU" dirty="0"/>
          </a:p>
        </p:txBody>
      </p:sp>
      <p:sp>
        <p:nvSpPr>
          <p:cNvPr id="3" name="Объект 2">
            <a:extLst>
              <a:ext uri="{FF2B5EF4-FFF2-40B4-BE49-F238E27FC236}">
                <a16:creationId xmlns:a16="http://schemas.microsoft.com/office/drawing/2014/main" id="{BC66B195-7C2B-4F8F-A61D-5ABD8E35EC9F}"/>
              </a:ext>
            </a:extLst>
          </p:cNvPr>
          <p:cNvSpPr>
            <a:spLocks noGrp="1"/>
          </p:cNvSpPr>
          <p:nvPr>
            <p:ph idx="1"/>
          </p:nvPr>
        </p:nvSpPr>
        <p:spPr>
          <a:xfrm>
            <a:off x="1143000" y="1577009"/>
            <a:ext cx="9906000" cy="5168347"/>
          </a:xfrm>
        </p:spPr>
        <p:txBody>
          <a:bodyPr>
            <a:normAutofit fontScale="32500" lnSpcReduction="20000"/>
          </a:bodyPr>
          <a:lstStyle/>
          <a:p>
            <a:pPr marL="0" indent="0">
              <a:buNone/>
            </a:pPr>
            <a:r>
              <a:rPr lang="ru-RU" sz="5500" b="0" i="0" dirty="0">
                <a:solidFill>
                  <a:srgbClr val="333333"/>
                </a:solidFill>
                <a:effectLst/>
                <a:latin typeface="Times New Roman" panose="02020603050405020304" pitchFamily="18" charset="0"/>
                <a:cs typeface="Times New Roman" panose="02020603050405020304" pitchFamily="18" charset="0"/>
              </a:rPr>
              <a:t>Похититель рассудка </a:t>
            </a:r>
            <a:r>
              <a:rPr lang="en-US" sz="5500" b="0" i="0" dirty="0">
                <a:solidFill>
                  <a:srgbClr val="333333"/>
                </a:solidFill>
                <a:effectLst/>
                <a:latin typeface="Times New Roman" panose="02020603050405020304" pitchFamily="18" charset="0"/>
                <a:cs typeface="Times New Roman" panose="02020603050405020304" pitchFamily="18" charset="0"/>
              </a:rPr>
              <a:t>-</a:t>
            </a:r>
            <a:r>
              <a:rPr lang="ru-RU" sz="5500" b="0" i="0" dirty="0">
                <a:solidFill>
                  <a:srgbClr val="333333"/>
                </a:solidFill>
                <a:effectLst/>
                <a:latin typeface="Times New Roman" panose="02020603050405020304" pitchFamily="18" charset="0"/>
                <a:cs typeface="Times New Roman" panose="02020603050405020304" pitchFamily="18" charset="0"/>
              </a:rPr>
              <a:t> так именуют алкоголь с давних времен.</a:t>
            </a:r>
            <a:endParaRPr lang="en-US" sz="5500"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ru-RU" sz="5500" b="0" i="0" dirty="0">
                <a:solidFill>
                  <a:srgbClr val="333333"/>
                </a:solidFill>
                <a:effectLst/>
                <a:latin typeface="Times New Roman" panose="02020603050405020304" pitchFamily="18" charset="0"/>
                <a:cs typeface="Times New Roman" panose="02020603050405020304" pitchFamily="18" charset="0"/>
              </a:rPr>
              <a:t>Чистый спирт начали получать в 6-7 веках арабы и назвали его «алкоголь», что означает «одурманивающий». </a:t>
            </a:r>
            <a:endParaRPr lang="en-US" sz="5500" b="0" i="0" dirty="0">
              <a:solidFill>
                <a:srgbClr val="333333"/>
              </a:solidFill>
              <a:effectLst/>
              <a:latin typeface="Times New Roman" panose="02020603050405020304" pitchFamily="18" charset="0"/>
              <a:cs typeface="Times New Roman" panose="02020603050405020304" pitchFamily="18" charset="0"/>
            </a:endParaRPr>
          </a:p>
          <a:p>
            <a:pPr marL="0" indent="0">
              <a:buNone/>
            </a:pPr>
            <a:endParaRPr lang="en-US" sz="5500" dirty="0">
              <a:solidFill>
                <a:srgbClr val="333333"/>
              </a:solidFill>
              <a:latin typeface="Times New Roman" panose="02020603050405020304" pitchFamily="18" charset="0"/>
              <a:cs typeface="Times New Roman" panose="02020603050405020304" pitchFamily="18" charset="0"/>
            </a:endParaRPr>
          </a:p>
          <a:p>
            <a:pPr marL="0" indent="0">
              <a:buNone/>
            </a:pPr>
            <a:r>
              <a:rPr lang="ru-RU" sz="5500" b="1" i="0" dirty="0">
                <a:effectLst/>
                <a:latin typeface="Times New Roman" panose="02020603050405020304" pitchFamily="18" charset="0"/>
                <a:cs typeface="Times New Roman" panose="02020603050405020304" pitchFamily="18" charset="0"/>
              </a:rPr>
              <a:t>Причины употребления алкоголя</a:t>
            </a:r>
            <a:endParaRPr lang="en-US" sz="5500" b="1" i="0" dirty="0">
              <a:effectLst/>
              <a:latin typeface="Times New Roman" panose="02020603050405020304" pitchFamily="18" charset="0"/>
              <a:cs typeface="Times New Roman" panose="02020603050405020304" pitchFamily="18" charset="0"/>
            </a:endParaRPr>
          </a:p>
          <a:p>
            <a:pPr marL="0" indent="0">
              <a:buNone/>
            </a:pPr>
            <a:r>
              <a:rPr lang="ru-RU" sz="5500" b="0" i="0" dirty="0">
                <a:solidFill>
                  <a:srgbClr val="333333"/>
                </a:solidFill>
                <a:effectLst/>
                <a:latin typeface="Times New Roman" panose="02020603050405020304" pitchFamily="18" charset="0"/>
                <a:cs typeface="Times New Roman" panose="02020603050405020304" pitchFamily="18" charset="0"/>
              </a:rPr>
              <a:t>В</a:t>
            </a:r>
            <a:r>
              <a:rPr lang="ru-RU" sz="5500" dirty="0">
                <a:solidFill>
                  <a:srgbClr val="333333"/>
                </a:solidFill>
                <a:latin typeface="Times New Roman" panose="02020603050405020304" pitchFamily="18" charset="0"/>
                <a:cs typeface="Times New Roman" panose="02020603050405020304" pitchFamily="18" charset="0"/>
              </a:rPr>
              <a:t>се</a:t>
            </a:r>
            <a:r>
              <a:rPr lang="ru-RU" sz="5500" b="0" i="0" dirty="0">
                <a:solidFill>
                  <a:srgbClr val="333333"/>
                </a:solidFill>
                <a:effectLst/>
                <a:latin typeface="Times New Roman" panose="02020603050405020304" pitchFamily="18" charset="0"/>
                <a:cs typeface="Times New Roman" panose="02020603050405020304" pitchFamily="18" charset="0"/>
              </a:rPr>
              <a:t> неоднократно слышали выражение: «выпьем, согреемся». Считается в обиходе, что спирт является хорошим средством для согревания организма. Недаром спиртное часто называют «горячительными напитками». Считается, что спирт обладает лечебным действием не только при простудных, но и при целом ряде других заболеваний, в том числе желудочно-кишечного тракта, например при язве желудка. Врачи же наоборот считают, что язвенному больному категорически нельзя принимать алкоголь. Где истина? Ведь небольшие дозы спиртного действительно возбуждают аппетит.</a:t>
            </a:r>
          </a:p>
          <a:p>
            <a:pPr marL="0" indent="0">
              <a:buNone/>
            </a:pPr>
            <a:r>
              <a:rPr lang="ru-RU" sz="5500" b="0" i="0" dirty="0">
                <a:solidFill>
                  <a:srgbClr val="333333"/>
                </a:solidFill>
                <a:effectLst/>
                <a:latin typeface="Times New Roman" panose="02020603050405020304" pitchFamily="18" charset="0"/>
                <a:cs typeface="Times New Roman" panose="02020603050405020304" pitchFamily="18" charset="0"/>
              </a:rPr>
              <a:t>Или другое, бытующее среди людей убеждение: алкоголь возбуждает, взбадривает, улучшает настроение, самочувствие, делает беседу более оживленной и интересной, что немаловажно для компании молодых людей. Недаром спиртное принимают «против усталости», при недомоганиях, и практически на всех празднествах.</a:t>
            </a:r>
            <a:r>
              <a:rPr lang="ru-RU" sz="4900" dirty="0"/>
              <a:t/>
            </a:r>
            <a:br>
              <a:rPr lang="ru-RU" sz="4900" dirty="0"/>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66544901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EA97BD9-311F-420D-BD85-C4AB313757CA}"/>
              </a:ext>
            </a:extLst>
          </p:cNvPr>
          <p:cNvSpPr>
            <a:spLocks noGrp="1"/>
          </p:cNvSpPr>
          <p:nvPr>
            <p:ph idx="1"/>
          </p:nvPr>
        </p:nvSpPr>
        <p:spPr>
          <a:xfrm>
            <a:off x="1143000" y="803605"/>
            <a:ext cx="9906000" cy="4656291"/>
          </a:xfrm>
        </p:spPr>
        <p:txBody>
          <a:bodyPr>
            <a:normAutofit fontScale="85000" lnSpcReduction="20000"/>
          </a:bodyPr>
          <a:lstStyle/>
          <a:p>
            <a:pPr marL="0" indent="0">
              <a:buNone/>
            </a:pPr>
            <a:r>
              <a:rPr lang="ru-RU" b="0" i="0" dirty="0">
                <a:solidFill>
                  <a:srgbClr val="333333"/>
                </a:solidFill>
                <a:effectLst/>
                <a:latin typeface="Times New Roman" panose="02020603050405020304" pitchFamily="18" charset="0"/>
                <a:cs typeface="Times New Roman" panose="02020603050405020304" pitchFamily="18" charset="0"/>
              </a:rPr>
              <a:t>Итак, алкоголь принимают для поднятия настроения, для согревания организма, для предупреждения и лечения болезней, в частности как дезинфицирующее средство, а также как средство повышения аппетита и энергетически ценный продукт. Где здесь правда и где заблуждение?</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0" i="0" dirty="0">
                <a:solidFill>
                  <a:srgbClr val="333333"/>
                </a:solidFill>
                <a:effectLst/>
                <a:latin typeface="Times New Roman" panose="02020603050405020304" pitchFamily="18" charset="0"/>
                <a:cs typeface="Times New Roman" panose="02020603050405020304" pitchFamily="18" charset="0"/>
              </a:rPr>
              <a:t>Умеренное потребление алкоголя не вредит здоровью. Статистика показывает, что потребление умеренного количества спирта может оказывать благотворный эффект на сердце и, возможно, удлиняет жизнь. Однако алкоголь воздействует на мозг, так что никогда не пейте за рулем.</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0" i="0" dirty="0">
                <a:solidFill>
                  <a:srgbClr val="333333"/>
                </a:solidFill>
                <a:effectLst/>
                <a:latin typeface="Times New Roman" panose="02020603050405020304" pitchFamily="18" charset="0"/>
                <a:cs typeface="Times New Roman" panose="02020603050405020304" pitchFamily="18" charset="0"/>
              </a:rPr>
              <a:t>Избыточное потребление алкоголя вызывает общественное недовольство, похмелье и снижение работоспособности в краткосрочной перспективе; в долгосрочной перспективе оно вызывает необратимое повреждение печени, потерю памяти и ухудшение функционирования психики, бессонницу, замедленные рефлексы с соответствующим возрастанием опасности несчастных случаев и ухудшение здравомыслия и эмоционального контроля.</a:t>
            </a:r>
            <a:r>
              <a:rPr lang="ru-RU" dirty="0"/>
              <a:t/>
            </a:r>
            <a:br>
              <a:rPr lang="ru-RU" dirty="0"/>
            </a:br>
            <a:r>
              <a:rPr lang="ru-RU" dirty="0"/>
              <a:t/>
            </a:r>
            <a:br>
              <a:rPr lang="ru-RU" dirty="0"/>
            </a:br>
            <a:endParaRPr lang="ru-RU" dirty="0"/>
          </a:p>
        </p:txBody>
      </p:sp>
      <p:pic>
        <p:nvPicPr>
          <p:cNvPr id="4" name="Рисунок 3">
            <a:extLst>
              <a:ext uri="{FF2B5EF4-FFF2-40B4-BE49-F238E27FC236}">
                <a16:creationId xmlns:a16="http://schemas.microsoft.com/office/drawing/2014/main" id="{181AD251-1129-4973-9AB8-44A53F5BF65C}"/>
              </a:ext>
            </a:extLst>
          </p:cNvPr>
          <p:cNvPicPr>
            <a:picLocks noChangeAspect="1"/>
          </p:cNvPicPr>
          <p:nvPr/>
        </p:nvPicPr>
        <p:blipFill>
          <a:blip r:embed="rId2"/>
          <a:stretch>
            <a:fillRect/>
          </a:stretch>
        </p:blipFill>
        <p:spPr>
          <a:xfrm>
            <a:off x="4943931" y="4823791"/>
            <a:ext cx="2304137" cy="1613659"/>
          </a:xfrm>
          <a:prstGeom prst="rect">
            <a:avLst/>
          </a:prstGeom>
        </p:spPr>
      </p:pic>
    </p:spTree>
    <p:extLst>
      <p:ext uri="{BB962C8B-B14F-4D97-AF65-F5344CB8AC3E}">
        <p14:creationId xmlns:p14="http://schemas.microsoft.com/office/powerpoint/2010/main" val="183488871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C7242AF0-5A82-4FCC-B9D2-4BDFE707C5A2}"/>
              </a:ext>
            </a:extLst>
          </p:cNvPr>
          <p:cNvSpPr>
            <a:spLocks noGrp="1"/>
          </p:cNvSpPr>
          <p:nvPr>
            <p:ph idx="1"/>
          </p:nvPr>
        </p:nvSpPr>
        <p:spPr>
          <a:xfrm>
            <a:off x="1143000" y="1416843"/>
            <a:ext cx="9906000" cy="4024313"/>
          </a:xfrm>
        </p:spPr>
        <p:txBody>
          <a:bodyPr>
            <a:normAutofit fontScale="77500" lnSpcReduction="20000"/>
          </a:bodyPr>
          <a:lstStyle/>
          <a:p>
            <a:pPr marL="0" indent="0">
              <a:buNone/>
            </a:pPr>
            <a:r>
              <a:rPr lang="ru-RU" sz="2800" b="0" i="0" dirty="0">
                <a:effectLst/>
                <a:latin typeface="Times New Roman" panose="02020603050405020304" pitchFamily="18" charset="0"/>
                <a:cs typeface="Times New Roman" panose="02020603050405020304" pitchFamily="18" charset="0"/>
              </a:rPr>
              <a:t>Алкоголь в организме оказывает четыре основных эффекта.</a:t>
            </a:r>
            <a:endParaRPr lang="en-US" sz="2800" b="0" i="0" dirty="0">
              <a:effectLst/>
              <a:latin typeface="Times New Roman" panose="02020603050405020304" pitchFamily="18" charset="0"/>
              <a:cs typeface="Times New Roman" panose="02020603050405020304" pitchFamily="18" charset="0"/>
            </a:endParaRPr>
          </a:p>
          <a:p>
            <a:pPr marL="0" indent="0">
              <a:buNone/>
            </a:pPr>
            <a:r>
              <a:rPr lang="en-US" b="0" i="0" dirty="0">
                <a:solidFill>
                  <a:srgbClr val="333333"/>
                </a:solidFill>
                <a:effectLst/>
                <a:latin typeface="Times New Roman" panose="02020603050405020304" pitchFamily="18" charset="0"/>
                <a:cs typeface="Times New Roman" panose="02020603050405020304" pitchFamily="18" charset="0"/>
              </a:rPr>
              <a:t>- </a:t>
            </a:r>
            <a:r>
              <a:rPr lang="ru-RU" b="0" i="0" dirty="0">
                <a:solidFill>
                  <a:srgbClr val="333333"/>
                </a:solidFill>
                <a:effectLst/>
                <a:latin typeface="Times New Roman" panose="02020603050405020304" pitchFamily="18" charset="0"/>
                <a:cs typeface="Times New Roman" panose="02020603050405020304" pitchFamily="18" charset="0"/>
              </a:rPr>
              <a:t>Он обеспечивает организм энергией (спирт имеет высокую энергетическую ценность, но не содержит питательных веществ). </a:t>
            </a:r>
            <a:endParaRPr lang="en-US"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en-US" b="0" i="0" dirty="0">
                <a:solidFill>
                  <a:srgbClr val="333333"/>
                </a:solidFill>
                <a:effectLst/>
                <a:latin typeface="Times New Roman" panose="02020603050405020304" pitchFamily="18" charset="0"/>
                <a:cs typeface="Times New Roman" panose="02020603050405020304" pitchFamily="18" charset="0"/>
              </a:rPr>
              <a:t>- </a:t>
            </a:r>
            <a:r>
              <a:rPr lang="ru-RU" b="0" i="0" dirty="0">
                <a:solidFill>
                  <a:srgbClr val="333333"/>
                </a:solidFill>
                <a:effectLst/>
                <a:latin typeface="Times New Roman" panose="02020603050405020304" pitchFamily="18" charset="0"/>
                <a:cs typeface="Times New Roman" panose="02020603050405020304" pitchFamily="18" charset="0"/>
              </a:rPr>
              <a:t>Он действует как анестезирующее средство на центральную нервную систему, замедляя ее работу и снижая эффективность. </a:t>
            </a:r>
            <a:endParaRPr lang="en-US"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en-US" b="0" i="0" dirty="0">
                <a:solidFill>
                  <a:srgbClr val="333333"/>
                </a:solidFill>
                <a:effectLst/>
                <a:latin typeface="Times New Roman" panose="02020603050405020304" pitchFamily="18" charset="0"/>
                <a:cs typeface="Times New Roman" panose="02020603050405020304" pitchFamily="18" charset="0"/>
              </a:rPr>
              <a:t>- </a:t>
            </a:r>
            <a:r>
              <a:rPr lang="ru-RU" b="0" i="0" dirty="0">
                <a:solidFill>
                  <a:srgbClr val="333333"/>
                </a:solidFill>
                <a:effectLst/>
                <a:latin typeface="Times New Roman" panose="02020603050405020304" pitchFamily="18" charset="0"/>
                <a:cs typeface="Times New Roman" panose="02020603050405020304" pitchFamily="18" charset="0"/>
              </a:rPr>
              <a:t>Он стимулирует производство мочи. При большом приеме алкоголя тело теряет больше воды, чем получает, и клетки обезвоживаются. </a:t>
            </a:r>
            <a:endParaRPr lang="en-US" b="0" i="0" dirty="0">
              <a:solidFill>
                <a:srgbClr val="333333"/>
              </a:solidFill>
              <a:effectLst/>
              <a:latin typeface="Times New Roman" panose="02020603050405020304" pitchFamily="18" charset="0"/>
              <a:cs typeface="Times New Roman" panose="02020603050405020304" pitchFamily="18" charset="0"/>
            </a:endParaRPr>
          </a:p>
          <a:p>
            <a:pPr marL="0" indent="0">
              <a:buNone/>
            </a:pPr>
            <a:r>
              <a:rPr lang="en-US" b="0" i="0" dirty="0">
                <a:solidFill>
                  <a:srgbClr val="333333"/>
                </a:solidFill>
                <a:effectLst/>
                <a:latin typeface="Times New Roman" panose="02020603050405020304" pitchFamily="18" charset="0"/>
                <a:cs typeface="Times New Roman" panose="02020603050405020304" pitchFamily="18" charset="0"/>
              </a:rPr>
              <a:t>- </a:t>
            </a:r>
            <a:r>
              <a:rPr lang="ru-RU" b="0" i="0" dirty="0">
                <a:solidFill>
                  <a:srgbClr val="333333"/>
                </a:solidFill>
                <a:effectLst/>
                <a:latin typeface="Times New Roman" panose="02020603050405020304" pitchFamily="18" charset="0"/>
                <a:cs typeface="Times New Roman" panose="02020603050405020304" pitchFamily="18" charset="0"/>
              </a:rPr>
              <a:t>Он временно выводит из строя печень. После большой дозы спиртного примерно две трети печени могут выйти из строя, но работа печени обычно полностью восстанавливается спустя несколько дней.</a:t>
            </a:r>
            <a:r>
              <a:rPr lang="ru-RU" sz="2100" dirty="0">
                <a:latin typeface="Times New Roman" panose="02020603050405020304" pitchFamily="18" charset="0"/>
                <a:cs typeface="Times New Roman" panose="02020603050405020304" pitchFamily="18" charset="0"/>
              </a:rPr>
              <a:t/>
            </a:r>
            <a:br>
              <a:rPr lang="ru-RU" sz="2100" dirty="0">
                <a:latin typeface="Times New Roman" panose="02020603050405020304" pitchFamily="18" charset="0"/>
                <a:cs typeface="Times New Roman" panose="02020603050405020304" pitchFamily="18" charset="0"/>
              </a:rPr>
            </a:br>
            <a:r>
              <a:rPr lang="ru-RU" dirty="0"/>
              <a:t/>
            </a:r>
            <a:br>
              <a:rPr lang="ru-RU" dirty="0"/>
            </a:b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1331362815"/>
      </p:ext>
    </p:extLst>
  </p:cSld>
  <p:clrMapOvr>
    <a:masterClrMapping/>
  </p:clrMapOvr>
  <p:transition spd="slow">
    <p:push dir="u"/>
  </p:transition>
</p:sld>
</file>

<file path=ppt/theme/theme1.xml><?xml version="1.0" encoding="utf-8"?>
<a:theme xmlns:a="http://schemas.openxmlformats.org/drawingml/2006/main" name="AngleLinesVTI">
  <a:themeElements>
    <a:clrScheme name="AnalogousFromLightSeedLeftStep">
      <a:dk1>
        <a:srgbClr val="000000"/>
      </a:dk1>
      <a:lt1>
        <a:srgbClr val="FFFFFF"/>
      </a:lt1>
      <a:dk2>
        <a:srgbClr val="41242B"/>
      </a:dk2>
      <a:lt2>
        <a:srgbClr val="E2E7E8"/>
      </a:lt2>
      <a:accent1>
        <a:srgbClr val="DF8E7E"/>
      </a:accent1>
      <a:accent2>
        <a:srgbClr val="D8617E"/>
      </a:accent2>
      <a:accent3>
        <a:srgbClr val="DF7EBE"/>
      </a:accent3>
      <a:accent4>
        <a:srgbClr val="CE61D8"/>
      </a:accent4>
      <a:accent5>
        <a:srgbClr val="AF7EDF"/>
      </a:accent5>
      <a:accent6>
        <a:srgbClr val="6B61D8"/>
      </a:accent6>
      <a:hlink>
        <a:srgbClr val="5A8B95"/>
      </a:hlink>
      <a:folHlink>
        <a:srgbClr val="7F7F7F"/>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docProps/app.xml><?xml version="1.0" encoding="utf-8"?>
<Properties xmlns="http://schemas.openxmlformats.org/officeDocument/2006/extended-properties" xmlns:vt="http://schemas.openxmlformats.org/officeDocument/2006/docPropsVTypes">
  <TotalTime>60</TotalTime>
  <Words>1732</Words>
  <Application>Microsoft Office PowerPoint</Application>
  <PresentationFormat>Широкоэкранный</PresentationFormat>
  <Paragraphs>67</Paragraphs>
  <Slides>16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16</vt:i4>
      </vt:variant>
    </vt:vector>
  </HeadingPairs>
  <TitlesOfParts>
    <vt:vector size="23" baseType="lpstr">
      <vt:lpstr>Arial</vt:lpstr>
      <vt:lpstr>Calibri Light</vt:lpstr>
      <vt:lpstr>Montserrat</vt:lpstr>
      <vt:lpstr>Times New Roman</vt:lpstr>
      <vt:lpstr>Univers Condensed Light</vt:lpstr>
      <vt:lpstr>Walbaum Display Light</vt:lpstr>
      <vt:lpstr>AngleLinesVTI</vt:lpstr>
      <vt:lpstr>Вредные привычки и занятия физической культурой</vt:lpstr>
      <vt:lpstr>Содержание</vt:lpstr>
      <vt:lpstr>Введение</vt:lpstr>
      <vt:lpstr>Табакокурение</vt:lpstr>
      <vt:lpstr>Презентация PowerPoint</vt:lpstr>
      <vt:lpstr>Презентация PowerPoint</vt:lpstr>
      <vt:lpstr> Алкоголь </vt:lpstr>
      <vt:lpstr>Презентация PowerPoint</vt:lpstr>
      <vt:lpstr>Презентация PowerPoint</vt:lpstr>
      <vt:lpstr>Вред алкоголя</vt:lpstr>
      <vt:lpstr>Презентация PowerPoint</vt:lpstr>
      <vt:lpstr>Профилактика вредных привычек (физическая культура</vt:lpstr>
      <vt:lpstr>Презентация PowerPoint</vt:lpstr>
      <vt:lpstr>Заключение</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Вредные привычки и занятия физической культурой</dc:title>
  <dc:creator>Валентин</dc:creator>
  <cp:lastModifiedBy>Kab-12</cp:lastModifiedBy>
  <cp:revision>8</cp:revision>
  <dcterms:created xsi:type="dcterms:W3CDTF">2021-05-27T18:09:57Z</dcterms:created>
  <dcterms:modified xsi:type="dcterms:W3CDTF">2022-11-28T15:22:07Z</dcterms:modified>
</cp:coreProperties>
</file>