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57" r:id="rId3"/>
    <p:sldId id="302" r:id="rId4"/>
    <p:sldId id="300" r:id="rId5"/>
    <p:sldId id="260" r:id="rId6"/>
    <p:sldId id="285" r:id="rId7"/>
    <p:sldId id="297" r:id="rId8"/>
    <p:sldId id="282" r:id="rId9"/>
    <p:sldId id="286" r:id="rId10"/>
    <p:sldId id="288" r:id="rId11"/>
    <p:sldId id="289" r:id="rId12"/>
    <p:sldId id="283" r:id="rId13"/>
    <p:sldId id="290" r:id="rId14"/>
    <p:sldId id="291" r:id="rId15"/>
    <p:sldId id="292" r:id="rId16"/>
    <p:sldId id="305" r:id="rId17"/>
    <p:sldId id="293" r:id="rId18"/>
    <p:sldId id="294" r:id="rId19"/>
    <p:sldId id="307" r:id="rId20"/>
    <p:sldId id="295" r:id="rId21"/>
    <p:sldId id="298" r:id="rId22"/>
    <p:sldId id="299" r:id="rId23"/>
    <p:sldId id="296" r:id="rId24"/>
    <p:sldId id="304" r:id="rId25"/>
    <p:sldId id="301" r:id="rId26"/>
    <p:sldId id="30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ячеслав Фёдоров" initials="ВФ" lastIdx="1" clrIdx="0">
    <p:extLst>
      <p:ext uri="{19B8F6BF-5375-455C-9EA6-DF929625EA0E}">
        <p15:presenceInfo xmlns:p15="http://schemas.microsoft.com/office/powerpoint/2012/main" userId="79907ceaafbf55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4660"/>
  </p:normalViewPr>
  <p:slideViewPr>
    <p:cSldViewPr snapToGrid="0">
      <p:cViewPr varScale="1">
        <p:scale>
          <a:sx n="80" d="100"/>
          <a:sy n="80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5373E0-8F8A-4C32-A708-BD0AE0A5AA70}" type="doc">
      <dgm:prSet loTypeId="urn:microsoft.com/office/officeart/2005/8/layout/default" loCatId="list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95791ACA-54D1-4CCA-9B75-2EF5AA070012}">
      <dgm:prSet/>
      <dgm:spPr/>
      <dgm:t>
        <a:bodyPr/>
        <a:lstStyle/>
        <a:p>
          <a:r>
            <a:rPr lang="ru-RU"/>
            <a:t>• образец правильного произношения, выполнения задания, который дает педагог;</a:t>
          </a:r>
          <a:endParaRPr lang="en-US"/>
        </a:p>
      </dgm:t>
    </dgm:pt>
    <dgm:pt modelId="{E1E66B40-61A6-4A13-BC03-91DB45E60A43}" type="parTrans" cxnId="{24C101FD-2362-48A8-AFE2-D8BE2AC27C9E}">
      <dgm:prSet/>
      <dgm:spPr/>
      <dgm:t>
        <a:bodyPr/>
        <a:lstStyle/>
        <a:p>
          <a:endParaRPr lang="en-US"/>
        </a:p>
      </dgm:t>
    </dgm:pt>
    <dgm:pt modelId="{52F01EC0-61DF-4C25-B7E6-ADF6879F732D}" type="sibTrans" cxnId="{24C101FD-2362-48A8-AFE2-D8BE2AC27C9E}">
      <dgm:prSet/>
      <dgm:spPr/>
      <dgm:t>
        <a:bodyPr/>
        <a:lstStyle/>
        <a:p>
          <a:endParaRPr lang="en-US"/>
        </a:p>
      </dgm:t>
    </dgm:pt>
    <dgm:pt modelId="{5DB8C81C-8543-496B-BCE7-7BA95FD29A68}">
      <dgm:prSet/>
      <dgm:spPr/>
      <dgm:t>
        <a:bodyPr/>
        <a:lstStyle/>
        <a:p>
          <a:r>
            <a:rPr lang="ru-RU"/>
            <a:t>• краткое или развернутое объяснение демонстрируемых качеств речи или движений речи двигательного аппарата;</a:t>
          </a:r>
          <a:endParaRPr lang="en-US"/>
        </a:p>
      </dgm:t>
    </dgm:pt>
    <dgm:pt modelId="{AED44575-5A43-4CAB-A52E-E12609640A3E}" type="parTrans" cxnId="{7DD71A47-8F4A-4498-B038-FE859F7728D9}">
      <dgm:prSet/>
      <dgm:spPr/>
      <dgm:t>
        <a:bodyPr/>
        <a:lstStyle/>
        <a:p>
          <a:endParaRPr lang="en-US"/>
        </a:p>
      </dgm:t>
    </dgm:pt>
    <dgm:pt modelId="{46541FE2-6BA3-44D1-B898-08D2F963D283}" type="sibTrans" cxnId="{7DD71A47-8F4A-4498-B038-FE859F7728D9}">
      <dgm:prSet/>
      <dgm:spPr/>
      <dgm:t>
        <a:bodyPr/>
        <a:lstStyle/>
        <a:p>
          <a:endParaRPr lang="en-US"/>
        </a:p>
      </dgm:t>
    </dgm:pt>
    <dgm:pt modelId="{4705FE42-FBC7-44D7-9CCD-CAA8A559D0C7}">
      <dgm:prSet/>
      <dgm:spPr/>
      <dgm:t>
        <a:bodyPr/>
        <a:lstStyle/>
        <a:p>
          <a:r>
            <a:rPr lang="ru-RU"/>
            <a:t>• утрированное (с подчеркнутой дикцией) произношение или интонирование звука (ударного слога, искажаемой детьми части слова);</a:t>
          </a:r>
          <a:endParaRPr lang="en-US"/>
        </a:p>
      </dgm:t>
    </dgm:pt>
    <dgm:pt modelId="{46BA472E-CEEF-41B2-BD9D-30CD969A5DE9}" type="parTrans" cxnId="{00F7CF9F-2A67-4F4B-877F-658A134E1C58}">
      <dgm:prSet/>
      <dgm:spPr/>
      <dgm:t>
        <a:bodyPr/>
        <a:lstStyle/>
        <a:p>
          <a:endParaRPr lang="en-US"/>
        </a:p>
      </dgm:t>
    </dgm:pt>
    <dgm:pt modelId="{6041F79F-44FB-4F34-B07D-958ACE637DD4}" type="sibTrans" cxnId="{00F7CF9F-2A67-4F4B-877F-658A134E1C58}">
      <dgm:prSet/>
      <dgm:spPr/>
      <dgm:t>
        <a:bodyPr/>
        <a:lstStyle/>
        <a:p>
          <a:endParaRPr lang="en-US"/>
        </a:p>
      </dgm:t>
    </dgm:pt>
    <dgm:pt modelId="{988A6A9A-AC7C-4860-A86C-A8CEEE3DB895}">
      <dgm:prSet/>
      <dgm:spPr/>
      <dgm:t>
        <a:bodyPr/>
        <a:lstStyle/>
        <a:p>
          <a:r>
            <a:rPr lang="ru-RU"/>
            <a:t>• образное называние звука или звукосочетания (з-з-з - песенка комара, ш-ш-ш – песенка змейки);</a:t>
          </a:r>
          <a:endParaRPr lang="en-US"/>
        </a:p>
      </dgm:t>
    </dgm:pt>
    <dgm:pt modelId="{3C3DDB7D-0409-4650-BFDB-35A7AC20EA86}" type="parTrans" cxnId="{AD49735F-5D40-4F11-956B-93CF872A615D}">
      <dgm:prSet/>
      <dgm:spPr/>
      <dgm:t>
        <a:bodyPr/>
        <a:lstStyle/>
        <a:p>
          <a:endParaRPr lang="en-US"/>
        </a:p>
      </dgm:t>
    </dgm:pt>
    <dgm:pt modelId="{696AC0E5-ED2A-4F7E-8F57-EC8AD4CF9AF9}" type="sibTrans" cxnId="{AD49735F-5D40-4F11-956B-93CF872A615D}">
      <dgm:prSet/>
      <dgm:spPr/>
      <dgm:t>
        <a:bodyPr/>
        <a:lstStyle/>
        <a:p>
          <a:endParaRPr lang="en-US"/>
        </a:p>
      </dgm:t>
    </dgm:pt>
    <dgm:pt modelId="{53325DF1-79BB-4115-974D-AE56781880FF}">
      <dgm:prSet/>
      <dgm:spPr/>
      <dgm:t>
        <a:bodyPr/>
        <a:lstStyle/>
        <a:p>
          <a:r>
            <a:rPr lang="ru-RU"/>
            <a:t>• хоровые и индивидуальные повторения;</a:t>
          </a:r>
          <a:endParaRPr lang="en-US"/>
        </a:p>
      </dgm:t>
    </dgm:pt>
    <dgm:pt modelId="{B133A8B3-1378-4E76-A89B-1E07A04589F3}" type="parTrans" cxnId="{37CB1F09-19E8-4EE7-9067-9B28525C93F8}">
      <dgm:prSet/>
      <dgm:spPr/>
      <dgm:t>
        <a:bodyPr/>
        <a:lstStyle/>
        <a:p>
          <a:endParaRPr lang="en-US"/>
        </a:p>
      </dgm:t>
    </dgm:pt>
    <dgm:pt modelId="{6A7F99C9-57BB-45CF-B711-5253CDD495B6}" type="sibTrans" cxnId="{37CB1F09-19E8-4EE7-9067-9B28525C93F8}">
      <dgm:prSet/>
      <dgm:spPr/>
      <dgm:t>
        <a:bodyPr/>
        <a:lstStyle/>
        <a:p>
          <a:endParaRPr lang="en-US"/>
        </a:p>
      </dgm:t>
    </dgm:pt>
    <dgm:pt modelId="{649AB64F-3B74-4677-94D7-E37C0E884C24}">
      <dgm:prSet/>
      <dgm:spPr/>
      <dgm:t>
        <a:bodyPr/>
        <a:lstStyle/>
        <a:p>
          <a:r>
            <a:rPr lang="ru-RU"/>
            <a:t>• обоснование необходимости выполнить задание педагога;</a:t>
          </a:r>
          <a:endParaRPr lang="en-US"/>
        </a:p>
      </dgm:t>
    </dgm:pt>
    <dgm:pt modelId="{6CA597FB-F26C-428D-9D1B-A909116F815A}" type="parTrans" cxnId="{04F6A5CB-F9FA-421F-8EE8-5B7049BB61DE}">
      <dgm:prSet/>
      <dgm:spPr/>
      <dgm:t>
        <a:bodyPr/>
        <a:lstStyle/>
        <a:p>
          <a:endParaRPr lang="en-US"/>
        </a:p>
      </dgm:t>
    </dgm:pt>
    <dgm:pt modelId="{436B7751-9E84-4840-9418-8399A1B2530D}" type="sibTrans" cxnId="{04F6A5CB-F9FA-421F-8EE8-5B7049BB61DE}">
      <dgm:prSet/>
      <dgm:spPr/>
      <dgm:t>
        <a:bodyPr/>
        <a:lstStyle/>
        <a:p>
          <a:endParaRPr lang="en-US"/>
        </a:p>
      </dgm:t>
    </dgm:pt>
    <dgm:pt modelId="{0BD394A0-8E0E-45DA-858C-A9A1E5B268D5}">
      <dgm:prSet/>
      <dgm:spPr/>
      <dgm:t>
        <a:bodyPr/>
        <a:lstStyle/>
        <a:p>
          <a:r>
            <a:rPr lang="ru-RU"/>
            <a:t>• индивидуальная мотивировка задания;</a:t>
          </a:r>
          <a:endParaRPr lang="en-US"/>
        </a:p>
      </dgm:t>
    </dgm:pt>
    <dgm:pt modelId="{4B71B201-2150-4BD6-8594-F85221637F51}" type="parTrans" cxnId="{76A30904-958A-408D-9747-5FE1BE70878A}">
      <dgm:prSet/>
      <dgm:spPr/>
      <dgm:t>
        <a:bodyPr/>
        <a:lstStyle/>
        <a:p>
          <a:endParaRPr lang="en-US"/>
        </a:p>
      </dgm:t>
    </dgm:pt>
    <dgm:pt modelId="{F8D9B2F9-E931-4E85-B5B7-3E917E6550DE}" type="sibTrans" cxnId="{76A30904-958A-408D-9747-5FE1BE70878A}">
      <dgm:prSet/>
      <dgm:spPr/>
      <dgm:t>
        <a:bodyPr/>
        <a:lstStyle/>
        <a:p>
          <a:endParaRPr lang="en-US"/>
        </a:p>
      </dgm:t>
    </dgm:pt>
    <dgm:pt modelId="{56BC594C-33B2-40C5-9749-9CF3E3106D66}">
      <dgm:prSet/>
      <dgm:spPr/>
      <dgm:t>
        <a:bodyPr/>
        <a:lstStyle/>
        <a:p>
          <a:r>
            <a:rPr lang="ru-RU"/>
            <a:t>• совместная речь ребенка и воспитателя, а также отраженная речь(незамедлительное повторение ребенком речи-образца);</a:t>
          </a:r>
          <a:endParaRPr lang="en-US"/>
        </a:p>
      </dgm:t>
    </dgm:pt>
    <dgm:pt modelId="{8F9FDF01-9A7A-42D2-8B02-38130C6003F4}" type="parTrans" cxnId="{09768D9F-370B-4D22-AD03-AE8CFC7EB941}">
      <dgm:prSet/>
      <dgm:spPr/>
      <dgm:t>
        <a:bodyPr/>
        <a:lstStyle/>
        <a:p>
          <a:endParaRPr lang="en-US"/>
        </a:p>
      </dgm:t>
    </dgm:pt>
    <dgm:pt modelId="{F2F0779F-B5A0-4200-B7F8-BF6E786F5136}" type="sibTrans" cxnId="{09768D9F-370B-4D22-AD03-AE8CFC7EB941}">
      <dgm:prSet/>
      <dgm:spPr/>
      <dgm:t>
        <a:bodyPr/>
        <a:lstStyle/>
        <a:p>
          <a:endParaRPr lang="en-US"/>
        </a:p>
      </dgm:t>
    </dgm:pt>
    <dgm:pt modelId="{BF291D39-2658-41A4-87CF-CEF4F92AF43B}">
      <dgm:prSet/>
      <dgm:spPr/>
      <dgm:t>
        <a:bodyPr/>
        <a:lstStyle/>
        <a:p>
          <a:r>
            <a:rPr lang="ru-RU"/>
            <a:t>• оценка ответа или действия и исправления;</a:t>
          </a:r>
          <a:endParaRPr lang="en-US"/>
        </a:p>
      </dgm:t>
    </dgm:pt>
    <dgm:pt modelId="{4F78D33B-5F89-4A17-B0A6-A25CE5200742}" type="parTrans" cxnId="{A6E50917-BC7C-46F6-A56D-3294E5D4B393}">
      <dgm:prSet/>
      <dgm:spPr/>
      <dgm:t>
        <a:bodyPr/>
        <a:lstStyle/>
        <a:p>
          <a:endParaRPr lang="en-US"/>
        </a:p>
      </dgm:t>
    </dgm:pt>
    <dgm:pt modelId="{9A718D1C-7003-4728-BADC-98CE8ACCB4D1}" type="sibTrans" cxnId="{A6E50917-BC7C-46F6-A56D-3294E5D4B393}">
      <dgm:prSet/>
      <dgm:spPr/>
      <dgm:t>
        <a:bodyPr/>
        <a:lstStyle/>
        <a:p>
          <a:endParaRPr lang="en-US"/>
        </a:p>
      </dgm:t>
    </dgm:pt>
    <dgm:pt modelId="{33764659-67DC-4138-AC37-669E37C9F7CE}">
      <dgm:prSet/>
      <dgm:spPr/>
      <dgm:t>
        <a:bodyPr/>
        <a:lstStyle/>
        <a:p>
          <a:r>
            <a:rPr lang="ru-RU"/>
            <a:t>• образная физкультурная пауза;</a:t>
          </a:r>
          <a:endParaRPr lang="en-US"/>
        </a:p>
      </dgm:t>
    </dgm:pt>
    <dgm:pt modelId="{2FB2D1D6-363A-40C1-8B94-95E6793DDFDF}" type="parTrans" cxnId="{A2BE7541-B8C0-4BC0-BAB8-F60DB7590767}">
      <dgm:prSet/>
      <dgm:spPr/>
      <dgm:t>
        <a:bodyPr/>
        <a:lstStyle/>
        <a:p>
          <a:endParaRPr lang="en-US"/>
        </a:p>
      </dgm:t>
    </dgm:pt>
    <dgm:pt modelId="{695AAEFE-0097-4CC2-BE0D-CC7854264967}" type="sibTrans" cxnId="{A2BE7541-B8C0-4BC0-BAB8-F60DB7590767}">
      <dgm:prSet/>
      <dgm:spPr/>
      <dgm:t>
        <a:bodyPr/>
        <a:lstStyle/>
        <a:p>
          <a:endParaRPr lang="en-US"/>
        </a:p>
      </dgm:t>
    </dgm:pt>
    <dgm:pt modelId="{E558D035-16B0-44D5-8696-DBD2968BEBEB}">
      <dgm:prSet/>
      <dgm:spPr/>
      <dgm:t>
        <a:bodyPr/>
        <a:lstStyle/>
        <a:p>
          <a:r>
            <a:rPr lang="ru-RU"/>
            <a:t>• показ артикуляционных движений, демонстрация игрушки или картинки.</a:t>
          </a:r>
          <a:endParaRPr lang="en-US"/>
        </a:p>
      </dgm:t>
    </dgm:pt>
    <dgm:pt modelId="{A541D789-5B9E-4996-A310-0BC2F2490C1C}" type="parTrans" cxnId="{AB206A87-6252-4F2D-9B0A-93AE6BF90A82}">
      <dgm:prSet/>
      <dgm:spPr/>
      <dgm:t>
        <a:bodyPr/>
        <a:lstStyle/>
        <a:p>
          <a:endParaRPr lang="en-US"/>
        </a:p>
      </dgm:t>
    </dgm:pt>
    <dgm:pt modelId="{74072FBF-121E-487A-BFDF-4DA23829A9EB}" type="sibTrans" cxnId="{AB206A87-6252-4F2D-9B0A-93AE6BF90A82}">
      <dgm:prSet/>
      <dgm:spPr/>
      <dgm:t>
        <a:bodyPr/>
        <a:lstStyle/>
        <a:p>
          <a:endParaRPr lang="en-US"/>
        </a:p>
      </dgm:t>
    </dgm:pt>
    <dgm:pt modelId="{279C52FD-B856-4AB8-9E82-DB320A669E3A}" type="pres">
      <dgm:prSet presAssocID="{245373E0-8F8A-4C32-A708-BD0AE0A5AA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F2A50D-B618-4C89-8EC6-CD24A5DEF1EB}" type="pres">
      <dgm:prSet presAssocID="{95791ACA-54D1-4CCA-9B75-2EF5AA070012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052A9-EEA7-45EF-BE3D-9FB02F590699}" type="pres">
      <dgm:prSet presAssocID="{52F01EC0-61DF-4C25-B7E6-ADF6879F732D}" presName="sibTrans" presStyleCnt="0"/>
      <dgm:spPr/>
    </dgm:pt>
    <dgm:pt modelId="{55C8EAE9-A6D9-4BA2-A0E9-85FCCBD6F5E6}" type="pres">
      <dgm:prSet presAssocID="{5DB8C81C-8543-496B-BCE7-7BA95FD29A68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90859-38EB-4583-BCE7-FB87E1589F11}" type="pres">
      <dgm:prSet presAssocID="{46541FE2-6BA3-44D1-B898-08D2F963D283}" presName="sibTrans" presStyleCnt="0"/>
      <dgm:spPr/>
    </dgm:pt>
    <dgm:pt modelId="{457D27F3-494B-4A66-9937-1F099D0663FC}" type="pres">
      <dgm:prSet presAssocID="{4705FE42-FBC7-44D7-9CCD-CAA8A559D0C7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388B37-A0C6-4E03-91E8-3D191916754C}" type="pres">
      <dgm:prSet presAssocID="{6041F79F-44FB-4F34-B07D-958ACE637DD4}" presName="sibTrans" presStyleCnt="0"/>
      <dgm:spPr/>
    </dgm:pt>
    <dgm:pt modelId="{B3832E79-D4BA-4B1B-863D-8CC8FC4664E9}" type="pres">
      <dgm:prSet presAssocID="{988A6A9A-AC7C-4860-A86C-A8CEEE3DB895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142AE-4095-41AF-8E8C-AB710FAA6502}" type="pres">
      <dgm:prSet presAssocID="{696AC0E5-ED2A-4F7E-8F57-EC8AD4CF9AF9}" presName="sibTrans" presStyleCnt="0"/>
      <dgm:spPr/>
    </dgm:pt>
    <dgm:pt modelId="{F19501DA-9CE7-4E37-A644-EBC1EE15D668}" type="pres">
      <dgm:prSet presAssocID="{53325DF1-79BB-4115-974D-AE56781880FF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1D2D7-3172-449B-B629-018199EA87EB}" type="pres">
      <dgm:prSet presAssocID="{6A7F99C9-57BB-45CF-B711-5253CDD495B6}" presName="sibTrans" presStyleCnt="0"/>
      <dgm:spPr/>
    </dgm:pt>
    <dgm:pt modelId="{B0375696-2485-4569-BA96-73324A4DDDE2}" type="pres">
      <dgm:prSet presAssocID="{649AB64F-3B74-4677-94D7-E37C0E884C24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C65AD-C09C-417F-A71E-E33EC479F29B}" type="pres">
      <dgm:prSet presAssocID="{436B7751-9E84-4840-9418-8399A1B2530D}" presName="sibTrans" presStyleCnt="0"/>
      <dgm:spPr/>
    </dgm:pt>
    <dgm:pt modelId="{E20C50F1-52D8-4DFB-8960-73611FBF5966}" type="pres">
      <dgm:prSet presAssocID="{0BD394A0-8E0E-45DA-858C-A9A1E5B268D5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942F6-09EC-48DA-BAA6-AECB7B31A008}" type="pres">
      <dgm:prSet presAssocID="{F8D9B2F9-E931-4E85-B5B7-3E917E6550DE}" presName="sibTrans" presStyleCnt="0"/>
      <dgm:spPr/>
    </dgm:pt>
    <dgm:pt modelId="{07D8BEB5-DD6E-4FDB-8CDB-44BCAFA40474}" type="pres">
      <dgm:prSet presAssocID="{56BC594C-33B2-40C5-9749-9CF3E3106D66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BBFD83-A6C9-483D-883E-2B422C27BC48}" type="pres">
      <dgm:prSet presAssocID="{F2F0779F-B5A0-4200-B7F8-BF6E786F5136}" presName="sibTrans" presStyleCnt="0"/>
      <dgm:spPr/>
    </dgm:pt>
    <dgm:pt modelId="{75F39385-5FA9-43F3-B8EC-C0C2FF24116C}" type="pres">
      <dgm:prSet presAssocID="{BF291D39-2658-41A4-87CF-CEF4F92AF43B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18F18-DDED-4CBB-B335-17DB3F7C9C28}" type="pres">
      <dgm:prSet presAssocID="{9A718D1C-7003-4728-BADC-98CE8ACCB4D1}" presName="sibTrans" presStyleCnt="0"/>
      <dgm:spPr/>
    </dgm:pt>
    <dgm:pt modelId="{26BFFE1E-E12D-4C56-8F57-06FCB5E5CF7C}" type="pres">
      <dgm:prSet presAssocID="{33764659-67DC-4138-AC37-669E37C9F7CE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22B46F-18EA-40DC-8216-4F7CACDDEFD6}" type="pres">
      <dgm:prSet presAssocID="{695AAEFE-0097-4CC2-BE0D-CC7854264967}" presName="sibTrans" presStyleCnt="0"/>
      <dgm:spPr/>
    </dgm:pt>
    <dgm:pt modelId="{8EAE8E57-658D-4DB1-B7EB-2C1E3498F66F}" type="pres">
      <dgm:prSet presAssocID="{E558D035-16B0-44D5-8696-DBD2968BEBEB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F7CF9F-2A67-4F4B-877F-658A134E1C58}" srcId="{245373E0-8F8A-4C32-A708-BD0AE0A5AA70}" destId="{4705FE42-FBC7-44D7-9CCD-CAA8A559D0C7}" srcOrd="2" destOrd="0" parTransId="{46BA472E-CEEF-41B2-BD9D-30CD969A5DE9}" sibTransId="{6041F79F-44FB-4F34-B07D-958ACE637DD4}"/>
    <dgm:cxn modelId="{1FC6F77E-7D2E-4E39-B44E-C0218E0F1B13}" type="presOf" srcId="{33764659-67DC-4138-AC37-669E37C9F7CE}" destId="{26BFFE1E-E12D-4C56-8F57-06FCB5E5CF7C}" srcOrd="0" destOrd="0" presId="urn:microsoft.com/office/officeart/2005/8/layout/default"/>
    <dgm:cxn modelId="{A6E50917-BC7C-46F6-A56D-3294E5D4B393}" srcId="{245373E0-8F8A-4C32-A708-BD0AE0A5AA70}" destId="{BF291D39-2658-41A4-87CF-CEF4F92AF43B}" srcOrd="8" destOrd="0" parTransId="{4F78D33B-5F89-4A17-B0A6-A25CE5200742}" sibTransId="{9A718D1C-7003-4728-BADC-98CE8ACCB4D1}"/>
    <dgm:cxn modelId="{AB206A87-6252-4F2D-9B0A-93AE6BF90A82}" srcId="{245373E0-8F8A-4C32-A708-BD0AE0A5AA70}" destId="{E558D035-16B0-44D5-8696-DBD2968BEBEB}" srcOrd="10" destOrd="0" parTransId="{A541D789-5B9E-4996-A310-0BC2F2490C1C}" sibTransId="{74072FBF-121E-487A-BFDF-4DA23829A9EB}"/>
    <dgm:cxn modelId="{A2BE7541-B8C0-4BC0-BAB8-F60DB7590767}" srcId="{245373E0-8F8A-4C32-A708-BD0AE0A5AA70}" destId="{33764659-67DC-4138-AC37-669E37C9F7CE}" srcOrd="9" destOrd="0" parTransId="{2FB2D1D6-363A-40C1-8B94-95E6793DDFDF}" sibTransId="{695AAEFE-0097-4CC2-BE0D-CC7854264967}"/>
    <dgm:cxn modelId="{FC4EC227-8F0F-43D4-A7CB-1A762F02B345}" type="presOf" srcId="{E558D035-16B0-44D5-8696-DBD2968BEBEB}" destId="{8EAE8E57-658D-4DB1-B7EB-2C1E3498F66F}" srcOrd="0" destOrd="0" presId="urn:microsoft.com/office/officeart/2005/8/layout/default"/>
    <dgm:cxn modelId="{A34A39AC-6452-4F0E-ACB0-59848479FDDF}" type="presOf" srcId="{0BD394A0-8E0E-45DA-858C-A9A1E5B268D5}" destId="{E20C50F1-52D8-4DFB-8960-73611FBF5966}" srcOrd="0" destOrd="0" presId="urn:microsoft.com/office/officeart/2005/8/layout/default"/>
    <dgm:cxn modelId="{3068E549-ED1C-4378-BBEF-723804568C5D}" type="presOf" srcId="{245373E0-8F8A-4C32-A708-BD0AE0A5AA70}" destId="{279C52FD-B856-4AB8-9E82-DB320A669E3A}" srcOrd="0" destOrd="0" presId="urn:microsoft.com/office/officeart/2005/8/layout/default"/>
    <dgm:cxn modelId="{AD49735F-5D40-4F11-956B-93CF872A615D}" srcId="{245373E0-8F8A-4C32-A708-BD0AE0A5AA70}" destId="{988A6A9A-AC7C-4860-A86C-A8CEEE3DB895}" srcOrd="3" destOrd="0" parTransId="{3C3DDB7D-0409-4650-BFDB-35A7AC20EA86}" sibTransId="{696AC0E5-ED2A-4F7E-8F57-EC8AD4CF9AF9}"/>
    <dgm:cxn modelId="{37CB1F09-19E8-4EE7-9067-9B28525C93F8}" srcId="{245373E0-8F8A-4C32-A708-BD0AE0A5AA70}" destId="{53325DF1-79BB-4115-974D-AE56781880FF}" srcOrd="4" destOrd="0" parTransId="{B133A8B3-1378-4E76-A89B-1E07A04589F3}" sibTransId="{6A7F99C9-57BB-45CF-B711-5253CDD495B6}"/>
    <dgm:cxn modelId="{04F6A5CB-F9FA-421F-8EE8-5B7049BB61DE}" srcId="{245373E0-8F8A-4C32-A708-BD0AE0A5AA70}" destId="{649AB64F-3B74-4677-94D7-E37C0E884C24}" srcOrd="5" destOrd="0" parTransId="{6CA597FB-F26C-428D-9D1B-A909116F815A}" sibTransId="{436B7751-9E84-4840-9418-8399A1B2530D}"/>
    <dgm:cxn modelId="{BDDD9F65-06B3-4DDF-B3DA-5C26177B1D27}" type="presOf" srcId="{56BC594C-33B2-40C5-9749-9CF3E3106D66}" destId="{07D8BEB5-DD6E-4FDB-8CDB-44BCAFA40474}" srcOrd="0" destOrd="0" presId="urn:microsoft.com/office/officeart/2005/8/layout/default"/>
    <dgm:cxn modelId="{24C101FD-2362-48A8-AFE2-D8BE2AC27C9E}" srcId="{245373E0-8F8A-4C32-A708-BD0AE0A5AA70}" destId="{95791ACA-54D1-4CCA-9B75-2EF5AA070012}" srcOrd="0" destOrd="0" parTransId="{E1E66B40-61A6-4A13-BC03-91DB45E60A43}" sibTransId="{52F01EC0-61DF-4C25-B7E6-ADF6879F732D}"/>
    <dgm:cxn modelId="{516A233F-E431-4AB5-909B-5FA4210AB6C5}" type="presOf" srcId="{53325DF1-79BB-4115-974D-AE56781880FF}" destId="{F19501DA-9CE7-4E37-A644-EBC1EE15D668}" srcOrd="0" destOrd="0" presId="urn:microsoft.com/office/officeart/2005/8/layout/default"/>
    <dgm:cxn modelId="{477ABB62-1DF7-4358-A7F5-C8C36D306819}" type="presOf" srcId="{4705FE42-FBC7-44D7-9CCD-CAA8A559D0C7}" destId="{457D27F3-494B-4A66-9937-1F099D0663FC}" srcOrd="0" destOrd="0" presId="urn:microsoft.com/office/officeart/2005/8/layout/default"/>
    <dgm:cxn modelId="{76A30904-958A-408D-9747-5FE1BE70878A}" srcId="{245373E0-8F8A-4C32-A708-BD0AE0A5AA70}" destId="{0BD394A0-8E0E-45DA-858C-A9A1E5B268D5}" srcOrd="6" destOrd="0" parTransId="{4B71B201-2150-4BD6-8594-F85221637F51}" sibTransId="{F8D9B2F9-E931-4E85-B5B7-3E917E6550DE}"/>
    <dgm:cxn modelId="{B0AB0801-BA43-4800-B5FF-5F37152D0038}" type="presOf" srcId="{649AB64F-3B74-4677-94D7-E37C0E884C24}" destId="{B0375696-2485-4569-BA96-73324A4DDDE2}" srcOrd="0" destOrd="0" presId="urn:microsoft.com/office/officeart/2005/8/layout/default"/>
    <dgm:cxn modelId="{391586EC-B750-443D-B3FE-B892E7527A16}" type="presOf" srcId="{95791ACA-54D1-4CCA-9B75-2EF5AA070012}" destId="{7DF2A50D-B618-4C89-8EC6-CD24A5DEF1EB}" srcOrd="0" destOrd="0" presId="urn:microsoft.com/office/officeart/2005/8/layout/default"/>
    <dgm:cxn modelId="{7DD71A47-8F4A-4498-B038-FE859F7728D9}" srcId="{245373E0-8F8A-4C32-A708-BD0AE0A5AA70}" destId="{5DB8C81C-8543-496B-BCE7-7BA95FD29A68}" srcOrd="1" destOrd="0" parTransId="{AED44575-5A43-4CAB-A52E-E12609640A3E}" sibTransId="{46541FE2-6BA3-44D1-B898-08D2F963D283}"/>
    <dgm:cxn modelId="{25B927A2-9005-434F-AA36-F536ECCA42F0}" type="presOf" srcId="{988A6A9A-AC7C-4860-A86C-A8CEEE3DB895}" destId="{B3832E79-D4BA-4B1B-863D-8CC8FC4664E9}" srcOrd="0" destOrd="0" presId="urn:microsoft.com/office/officeart/2005/8/layout/default"/>
    <dgm:cxn modelId="{09768D9F-370B-4D22-AD03-AE8CFC7EB941}" srcId="{245373E0-8F8A-4C32-A708-BD0AE0A5AA70}" destId="{56BC594C-33B2-40C5-9749-9CF3E3106D66}" srcOrd="7" destOrd="0" parTransId="{8F9FDF01-9A7A-42D2-8B02-38130C6003F4}" sibTransId="{F2F0779F-B5A0-4200-B7F8-BF6E786F5136}"/>
    <dgm:cxn modelId="{D5491A51-D28B-47BD-B36D-BEBDC3F82C06}" type="presOf" srcId="{BF291D39-2658-41A4-87CF-CEF4F92AF43B}" destId="{75F39385-5FA9-43F3-B8EC-C0C2FF24116C}" srcOrd="0" destOrd="0" presId="urn:microsoft.com/office/officeart/2005/8/layout/default"/>
    <dgm:cxn modelId="{CB2F90D2-E517-46E4-9FF8-B830CB7EB8D9}" type="presOf" srcId="{5DB8C81C-8543-496B-BCE7-7BA95FD29A68}" destId="{55C8EAE9-A6D9-4BA2-A0E9-85FCCBD6F5E6}" srcOrd="0" destOrd="0" presId="urn:microsoft.com/office/officeart/2005/8/layout/default"/>
    <dgm:cxn modelId="{98361F54-99C9-4DE4-B124-6E907283ED2A}" type="presParOf" srcId="{279C52FD-B856-4AB8-9E82-DB320A669E3A}" destId="{7DF2A50D-B618-4C89-8EC6-CD24A5DEF1EB}" srcOrd="0" destOrd="0" presId="urn:microsoft.com/office/officeart/2005/8/layout/default"/>
    <dgm:cxn modelId="{E9B66DBF-6B32-4B96-A501-5C103872E4E6}" type="presParOf" srcId="{279C52FD-B856-4AB8-9E82-DB320A669E3A}" destId="{CFE052A9-EEA7-45EF-BE3D-9FB02F590699}" srcOrd="1" destOrd="0" presId="urn:microsoft.com/office/officeart/2005/8/layout/default"/>
    <dgm:cxn modelId="{D7DBE0A9-B2C7-476F-B3AB-65124229D69E}" type="presParOf" srcId="{279C52FD-B856-4AB8-9E82-DB320A669E3A}" destId="{55C8EAE9-A6D9-4BA2-A0E9-85FCCBD6F5E6}" srcOrd="2" destOrd="0" presId="urn:microsoft.com/office/officeart/2005/8/layout/default"/>
    <dgm:cxn modelId="{99EEA001-8C8E-465B-9F10-5D447F02BE54}" type="presParOf" srcId="{279C52FD-B856-4AB8-9E82-DB320A669E3A}" destId="{A1590859-38EB-4583-BCE7-FB87E1589F11}" srcOrd="3" destOrd="0" presId="urn:microsoft.com/office/officeart/2005/8/layout/default"/>
    <dgm:cxn modelId="{DEE2788F-BA6E-4910-999D-2F4DA698BB26}" type="presParOf" srcId="{279C52FD-B856-4AB8-9E82-DB320A669E3A}" destId="{457D27F3-494B-4A66-9937-1F099D0663FC}" srcOrd="4" destOrd="0" presId="urn:microsoft.com/office/officeart/2005/8/layout/default"/>
    <dgm:cxn modelId="{0DA67B28-3EE2-407D-875D-9E0204A9A91D}" type="presParOf" srcId="{279C52FD-B856-4AB8-9E82-DB320A669E3A}" destId="{95388B37-A0C6-4E03-91E8-3D191916754C}" srcOrd="5" destOrd="0" presId="urn:microsoft.com/office/officeart/2005/8/layout/default"/>
    <dgm:cxn modelId="{903A951F-4DC0-4D7F-8B65-133B583415DE}" type="presParOf" srcId="{279C52FD-B856-4AB8-9E82-DB320A669E3A}" destId="{B3832E79-D4BA-4B1B-863D-8CC8FC4664E9}" srcOrd="6" destOrd="0" presId="urn:microsoft.com/office/officeart/2005/8/layout/default"/>
    <dgm:cxn modelId="{A57CF58D-B3EE-4D22-8524-01EE09E446C8}" type="presParOf" srcId="{279C52FD-B856-4AB8-9E82-DB320A669E3A}" destId="{FAD142AE-4095-41AF-8E8C-AB710FAA6502}" srcOrd="7" destOrd="0" presId="urn:microsoft.com/office/officeart/2005/8/layout/default"/>
    <dgm:cxn modelId="{DDF75AB6-19E8-4176-95DF-BEDE26375281}" type="presParOf" srcId="{279C52FD-B856-4AB8-9E82-DB320A669E3A}" destId="{F19501DA-9CE7-4E37-A644-EBC1EE15D668}" srcOrd="8" destOrd="0" presId="urn:microsoft.com/office/officeart/2005/8/layout/default"/>
    <dgm:cxn modelId="{0B4A047E-56DE-4AC7-B60F-492E2E58A647}" type="presParOf" srcId="{279C52FD-B856-4AB8-9E82-DB320A669E3A}" destId="{1BB1D2D7-3172-449B-B629-018199EA87EB}" srcOrd="9" destOrd="0" presId="urn:microsoft.com/office/officeart/2005/8/layout/default"/>
    <dgm:cxn modelId="{FDC1AFC8-0104-48FE-81C0-5D2DB8A4CC1E}" type="presParOf" srcId="{279C52FD-B856-4AB8-9E82-DB320A669E3A}" destId="{B0375696-2485-4569-BA96-73324A4DDDE2}" srcOrd="10" destOrd="0" presId="urn:microsoft.com/office/officeart/2005/8/layout/default"/>
    <dgm:cxn modelId="{6471BD31-03A7-4112-A8C5-6A277B95E18B}" type="presParOf" srcId="{279C52FD-B856-4AB8-9E82-DB320A669E3A}" destId="{6DEC65AD-C09C-417F-A71E-E33EC479F29B}" srcOrd="11" destOrd="0" presId="urn:microsoft.com/office/officeart/2005/8/layout/default"/>
    <dgm:cxn modelId="{1D4664A6-8D2B-4715-B43C-7345534F5D68}" type="presParOf" srcId="{279C52FD-B856-4AB8-9E82-DB320A669E3A}" destId="{E20C50F1-52D8-4DFB-8960-73611FBF5966}" srcOrd="12" destOrd="0" presId="urn:microsoft.com/office/officeart/2005/8/layout/default"/>
    <dgm:cxn modelId="{60FFEB96-8FBE-4D57-A682-F0A600368770}" type="presParOf" srcId="{279C52FD-B856-4AB8-9E82-DB320A669E3A}" destId="{9B8942F6-09EC-48DA-BAA6-AECB7B31A008}" srcOrd="13" destOrd="0" presId="urn:microsoft.com/office/officeart/2005/8/layout/default"/>
    <dgm:cxn modelId="{D0C3551A-5DCE-46D3-88C3-AEBCD03C30D3}" type="presParOf" srcId="{279C52FD-B856-4AB8-9E82-DB320A669E3A}" destId="{07D8BEB5-DD6E-4FDB-8CDB-44BCAFA40474}" srcOrd="14" destOrd="0" presId="urn:microsoft.com/office/officeart/2005/8/layout/default"/>
    <dgm:cxn modelId="{8451019E-A324-4F9C-8DB3-8D3BCCACA396}" type="presParOf" srcId="{279C52FD-B856-4AB8-9E82-DB320A669E3A}" destId="{6BBBFD83-A6C9-483D-883E-2B422C27BC48}" srcOrd="15" destOrd="0" presId="urn:microsoft.com/office/officeart/2005/8/layout/default"/>
    <dgm:cxn modelId="{9961F9F5-D9DA-4424-B863-C32D799BAD8F}" type="presParOf" srcId="{279C52FD-B856-4AB8-9E82-DB320A669E3A}" destId="{75F39385-5FA9-43F3-B8EC-C0C2FF24116C}" srcOrd="16" destOrd="0" presId="urn:microsoft.com/office/officeart/2005/8/layout/default"/>
    <dgm:cxn modelId="{CB626145-7454-4852-B334-F7BBE6D5A39A}" type="presParOf" srcId="{279C52FD-B856-4AB8-9E82-DB320A669E3A}" destId="{12918F18-DDED-4CBB-B335-17DB3F7C9C28}" srcOrd="17" destOrd="0" presId="urn:microsoft.com/office/officeart/2005/8/layout/default"/>
    <dgm:cxn modelId="{F9C8DE50-2C82-4817-A9CC-244CA4831D31}" type="presParOf" srcId="{279C52FD-B856-4AB8-9E82-DB320A669E3A}" destId="{26BFFE1E-E12D-4C56-8F57-06FCB5E5CF7C}" srcOrd="18" destOrd="0" presId="urn:microsoft.com/office/officeart/2005/8/layout/default"/>
    <dgm:cxn modelId="{62DB0123-DF86-42F6-AD15-B2194EBB3B37}" type="presParOf" srcId="{279C52FD-B856-4AB8-9E82-DB320A669E3A}" destId="{AB22B46F-18EA-40DC-8216-4F7CACDDEFD6}" srcOrd="19" destOrd="0" presId="urn:microsoft.com/office/officeart/2005/8/layout/default"/>
    <dgm:cxn modelId="{2764366D-22C9-445A-9FBA-81D76E697FFC}" type="presParOf" srcId="{279C52FD-B856-4AB8-9E82-DB320A669E3A}" destId="{8EAE8E57-658D-4DB1-B7EB-2C1E3498F66F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F2A50D-B618-4C89-8EC6-CD24A5DEF1EB}">
      <dsp:nvSpPr>
        <dsp:cNvPr id="0" name=""/>
        <dsp:cNvSpPr/>
      </dsp:nvSpPr>
      <dsp:spPr>
        <a:xfrm>
          <a:off x="119838" y="1389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образец правильного произношения, выполнения задания, который дает педагог;</a:t>
          </a:r>
          <a:endParaRPr lang="en-US" sz="1300" kern="1200"/>
        </a:p>
      </dsp:txBody>
      <dsp:txXfrm>
        <a:off x="119838" y="1389"/>
        <a:ext cx="2198018" cy="1318811"/>
      </dsp:txXfrm>
    </dsp:sp>
    <dsp:sp modelId="{55C8EAE9-A6D9-4BA2-A0E9-85FCCBD6F5E6}">
      <dsp:nvSpPr>
        <dsp:cNvPr id="0" name=""/>
        <dsp:cNvSpPr/>
      </dsp:nvSpPr>
      <dsp:spPr>
        <a:xfrm>
          <a:off x="2537659" y="1389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краткое или развернутое объяснение демонстрируемых качеств речи или движений речи двигательного аппарата;</a:t>
          </a:r>
          <a:endParaRPr lang="en-US" sz="1300" kern="1200"/>
        </a:p>
      </dsp:txBody>
      <dsp:txXfrm>
        <a:off x="2537659" y="1389"/>
        <a:ext cx="2198018" cy="1318811"/>
      </dsp:txXfrm>
    </dsp:sp>
    <dsp:sp modelId="{457D27F3-494B-4A66-9937-1F099D0663FC}">
      <dsp:nvSpPr>
        <dsp:cNvPr id="0" name=""/>
        <dsp:cNvSpPr/>
      </dsp:nvSpPr>
      <dsp:spPr>
        <a:xfrm>
          <a:off x="4955479" y="1389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утрированное (с подчеркнутой дикцией) произношение или интонирование звука (ударного слога, искажаемой детьми части слова);</a:t>
          </a:r>
          <a:endParaRPr lang="en-US" sz="1300" kern="1200"/>
        </a:p>
      </dsp:txBody>
      <dsp:txXfrm>
        <a:off x="4955479" y="1389"/>
        <a:ext cx="2198018" cy="1318811"/>
      </dsp:txXfrm>
    </dsp:sp>
    <dsp:sp modelId="{B3832E79-D4BA-4B1B-863D-8CC8FC4664E9}">
      <dsp:nvSpPr>
        <dsp:cNvPr id="0" name=""/>
        <dsp:cNvSpPr/>
      </dsp:nvSpPr>
      <dsp:spPr>
        <a:xfrm>
          <a:off x="7373300" y="1389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образное называние звука или звукосочетания (з-з-з - песенка комара, ш-ш-ш – песенка змейки);</a:t>
          </a:r>
          <a:endParaRPr lang="en-US" sz="1300" kern="1200"/>
        </a:p>
      </dsp:txBody>
      <dsp:txXfrm>
        <a:off x="7373300" y="1389"/>
        <a:ext cx="2198018" cy="1318811"/>
      </dsp:txXfrm>
    </dsp:sp>
    <dsp:sp modelId="{F19501DA-9CE7-4E37-A644-EBC1EE15D668}">
      <dsp:nvSpPr>
        <dsp:cNvPr id="0" name=""/>
        <dsp:cNvSpPr/>
      </dsp:nvSpPr>
      <dsp:spPr>
        <a:xfrm>
          <a:off x="119838" y="1540002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хоровые и индивидуальные повторения;</a:t>
          </a:r>
          <a:endParaRPr lang="en-US" sz="1300" kern="1200"/>
        </a:p>
      </dsp:txBody>
      <dsp:txXfrm>
        <a:off x="119838" y="1540002"/>
        <a:ext cx="2198018" cy="1318811"/>
      </dsp:txXfrm>
    </dsp:sp>
    <dsp:sp modelId="{B0375696-2485-4569-BA96-73324A4DDDE2}">
      <dsp:nvSpPr>
        <dsp:cNvPr id="0" name=""/>
        <dsp:cNvSpPr/>
      </dsp:nvSpPr>
      <dsp:spPr>
        <a:xfrm>
          <a:off x="2537659" y="1540002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обоснование необходимости выполнить задание педагога;</a:t>
          </a:r>
          <a:endParaRPr lang="en-US" sz="1300" kern="1200"/>
        </a:p>
      </dsp:txBody>
      <dsp:txXfrm>
        <a:off x="2537659" y="1540002"/>
        <a:ext cx="2198018" cy="1318811"/>
      </dsp:txXfrm>
    </dsp:sp>
    <dsp:sp modelId="{E20C50F1-52D8-4DFB-8960-73611FBF5966}">
      <dsp:nvSpPr>
        <dsp:cNvPr id="0" name=""/>
        <dsp:cNvSpPr/>
      </dsp:nvSpPr>
      <dsp:spPr>
        <a:xfrm>
          <a:off x="4955479" y="1540002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индивидуальная мотивировка задания;</a:t>
          </a:r>
          <a:endParaRPr lang="en-US" sz="1300" kern="1200"/>
        </a:p>
      </dsp:txBody>
      <dsp:txXfrm>
        <a:off x="4955479" y="1540002"/>
        <a:ext cx="2198018" cy="1318811"/>
      </dsp:txXfrm>
    </dsp:sp>
    <dsp:sp modelId="{07D8BEB5-DD6E-4FDB-8CDB-44BCAFA40474}">
      <dsp:nvSpPr>
        <dsp:cNvPr id="0" name=""/>
        <dsp:cNvSpPr/>
      </dsp:nvSpPr>
      <dsp:spPr>
        <a:xfrm>
          <a:off x="7373300" y="1540002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совместная речь ребенка и воспитателя, а также отраженная речь(незамедлительное повторение ребенком речи-образца);</a:t>
          </a:r>
          <a:endParaRPr lang="en-US" sz="1300" kern="1200"/>
        </a:p>
      </dsp:txBody>
      <dsp:txXfrm>
        <a:off x="7373300" y="1540002"/>
        <a:ext cx="2198018" cy="1318811"/>
      </dsp:txXfrm>
    </dsp:sp>
    <dsp:sp modelId="{75F39385-5FA9-43F3-B8EC-C0C2FF24116C}">
      <dsp:nvSpPr>
        <dsp:cNvPr id="0" name=""/>
        <dsp:cNvSpPr/>
      </dsp:nvSpPr>
      <dsp:spPr>
        <a:xfrm>
          <a:off x="1328748" y="3078616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оценка ответа или действия и исправления;</a:t>
          </a:r>
          <a:endParaRPr lang="en-US" sz="1300" kern="1200"/>
        </a:p>
      </dsp:txBody>
      <dsp:txXfrm>
        <a:off x="1328748" y="3078616"/>
        <a:ext cx="2198018" cy="1318811"/>
      </dsp:txXfrm>
    </dsp:sp>
    <dsp:sp modelId="{26BFFE1E-E12D-4C56-8F57-06FCB5E5CF7C}">
      <dsp:nvSpPr>
        <dsp:cNvPr id="0" name=""/>
        <dsp:cNvSpPr/>
      </dsp:nvSpPr>
      <dsp:spPr>
        <a:xfrm>
          <a:off x="3746569" y="3078616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образная физкультурная пауза;</a:t>
          </a:r>
          <a:endParaRPr lang="en-US" sz="1300" kern="1200"/>
        </a:p>
      </dsp:txBody>
      <dsp:txXfrm>
        <a:off x="3746569" y="3078616"/>
        <a:ext cx="2198018" cy="1318811"/>
      </dsp:txXfrm>
    </dsp:sp>
    <dsp:sp modelId="{8EAE8E57-658D-4DB1-B7EB-2C1E3498F66F}">
      <dsp:nvSpPr>
        <dsp:cNvPr id="0" name=""/>
        <dsp:cNvSpPr/>
      </dsp:nvSpPr>
      <dsp:spPr>
        <a:xfrm>
          <a:off x="6164390" y="3078616"/>
          <a:ext cx="2198018" cy="13188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/>
            <a:t>• показ артикуляционных движений, демонстрация игрушки или картинки.</a:t>
          </a:r>
          <a:endParaRPr lang="en-US" sz="1300" kern="1200"/>
        </a:p>
      </dsp:txBody>
      <dsp:txXfrm>
        <a:off x="6164390" y="3078616"/>
        <a:ext cx="2198018" cy="1318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2738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0107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14616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4213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4078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22461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9213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7200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2512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3398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7961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04782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28480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1328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359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11913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17C94-3B1E-4991-BED3-41F8B0158A00}" type="datetime1">
              <a:rPr lang="en-US" smtClean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3BAE12-D270-459D-897B-6833652BB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97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Жигсав головоломки в пластикх">
            <a:extLst>
              <a:ext uri="{FF2B5EF4-FFF2-40B4-BE49-F238E27FC236}">
                <a16:creationId xmlns:a16="http://schemas.microsoft.com/office/drawing/2014/main" id="{92001DC4-2C42-069E-B38B-B0B185A9AC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t="839" r="5561" b="2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8A959-4CE3-450E-ADF5-6893101ACF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867" y="1678666"/>
            <a:ext cx="4088190" cy="236909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«Развитие </a:t>
            </a:r>
            <a:b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звуковой культуры речи у детей </a:t>
            </a:r>
            <a:b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дошкольного возраста»</a:t>
            </a:r>
            <a:b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61C1C1-1B30-4F7B-9178-435B173BD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335" y="4050831"/>
            <a:ext cx="4079721" cy="1096901"/>
          </a:xfrm>
        </p:spPr>
        <p:txBody>
          <a:bodyPr>
            <a:normAutofit/>
          </a:bodyPr>
          <a:lstStyle/>
          <a:p>
            <a:r>
              <a:rPr lang="ru-RU" sz="1600" dirty="0"/>
              <a:t>Презентация на тему:</a:t>
            </a:r>
          </a:p>
        </p:txBody>
      </p:sp>
      <p:cxnSp>
        <p:nvCxnSpPr>
          <p:cNvPr id="31" name="Straight Connector 8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10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32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EC3655-4B67-4168-A930-FF86F6B92DC3}"/>
              </a:ext>
            </a:extLst>
          </p:cNvPr>
          <p:cNvSpPr txBox="1"/>
          <p:nvPr/>
        </p:nvSpPr>
        <p:spPr>
          <a:xfrm>
            <a:off x="278296" y="629266"/>
            <a:ext cx="9581322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Этапы работы по воспитанию звуковой культуры речи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II этап – от 3 до 5 лет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фонематического слуха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Правильное произношение всех звуков родного языка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Воспитывать умение соизмерять громкость голоса в зависимости от ситуации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Говорить в размеренном темпе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Правильно произносить слова с точным употреблением в них ударения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Методические приемы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Речевой образец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Заучивание наизусть (стихотворений, потешек, загадок, чистоговорок)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Беседы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Дидактические игры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96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19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Флажок">
            <a:extLst>
              <a:ext uri="{FF2B5EF4-FFF2-40B4-BE49-F238E27FC236}">
                <a16:creationId xmlns:a16="http://schemas.microsoft.com/office/drawing/2014/main" id="{4BC0B7E1-8F8A-9A3A-B72C-17F96ABD3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7251" y="1545062"/>
            <a:ext cx="3856774" cy="38567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EE19E8-5FD2-42DA-8976-3CF729E813D3}"/>
              </a:ext>
            </a:extLst>
          </p:cNvPr>
          <p:cNvSpPr txBox="1"/>
          <p:nvPr/>
        </p:nvSpPr>
        <p:spPr>
          <a:xfrm>
            <a:off x="5907122" y="955964"/>
            <a:ext cx="5787591" cy="51993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400" b="1" dirty="0" err="1">
                <a:solidFill>
                  <a:srgbClr val="FFFFFF"/>
                </a:solidFill>
              </a:rPr>
              <a:t>Этапы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работы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по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воспитанию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звуковой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культуры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err="1">
                <a:solidFill>
                  <a:srgbClr val="FFFFFF"/>
                </a:solidFill>
              </a:rPr>
              <a:t>речи</a:t>
            </a:r>
            <a:endParaRPr lang="en-US" sz="2400" b="1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dirty="0">
              <a:solidFill>
                <a:srgbClr val="FFFFFF"/>
              </a:solidFill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400" b="1" dirty="0">
                <a:solidFill>
                  <a:srgbClr val="FFFFFF"/>
                </a:solidFill>
              </a:rPr>
              <a:t>III </a:t>
            </a:r>
            <a:r>
              <a:rPr lang="en-US" sz="2400" b="1" dirty="0" err="1">
                <a:solidFill>
                  <a:srgbClr val="FFFFFF"/>
                </a:solidFill>
              </a:rPr>
              <a:t>этап</a:t>
            </a:r>
            <a:r>
              <a:rPr lang="en-US" sz="2400" b="1" dirty="0">
                <a:solidFill>
                  <a:srgbClr val="FFFFFF"/>
                </a:solidFill>
              </a:rPr>
              <a:t> – </a:t>
            </a:r>
            <a:r>
              <a:rPr lang="en-US" sz="2400" b="1" dirty="0" err="1">
                <a:solidFill>
                  <a:srgbClr val="FFFFFF"/>
                </a:solidFill>
              </a:rPr>
              <a:t>от</a:t>
            </a:r>
            <a:r>
              <a:rPr lang="en-US" sz="2400" b="1" dirty="0">
                <a:solidFill>
                  <a:srgbClr val="FFFFFF"/>
                </a:solidFill>
              </a:rPr>
              <a:t> 5 </a:t>
            </a:r>
            <a:r>
              <a:rPr lang="en-US" sz="2400" b="1" dirty="0" err="1">
                <a:solidFill>
                  <a:srgbClr val="FFFFFF"/>
                </a:solidFill>
              </a:rPr>
              <a:t>до</a:t>
            </a:r>
            <a:r>
              <a:rPr lang="en-US" sz="2400" b="1" dirty="0">
                <a:solidFill>
                  <a:srgbClr val="FFFFFF"/>
                </a:solidFill>
              </a:rPr>
              <a:t> 7 </a:t>
            </a:r>
            <a:r>
              <a:rPr lang="en-US" sz="2400" b="1" dirty="0" err="1">
                <a:solidFill>
                  <a:srgbClr val="FFFFFF"/>
                </a:solidFill>
              </a:rPr>
              <a:t>лет</a:t>
            </a:r>
            <a:endParaRPr lang="en-US" sz="2400" b="1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400" dirty="0" err="1">
                <a:solidFill>
                  <a:srgbClr val="FFFFFF"/>
                </a:solidFill>
              </a:rPr>
              <a:t>Задачи</a:t>
            </a:r>
            <a:r>
              <a:rPr lang="en-US" sz="2400" dirty="0">
                <a:solidFill>
                  <a:srgbClr val="FFFFFF"/>
                </a:solidFill>
              </a:rPr>
              <a:t>: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 err="1">
                <a:solidFill>
                  <a:srgbClr val="FFFFFF"/>
                </a:solidFill>
              </a:rPr>
              <a:t>Дальнейшее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совершенствование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речевого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слуха</a:t>
            </a:r>
            <a:endParaRPr lang="en-US" sz="24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 err="1">
                <a:solidFill>
                  <a:srgbClr val="FFFFFF"/>
                </a:solidFill>
              </a:rPr>
              <a:t>Закрепление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навыков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четкой</a:t>
            </a:r>
            <a:r>
              <a:rPr lang="en-US" sz="2400" dirty="0">
                <a:solidFill>
                  <a:srgbClr val="FFFFFF"/>
                </a:solidFill>
              </a:rPr>
              <a:t>, </a:t>
            </a:r>
            <a:r>
              <a:rPr lang="en-US" sz="2400" dirty="0" err="1">
                <a:solidFill>
                  <a:srgbClr val="FFFFFF"/>
                </a:solidFill>
              </a:rPr>
              <a:t>правильной</a:t>
            </a:r>
            <a:r>
              <a:rPr lang="en-US" sz="2400" dirty="0">
                <a:solidFill>
                  <a:srgbClr val="FFFFFF"/>
                </a:solidFill>
              </a:rPr>
              <a:t>, </a:t>
            </a:r>
            <a:r>
              <a:rPr lang="en-US" sz="2400" dirty="0" err="1">
                <a:solidFill>
                  <a:srgbClr val="FFFFFF"/>
                </a:solidFill>
              </a:rPr>
              <a:t>интонационно-выразительной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речи</a:t>
            </a:r>
            <a:endParaRPr lang="en-US" sz="24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 err="1">
                <a:solidFill>
                  <a:srgbClr val="FFFFFF"/>
                </a:solidFill>
              </a:rPr>
              <a:t>Дифференциация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звуков</a:t>
            </a:r>
            <a:endParaRPr lang="en-US" sz="24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77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910117-12E0-408F-996D-D901A5A6AD5F}"/>
              </a:ext>
            </a:extLst>
          </p:cNvPr>
          <p:cNvSpPr txBox="1"/>
          <p:nvPr/>
        </p:nvSpPr>
        <p:spPr>
          <a:xfrm>
            <a:off x="707923" y="530942"/>
            <a:ext cx="9448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Среди задач ведущими являются формирование навыков правильного произношения и выработка хорошей дикции.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1E9CE9-807D-4AF7-A48C-9BE9868889DE}"/>
              </a:ext>
            </a:extLst>
          </p:cNvPr>
          <p:cNvSpPr txBox="1"/>
          <p:nvPr/>
        </p:nvSpPr>
        <p:spPr>
          <a:xfrm>
            <a:off x="1435509" y="1671485"/>
            <a:ext cx="76470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Условия формирования у детей навыков правильного звукопроизношения: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BA1B09-BDB8-468E-8124-B9FA1D7228CA}"/>
              </a:ext>
            </a:extLst>
          </p:cNvPr>
          <p:cNvSpPr txBox="1"/>
          <p:nvPr/>
        </p:nvSpPr>
        <p:spPr>
          <a:xfrm>
            <a:off x="2163096" y="2503213"/>
            <a:ext cx="6100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Благоприятная речевая среда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211D94-FEFF-4D3C-A1B3-61204F8B0CA2}"/>
              </a:ext>
            </a:extLst>
          </p:cNvPr>
          <p:cNvSpPr txBox="1"/>
          <p:nvPr/>
        </p:nvSpPr>
        <p:spPr>
          <a:xfrm>
            <a:off x="2163096" y="3057942"/>
            <a:ext cx="6526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Хорошо поставленное речевое дыхание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16AACE-341E-4CD5-919C-EA6AB8738D14}"/>
              </a:ext>
            </a:extLst>
          </p:cNvPr>
          <p:cNvSpPr txBox="1"/>
          <p:nvPr/>
        </p:nvSpPr>
        <p:spPr>
          <a:xfrm>
            <a:off x="2163096" y="3535429"/>
            <a:ext cx="7647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Развитие фонематического слуха и фонематического восприятия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A78C77-F4D8-4EB5-84C2-033A1576D1A4}"/>
              </a:ext>
            </a:extLst>
          </p:cNvPr>
          <p:cNvSpPr txBox="1"/>
          <p:nvPr/>
        </p:nvSpPr>
        <p:spPr>
          <a:xfrm>
            <a:off x="2163096" y="4012916"/>
            <a:ext cx="69882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Развитие артикуляционной моторики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C0366F-A50F-49AD-BC61-41C52A1036B7}"/>
              </a:ext>
            </a:extLst>
          </p:cNvPr>
          <p:cNvSpPr txBox="1"/>
          <p:nvPr/>
        </p:nvSpPr>
        <p:spPr>
          <a:xfrm>
            <a:off x="2163096" y="4490403"/>
            <a:ext cx="5993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Развитие мелкой моторики</a:t>
            </a:r>
          </a:p>
        </p:txBody>
      </p:sp>
    </p:spTree>
    <p:extLst>
      <p:ext uri="{BB962C8B-B14F-4D97-AF65-F5344CB8AC3E}">
        <p14:creationId xmlns:p14="http://schemas.microsoft.com/office/powerpoint/2010/main" val="1611032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7D618-1F2A-4D07-B5B7-E7DE3A1DF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Благоприятная речевая среда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CDFA98-F907-43B7-8A83-11D217A26686}"/>
              </a:ext>
            </a:extLst>
          </p:cNvPr>
          <p:cNvSpPr txBox="1"/>
          <p:nvPr/>
        </p:nvSpPr>
        <p:spPr>
          <a:xfrm>
            <a:off x="875563" y="1614629"/>
            <a:ext cx="820021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Речевая среда – это семья, детский сад, взрослые и сверстники, с которыми постоянно общается ребёнок. </a:t>
            </a:r>
            <a:b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87DB8-9788-4A84-A414-B3E4B0798FFD}"/>
              </a:ext>
            </a:extLst>
          </p:cNvPr>
          <p:cNvSpPr txBox="1"/>
          <p:nvPr/>
        </p:nvSpPr>
        <p:spPr>
          <a:xfrm>
            <a:off x="854765" y="3027187"/>
            <a:ext cx="924296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Естественная речевая среда может быть благоприятной для речевого, а следовательно, и для общего психического развития в случае :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если с ребенком общаются люди с правильной речью;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если окружающие постоянно реагируют на детскую «речь»;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если уже  в раннем возрасте окружающие поддерживают попытки малыша говорить; 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если взрослые всегда отвечают на вопросы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3565619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F99C1-30D9-479E-A4E9-105D0A3BD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Развитие  речевого  дыхания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8C8D84-293C-499B-BA7E-698E40498564}"/>
              </a:ext>
            </a:extLst>
          </p:cNvPr>
          <p:cNvSpPr txBox="1"/>
          <p:nvPr/>
        </p:nvSpPr>
        <p:spPr>
          <a:xfrm>
            <a:off x="786582" y="1258529"/>
            <a:ext cx="90358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Правильное  речевое  дыхание – основа  для  нормального  звукопроизношения и  речи  в  целом. Некоторые  звуки  требуют  энергичного  сильного  выдоха, сильной  воздушной  струи.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721D08-8C20-4E13-86A4-0A232DCF3B9E}"/>
              </a:ext>
            </a:extLst>
          </p:cNvPr>
          <p:cNvSpPr txBox="1"/>
          <p:nvPr/>
        </p:nvSpPr>
        <p:spPr>
          <a:xfrm>
            <a:off x="786582" y="2579329"/>
            <a:ext cx="9517623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Игровые упражнения для развития речевого дыхания</a:t>
            </a: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/>
              <a:t>ЗАДУЙ УПРЯМУЮ СВЕЧУ - в  правой  руке  держать  цветные  полоски  бумаги; левую  ладонь  положить  на  живот; вдохнуть  ртом, надуть  живот; затем  длительно  выдыхать, «гасить  свечу».</a:t>
            </a:r>
          </a:p>
          <a:p>
            <a:r>
              <a:rPr lang="ru-RU" sz="2000" dirty="0"/>
              <a:t>КАША - вдыхать  через  нос, на  выдохе  произнести  слово  «пых». Повторить  не  менее  6  раз.</a:t>
            </a:r>
          </a:p>
          <a:p>
            <a:r>
              <a:rPr lang="ru-RU" sz="2000" dirty="0"/>
              <a:t>ШИНУ ПРОКОЛОЛИ - сделать  легкий  вдох, выдыхая, показать, как  медленно  выходит  воздух  через  прокол  в  шине – «ш-ш-ш». </a:t>
            </a:r>
          </a:p>
          <a:p>
            <a:r>
              <a:rPr lang="ru-RU" sz="2000" dirty="0"/>
              <a:t>ШАРИК - представить  себя  воздушным  шариком; на  счет  1,2,3,4, сделать  четыре  глубоких  вдоха  и  задержать  дыхание. Затем  на  счет  1-5  медленно  выдохнуть.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9D6745-965F-445D-BBC2-E539AD578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9467" y="1521715"/>
            <a:ext cx="1688738" cy="17984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C9D157-41E5-4AA6-9A52-9016ECD52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744" y="3819679"/>
            <a:ext cx="1658256" cy="127417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A428C9-1AAB-4553-BA5F-BD63CD5AA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9710" y="2154362"/>
            <a:ext cx="1535536" cy="16886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3F9B85-68B1-4816-B20B-8B4637B8D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1591" y="4092717"/>
            <a:ext cx="1883827" cy="26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85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BC54D-BAE7-4892-9CC8-C993A7FD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Развитие фонематического слуха и фонематического восприятия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BAFDE1-33B1-421B-9606-EB659EAB6F76}"/>
              </a:ext>
            </a:extLst>
          </p:cNvPr>
          <p:cNvSpPr txBox="1"/>
          <p:nvPr/>
        </p:nvSpPr>
        <p:spPr>
          <a:xfrm>
            <a:off x="677333" y="1648843"/>
            <a:ext cx="923358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Под фонематическим слухом </a:t>
            </a:r>
            <a:r>
              <a:rPr lang="ru-RU" sz="2000" dirty="0"/>
              <a:t>принято понимать «тонкий, систематизированный слух, позволяющий различать и узнавать фонемы родного языка»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CAF12-495C-4943-865A-CB3096F96621}"/>
              </a:ext>
            </a:extLst>
          </p:cNvPr>
          <p:cNvSpPr txBox="1"/>
          <p:nvPr/>
        </p:nvSpPr>
        <p:spPr>
          <a:xfrm>
            <a:off x="579120" y="3619533"/>
            <a:ext cx="935036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Недостаточное развитие фонематического  слуха тормозит процесс звукообразования у ребёнка. </a:t>
            </a:r>
            <a:endParaRPr lang="ru-RU" sz="2000" dirty="0" smtClean="0"/>
          </a:p>
          <a:p>
            <a:pPr algn="just"/>
            <a:r>
              <a:rPr lang="ru-RU" sz="2000" dirty="0" smtClean="0"/>
              <a:t>Дети </a:t>
            </a:r>
            <a:r>
              <a:rPr lang="ru-RU" sz="2000" dirty="0"/>
              <a:t>с хорошим фонематическим восприятием рано начинают говорить, т.к. они чётко воспринимают все звуки нашей речи — фонемы. У других детей фонематическое восприятие надо развивать. </a:t>
            </a:r>
            <a:endParaRPr lang="ru-RU" sz="2000" dirty="0" smtClean="0"/>
          </a:p>
          <a:p>
            <a:pPr algn="just"/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</a:t>
            </a:r>
            <a:r>
              <a:rPr lang="ru-RU" sz="2000" dirty="0"/>
              <a:t>фонематического восприятия является залогом четкого произнесения звуков, построения правильной слоговой структуры слов, основой овладения грамматическим строем языка, успешного освоения навыков письма и чтения.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0D86C5-1C17-4E8E-A7D5-1665CF02E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900" y="3999696"/>
            <a:ext cx="2517866" cy="25910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03DAF0-051F-4765-82DA-637185B8CF77}"/>
              </a:ext>
            </a:extLst>
          </p:cNvPr>
          <p:cNvSpPr txBox="1"/>
          <p:nvPr/>
        </p:nvSpPr>
        <p:spPr>
          <a:xfrm>
            <a:off x="637513" y="2747786"/>
            <a:ext cx="92335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Фонематическое восприятие </a:t>
            </a:r>
            <a:r>
              <a:rPr lang="ru-RU" sz="2000" dirty="0"/>
              <a:t>представляет собой «способность различать фонемы и определять звуковой состав слова».</a:t>
            </a:r>
          </a:p>
        </p:txBody>
      </p:sp>
    </p:spTree>
    <p:extLst>
      <p:ext uri="{BB962C8B-B14F-4D97-AF65-F5344CB8AC3E}">
        <p14:creationId xmlns:p14="http://schemas.microsoft.com/office/powerpoint/2010/main" val="1001655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4531BD-40F5-4673-AC99-476C0FCF879D}"/>
              </a:ext>
            </a:extLst>
          </p:cNvPr>
          <p:cNvSpPr txBox="1"/>
          <p:nvPr/>
        </p:nvSpPr>
        <p:spPr>
          <a:xfrm>
            <a:off x="521110" y="1612492"/>
            <a:ext cx="993058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работе по развитию фонематического слуха и фонематического восприятия дошкольников принято выделять следующие этапы:</a:t>
            </a:r>
          </a:p>
          <a:p>
            <a:pPr algn="ctr"/>
            <a:r>
              <a:rPr lang="ru-RU" sz="2400" dirty="0"/>
              <a:t>• упражнения в различении неречевых звуков;</a:t>
            </a:r>
          </a:p>
          <a:p>
            <a:pPr algn="ctr"/>
            <a:r>
              <a:rPr lang="ru-RU" sz="2400" dirty="0"/>
              <a:t>• упражнения в различении одинаковых звуков, слогов, слов, предложений, произносимых разным по высоте, силе и тембру голосом;</a:t>
            </a:r>
          </a:p>
          <a:p>
            <a:pPr algn="ctr"/>
            <a:r>
              <a:rPr lang="ru-RU" sz="2400" dirty="0"/>
              <a:t>• упражнения в различении похожих звуков, слогов, слов, различающихся одним звуком;</a:t>
            </a:r>
          </a:p>
          <a:p>
            <a:pPr algn="ctr"/>
            <a:r>
              <a:rPr lang="ru-RU" sz="2400" dirty="0"/>
              <a:t>• упражнения, направленные на формирование и развитие навыков звукового анализа и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885686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BDE737-08BA-4AC1-BCC5-408D5E4B3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10" y="334297"/>
            <a:ext cx="8448092" cy="10225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Игровые  упражнения  для развития фонематического слуха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DFE763-931D-4208-B567-9F7C5805721E}"/>
              </a:ext>
            </a:extLst>
          </p:cNvPr>
          <p:cNvSpPr txBox="1"/>
          <p:nvPr/>
        </p:nvSpPr>
        <p:spPr>
          <a:xfrm>
            <a:off x="452284" y="1445342"/>
            <a:ext cx="1070732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Первый этап - узнавание неречевых звуков </a:t>
            </a:r>
          </a:p>
          <a:p>
            <a:r>
              <a:rPr lang="ru-RU" dirty="0"/>
              <a:t>Различение на слух неречевых звуков является 		фундаментом и основой развития фонематического слуха.</a:t>
            </a:r>
          </a:p>
          <a:p>
            <a:pPr algn="just"/>
            <a:r>
              <a:rPr lang="ru-RU" b="1" dirty="0"/>
              <a:t>Игра "Угадай, что звучало"  </a:t>
            </a:r>
          </a:p>
          <a:p>
            <a:pPr algn="just"/>
            <a:r>
              <a:rPr lang="ru-RU" dirty="0"/>
              <a:t>Внимательно послушайте с ребенком шум  воды,  шелест газеты,  звон  ложек,  скрип 	двери и другие бытовые звуки. Предложите ребенку закрыть глаза и отгадать, что это звучало.</a:t>
            </a:r>
          </a:p>
          <a:p>
            <a:pPr algn="just"/>
            <a:r>
              <a:rPr lang="ru-RU" b="1" dirty="0"/>
              <a:t>Игра "Шумящие мешочки" </a:t>
            </a:r>
          </a:p>
          <a:p>
            <a:pPr algn="just"/>
            <a:r>
              <a:rPr lang="ru-RU" dirty="0"/>
              <a:t>Вместе с малышом насыпьте в мешочки или коробочки крупу, пуговицы, скрепки и т.д. Ребенок должен угадать по звуку потряхиваемого мешочка, что у него внутри.</a:t>
            </a:r>
          </a:p>
          <a:p>
            <a:pPr algn="just"/>
            <a:r>
              <a:rPr lang="ru-RU" b="1" dirty="0"/>
              <a:t>Игра "Волшебная палочка«</a:t>
            </a:r>
          </a:p>
          <a:p>
            <a:pPr algn="just"/>
            <a:r>
              <a:rPr lang="ru-RU" dirty="0"/>
              <a:t>Взяв карандаш или палку любого назначения, постучите ею по разным предметам в доме. Волшебная палочка заставит звучать вазу, стол, стену, миску…Потом усложните задание - ребенок отгадывает с закрытыми глазами, какой предмет зазвучал.</a:t>
            </a:r>
          </a:p>
          <a:p>
            <a:pPr algn="just"/>
            <a:r>
              <a:rPr lang="ru-RU" b="1" dirty="0"/>
              <a:t>Игра "Жмурки" </a:t>
            </a:r>
          </a:p>
          <a:p>
            <a:pPr algn="just"/>
            <a:r>
              <a:rPr lang="ru-RU" dirty="0"/>
              <a:t>Ребенку завязывают глаза, и он двигается в сторону звенящего колокольчика, бубна, свистка.</a:t>
            </a:r>
          </a:p>
          <a:p>
            <a:pPr algn="just"/>
            <a:r>
              <a:rPr lang="ru-RU" b="1" dirty="0"/>
              <a:t>Игра "Похлопаем" </a:t>
            </a:r>
          </a:p>
          <a:p>
            <a:pPr algn="just"/>
            <a:r>
              <a:rPr lang="ru-RU" dirty="0"/>
              <a:t>Ребенок повторяет ритмический рисунок хлопков. Например, два хлопка, пауза, один хлопок, пауза, два хлопка. В усложненном варианте малыш повторяет ритм с закрытыми глазами.</a:t>
            </a:r>
          </a:p>
        </p:txBody>
      </p:sp>
    </p:spTree>
    <p:extLst>
      <p:ext uri="{BB962C8B-B14F-4D97-AF65-F5344CB8AC3E}">
        <p14:creationId xmlns:p14="http://schemas.microsoft.com/office/powerpoint/2010/main" val="2893277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D2BCB-F6D7-4F2F-99D3-2F24D176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Игровые  упражнения  для развития фонематического слуха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2CCA76-92F8-4555-97DC-E68EAA99C6A8}"/>
              </a:ext>
            </a:extLst>
          </p:cNvPr>
          <p:cNvSpPr txBox="1"/>
          <p:nvPr/>
        </p:nvSpPr>
        <p:spPr>
          <a:xfrm>
            <a:off x="742335" y="1930400"/>
            <a:ext cx="8466665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Второй этап – узнавание речевых звуков</a:t>
            </a:r>
          </a:p>
          <a:p>
            <a:endParaRPr lang="ru-RU" sz="2400" dirty="0">
              <a:solidFill>
                <a:schemeClr val="accent2"/>
              </a:solidFill>
            </a:endParaRPr>
          </a:p>
          <a:p>
            <a:pPr algn="just"/>
            <a:r>
              <a:rPr lang="ru-RU" b="1" dirty="0"/>
              <a:t>Игра «Угадай чей голос?»</a:t>
            </a:r>
          </a:p>
          <a:p>
            <a:pPr algn="just"/>
            <a:r>
              <a:rPr lang="ru-RU" dirty="0"/>
              <a:t>Ребёнок с закрытыми глазами  отгадывает по голосу, кто  из членов семьи его позвал. </a:t>
            </a:r>
          </a:p>
          <a:p>
            <a:pPr algn="just"/>
            <a:r>
              <a:rPr lang="ru-RU" b="1" dirty="0"/>
              <a:t>Игра «Скажи, как я»</a:t>
            </a:r>
          </a:p>
          <a:p>
            <a:pPr algn="just"/>
            <a:r>
              <a:rPr lang="ru-RU" dirty="0"/>
              <a:t> Ребёнку предлагается внимательно слушать, как взрослый  произносит слова, и произносить (повторять) их так же (отчетливо, с соответствующей степенью громкости).</a:t>
            </a:r>
          </a:p>
          <a:p>
            <a:pPr algn="just"/>
            <a:r>
              <a:rPr lang="ru-RU" b="1" dirty="0"/>
              <a:t>Игра «</a:t>
            </a:r>
            <a:r>
              <a:rPr lang="ru-RU" b="1" dirty="0" err="1"/>
              <a:t>Рифмочки</a:t>
            </a:r>
            <a:r>
              <a:rPr lang="ru-RU" b="1" dirty="0"/>
              <a:t>»</a:t>
            </a:r>
          </a:p>
          <a:p>
            <a:pPr algn="just"/>
            <a:r>
              <a:rPr lang="ru-RU" dirty="0"/>
              <a:t>Ребёнку предлагается подобрать слово похожее на то, которое назвал взрослый ( мишка - мышка, подушка - лягушка и т. д.). </a:t>
            </a:r>
          </a:p>
          <a:p>
            <a:pPr algn="just"/>
            <a:r>
              <a:rPr lang="ru-RU" b="1" dirty="0"/>
              <a:t>Игра «Громко-тихо»</a:t>
            </a:r>
          </a:p>
          <a:p>
            <a:pPr algn="just"/>
            <a:r>
              <a:rPr lang="ru-RU" dirty="0"/>
              <a:t>Ребёнку предлагается повторить слово, которое назвал взрослый, изменяя громкость звучания: громко или тихо .</a:t>
            </a:r>
          </a:p>
        </p:txBody>
      </p:sp>
    </p:spTree>
    <p:extLst>
      <p:ext uri="{BB962C8B-B14F-4D97-AF65-F5344CB8AC3E}">
        <p14:creationId xmlns:p14="http://schemas.microsoft.com/office/powerpoint/2010/main" val="3636228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Игровые  упражнения  для развития фонематического восприятия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Поймай звук</a:t>
            </a:r>
          </a:p>
          <a:p>
            <a:pPr marL="0" indent="0">
              <a:buNone/>
            </a:pPr>
            <a:r>
              <a:rPr lang="ru-RU" dirty="0"/>
              <a:t>Игра на </a:t>
            </a:r>
            <a:r>
              <a:rPr lang="ru-RU" dirty="0" smtClean="0"/>
              <a:t>выделение </a:t>
            </a:r>
            <a:r>
              <a:rPr lang="ru-RU" dirty="0"/>
              <a:t>звука </a:t>
            </a:r>
            <a:r>
              <a:rPr lang="ru-RU" dirty="0" smtClean="0"/>
              <a:t>в ряде звуков, слогов, словах.</a:t>
            </a:r>
            <a:endParaRPr lang="ru-RU" dirty="0"/>
          </a:p>
          <a:p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Охотники</a:t>
            </a:r>
          </a:p>
          <a:p>
            <a:pPr marL="0" indent="0">
              <a:buNone/>
            </a:pPr>
            <a:r>
              <a:rPr lang="ru-RU" dirty="0"/>
              <a:t>Поймать звук. Деи делают вид, что спят, необходимо проснуться, услышав нужный звук в ряду других звуков.</a:t>
            </a:r>
          </a:p>
          <a:p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Какой звук есть во всех словах?</a:t>
            </a:r>
          </a:p>
          <a:p>
            <a:pPr marL="0" indent="0">
              <a:buNone/>
            </a:pPr>
            <a:r>
              <a:rPr lang="ru-RU" dirty="0"/>
              <a:t>Воспитатель произносит три-четыре слова, в каждом из которых есть один из отрабатываемых звуков: шуба, кошка, мышь – и спрашивает у детей, какой звук есть во всех этих словах. Педагог следит, чтобы звуки произносились четко.</a:t>
            </a:r>
          </a:p>
          <a:p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Волшебники</a:t>
            </a:r>
          </a:p>
          <a:p>
            <a:pPr marL="0" indent="0">
              <a:buNone/>
            </a:pPr>
            <a:r>
              <a:rPr lang="ru-RU" dirty="0"/>
              <a:t>Задание: Сейчас мы будем превращать одно слово в другое. Я назову тебе слово, а ты попробуй изменить в нем второй звук так, чтобы получилось новое слово. Например: КИТ-КОТ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17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9" name="Isosceles Triangle 118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1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4" name="Isosceles Triangle 123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 descr="Белые бумажные кораблики следуют за желтым">
            <a:extLst>
              <a:ext uri="{FF2B5EF4-FFF2-40B4-BE49-F238E27FC236}">
                <a16:creationId xmlns:a16="http://schemas.microsoft.com/office/drawing/2014/main" id="{F5FCD3D2-E2CE-D743-CEA4-B40BEEB46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75" t="142" r="19590" b="-1"/>
          <a:stretch/>
        </p:blipFill>
        <p:spPr>
          <a:xfrm>
            <a:off x="20" y="10"/>
            <a:ext cx="2734036" cy="6867719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126" name="Isosceles Triangle 125">
            <a:extLst>
              <a:ext uri="{FF2B5EF4-FFF2-40B4-BE49-F238E27FC236}">
                <a16:creationId xmlns:a16="http://schemas.microsoft.com/office/drawing/2014/main" id="{EB6743CF-E74B-4A3C-A785-599069DB89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2" name="TextBox 2">
            <a:extLst>
              <a:ext uri="{FF2B5EF4-FFF2-40B4-BE49-F238E27FC236}">
                <a16:creationId xmlns:a16="http://schemas.microsoft.com/office/drawing/2014/main" id="{4041D945-A65F-4A97-AE29-A6B75F96EE49}"/>
              </a:ext>
            </a:extLst>
          </p:cNvPr>
          <p:cNvSpPr txBox="1"/>
          <p:nvPr/>
        </p:nvSpPr>
        <p:spPr>
          <a:xfrm>
            <a:off x="2639291" y="1298865"/>
            <a:ext cx="6634711" cy="47424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Речь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 —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это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важнейшее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достижение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человека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которое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позволяет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общаться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с 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помощью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слов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звуков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и 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других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элементов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языка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Культура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речи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—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это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умение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правильно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т. е. в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соответствии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с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содержанием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излагаемого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с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учетом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условий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речевого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общения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цели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высказывания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пользоваться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всеми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языковыми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средствами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звуковыми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средствами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в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том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числе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интонацией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лексическим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запасом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грамматическими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формами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7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Звуковая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культура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</a:rPr>
              <a:t>речи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является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составной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частью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общей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речевой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культуры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она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охватывает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все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стороны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звукового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оформления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слов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звучащей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речи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целом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8160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7942B-F6BA-4555-B5EC-DE7679E2A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98324"/>
            <a:ext cx="8977943" cy="2458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Развитие артикуляционной  моторики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2000" dirty="0">
                <a:solidFill>
                  <a:schemeClr val="tx1"/>
                </a:solidFill>
              </a:rPr>
              <a:t>Для того чтобы звукопроизношение было чистым, нужны сильные, упругие и подвижные органы речи - язык, губы, мягкое нёбо. Так как все речевые органы состоят из мышц, то, следовательно, они поддаются тренировке.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Артикуляционная гимнастика помогает укрепить речевые мышцы и подготавливает базу для чистого звукопроизношения.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Занятия артикуляционной гимнастикой позволят детям и научиться говорить правильно, чётко и красиво.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CB7A4F-B7F0-48C3-9C89-B0BE04E7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412" y="2438400"/>
            <a:ext cx="9077845" cy="45818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Игровые  упражнения  для развития артикуляционной моторики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Пароход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Приоткрыть рот и длительно произносить звук «ы» (как гудит пароход).  Следить, чтобы кончик языка был опущен и находился в глубине рта, а спинка была поднята к небу.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Окошко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Приоткрыть рот и длительно произносить звук «ы» (как гудит пароход).  Следить, чтобы кончик языка был опущен и находился в глубине рта, а спинка была поднята к небу.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Забор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Приоткрыть рот и длительно произносить звук «ы» (как гудит пароход).  Следить, чтобы кончик языка был опущен и находился в глубине рта, а спинка была поднята к небу.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C2BEA0-4273-490F-8082-D9064A22C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932" y="5640914"/>
            <a:ext cx="1938696" cy="117053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A77A61-11E6-4492-B6F9-7EB62C1BE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984" y="2987576"/>
            <a:ext cx="1920406" cy="11644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09318C-AD25-4AEA-AB5E-701FE83D5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984" y="4314245"/>
            <a:ext cx="1920406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043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BA2CD0-F0BF-4046-97DA-1355023E11A7}"/>
              </a:ext>
            </a:extLst>
          </p:cNvPr>
          <p:cNvSpPr txBox="1"/>
          <p:nvPr/>
        </p:nvSpPr>
        <p:spPr>
          <a:xfrm>
            <a:off x="1474839" y="344129"/>
            <a:ext cx="76765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Игровые  упражнения  для развития артикуляционной моторики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893AA-F3A4-4D99-9014-2F3A5B60015D}"/>
              </a:ext>
            </a:extLst>
          </p:cNvPr>
          <p:cNvSpPr txBox="1"/>
          <p:nvPr/>
        </p:nvSpPr>
        <p:spPr>
          <a:xfrm>
            <a:off x="1229033" y="1976283"/>
            <a:ext cx="792234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Чашечка </a:t>
            </a:r>
          </a:p>
          <a:p>
            <a:r>
              <a:rPr lang="ru-RU" sz="2000" dirty="0"/>
              <a:t>Поднять  язык вверх, загибая боковые края. Следить, чтобы кончик языка не загибался вглубь рта, чтобы язык не лежал на нижней губе,  а боковые края находились у верхних зубов. Удерживать под счет до 10.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918D5C1-94D8-41C3-8D54-218DD72FB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052" y="1795130"/>
            <a:ext cx="2103302" cy="16338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124B39-B8FB-4308-A73D-5F8F5DEE3697}"/>
              </a:ext>
            </a:extLst>
          </p:cNvPr>
          <p:cNvSpPr txBox="1"/>
          <p:nvPr/>
        </p:nvSpPr>
        <p:spPr>
          <a:xfrm>
            <a:off x="1347020" y="4324995"/>
            <a:ext cx="76863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Парус</a:t>
            </a:r>
            <a:r>
              <a:rPr lang="ru-RU" sz="2000" dirty="0"/>
              <a:t> </a:t>
            </a:r>
          </a:p>
          <a:p>
            <a:r>
              <a:rPr lang="ru-RU" sz="2000" dirty="0"/>
              <a:t>Улыбнуться, открыть рот, поднять язык вверх, поставить его за верхние зубы, крепко прижать. </a:t>
            </a:r>
          </a:p>
          <a:p>
            <a:r>
              <a:rPr lang="ru-RU" sz="2000" dirty="0"/>
              <a:t>Удерживать под счет до 5-10.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5582786-1E86-4DB1-8DF9-B213F6E38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052" y="3969725"/>
            <a:ext cx="2103302" cy="163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40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8A65F5-3AFD-4C40-B2F6-B53E0B29988F}"/>
              </a:ext>
            </a:extLst>
          </p:cNvPr>
          <p:cNvSpPr txBox="1"/>
          <p:nvPr/>
        </p:nvSpPr>
        <p:spPr>
          <a:xfrm>
            <a:off x="1297858" y="2064775"/>
            <a:ext cx="78535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Ёжик </a:t>
            </a:r>
          </a:p>
          <a:p>
            <a:r>
              <a:rPr lang="ru-RU" sz="2000" dirty="0"/>
              <a:t>Рот  закрыт. Совершать круговые движения языком между губами и зубами то в одну, то в другую стороны. Выполнять по 5 раз  в каждую сторону.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7065C2-9942-4D2C-B15C-CE4C65269A09}"/>
              </a:ext>
            </a:extLst>
          </p:cNvPr>
          <p:cNvSpPr txBox="1"/>
          <p:nvPr/>
        </p:nvSpPr>
        <p:spPr>
          <a:xfrm>
            <a:off x="2104103" y="422787"/>
            <a:ext cx="70472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Игровые  упражнения  для развития артикуляционной моторики (динамические)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982B2D-055A-4A25-9D6B-CAEC096E8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1374" y="2064775"/>
            <a:ext cx="2103302" cy="1633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44D79B-3854-4DCE-AB32-5D7E119009AE}"/>
              </a:ext>
            </a:extLst>
          </p:cNvPr>
          <p:cNvSpPr txBox="1"/>
          <p:nvPr/>
        </p:nvSpPr>
        <p:spPr>
          <a:xfrm>
            <a:off x="1297858" y="4277483"/>
            <a:ext cx="62705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Маляр</a:t>
            </a:r>
          </a:p>
          <a:p>
            <a:r>
              <a:rPr lang="ru-RU" sz="2000" dirty="0"/>
              <a:t>Улыбнуться, открыть рот, и погладить кончиком языка твердое небо, делая движение языком вперед-назад. Выполнить 3-4 раза.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E35955-D501-4CF3-98E9-33BE86295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7470" y="3906598"/>
            <a:ext cx="2097206" cy="163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54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A0BCF-5BA4-470E-AA27-E80609D7A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79" y="67842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Развитие мелкой  моторики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Мелкая моторика – движения и действия кистями и пальцами рук.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Средства развития мелкой моторики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9690F0-D1D8-4645-A666-6D414F6AC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54" y="2237956"/>
            <a:ext cx="9875445" cy="434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7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D4CABC-200C-42D6-B90E-BAE872A5E224}"/>
              </a:ext>
            </a:extLst>
          </p:cNvPr>
          <p:cNvSpPr txBox="1"/>
          <p:nvPr/>
        </p:nvSpPr>
        <p:spPr>
          <a:xfrm>
            <a:off x="412955" y="1307690"/>
            <a:ext cx="926198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Дикция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— внятное, четкое произношение слов и их сочетаний.</a:t>
            </a:r>
          </a:p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Говорить о выработке четкости дикции можно только тогда, когда все звуки родного языка правильно произносятся ребенком. </a:t>
            </a:r>
          </a:p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Для совершенствования дикции используются чисто- и скороговорки. Чистоговорки — ритмичный речевой материал, содержащий сложные сочетания звуков, слогов, слов, трудных для произношения. </a:t>
            </a:r>
          </a:p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Для детей младшего и среднего дошкольного возраста</a:t>
            </a:r>
          </a:p>
          <a:p>
            <a:pPr algn="just"/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больше всего подходят небольшие шутки-чистоговорки с применением игрушек, картинок.</a:t>
            </a:r>
          </a:p>
        </p:txBody>
      </p:sp>
    </p:spTree>
    <p:extLst>
      <p:ext uri="{BB962C8B-B14F-4D97-AF65-F5344CB8AC3E}">
        <p14:creationId xmlns:p14="http://schemas.microsoft.com/office/powerpoint/2010/main" val="969046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1072B-A1C2-4237-8C9B-5102C6927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813" y="2664541"/>
            <a:ext cx="7563188" cy="142567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Спаси</a:t>
            </a:r>
            <a:r>
              <a:rPr lang="ru-RU" sz="5400" b="1" i="1" dirty="0"/>
              <a:t>б</a:t>
            </a:r>
            <a:r>
              <a:rPr lang="ru-RU" sz="5400" b="1" dirty="0"/>
              <a:t>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862E79-C866-4B46-9DC3-6B9471F86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090" y="4227870"/>
            <a:ext cx="1703163" cy="234498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CDFF3B-2A2C-44BB-8B95-47272E76A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19" y="270914"/>
            <a:ext cx="1920406" cy="29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31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D1B43E-96B0-471D-98F8-7AF8695E62AA}"/>
              </a:ext>
            </a:extLst>
          </p:cNvPr>
          <p:cNvSpPr txBox="1"/>
          <p:nvPr/>
        </p:nvSpPr>
        <p:spPr>
          <a:xfrm>
            <a:off x="206478" y="363794"/>
            <a:ext cx="11985522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ЭТАПЫ РАБОТЫ ЛОГОПЕДА ПО ФОРМИРОВАНИЮ ФОНЕТИКО-ФОНЕМАТИЧЕСКОЙ СИСТЕМЫ ЯЗЫКА У ДОШКОЛЬНИКОВ</a:t>
            </a:r>
          </a:p>
          <a:p>
            <a:r>
              <a:rPr lang="ru-RU" dirty="0"/>
              <a:t>Осуществляя работу по этому направлению, логопед должен уточнить</a:t>
            </a:r>
          </a:p>
          <a:p>
            <a:r>
              <a:rPr lang="ru-RU" dirty="0"/>
              <a:t>и закрепить у детей произношение сохранных звуков, сформировать правильные артикуляционные уклады звуков, произношение которых нарушено, автоматизировать эти звуки в речи, развить фонематический слух и фонематическое восприятие и на основе этого — дифференциацию поставленных звуков в речи, сформировать и развить навыки звуко-буквенного анализа и синтеза.</a:t>
            </a:r>
          </a:p>
          <a:p>
            <a:r>
              <a:rPr lang="ru-RU" dirty="0"/>
              <a:t>В логопедической группе работа по этому направлению начинается с развития фонематического слуха и фонематического восприятия дошкольников.</a:t>
            </a:r>
          </a:p>
          <a:p>
            <a:r>
              <a:rPr lang="ru-RU" dirty="0"/>
              <a:t>Под фонематическим слухом принято понимать «тонкий, систематизированный слух, позволяющий различать и узнавать фонемы родного языка»</a:t>
            </a:r>
          </a:p>
          <a:p>
            <a:r>
              <a:rPr lang="ru-RU" dirty="0"/>
              <a:t>(Т. Б. Филичева). Фонематический слух отличается от физиологического и является его составной частью.</a:t>
            </a:r>
          </a:p>
          <a:p>
            <a:r>
              <a:rPr lang="ru-RU" dirty="0"/>
              <a:t>Фонематическое восприятие представляет собой «способность различать фонемы и определять звуковой состав слова» (Т. Б. Филичева).</a:t>
            </a:r>
          </a:p>
          <a:p>
            <a:r>
              <a:rPr lang="ru-RU" dirty="0"/>
              <a:t>В работе по развитию фонематического слуха и фонематического восприятия дошкольников принято выделять следующие этапы:</a:t>
            </a:r>
          </a:p>
          <a:p>
            <a:r>
              <a:rPr lang="ru-RU" dirty="0"/>
              <a:t>• упражнения в различении неречевых звуков;</a:t>
            </a:r>
          </a:p>
          <a:p>
            <a:r>
              <a:rPr lang="ru-RU" dirty="0"/>
              <a:t>• упражнения в различении одинаковых звуков, слогов, слов, предложений,</a:t>
            </a:r>
          </a:p>
          <a:p>
            <a:r>
              <a:rPr lang="ru-RU" dirty="0"/>
              <a:t>произносимых разным по высоте, силе и тембру голосом;</a:t>
            </a:r>
          </a:p>
          <a:p>
            <a:r>
              <a:rPr lang="ru-RU" dirty="0"/>
              <a:t>• упражнения в различении похожих звуков, слогов, слов, различающихся</a:t>
            </a:r>
          </a:p>
          <a:p>
            <a:r>
              <a:rPr lang="ru-RU" dirty="0"/>
              <a:t>одним звуком;</a:t>
            </a:r>
          </a:p>
          <a:p>
            <a:r>
              <a:rPr lang="ru-RU" dirty="0"/>
              <a:t>• упражнения, направленные на формирование и развитие навыков звукового анализа и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128076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D28D05-D63A-4B30-A1FC-3350C0605DB4}"/>
              </a:ext>
            </a:extLst>
          </p:cNvPr>
          <p:cNvSpPr txBox="1"/>
          <p:nvPr/>
        </p:nvSpPr>
        <p:spPr>
          <a:xfrm>
            <a:off x="530941" y="1273216"/>
            <a:ext cx="938980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Работая над звуковой культурой речи мы формируем фонетико-фонетическую систему языка дошкольника.</a:t>
            </a:r>
          </a:p>
          <a:p>
            <a:pPr algn="just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Фонетико-фонематическая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система человека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 это система восприятия, анализа и воспроизведения звуков речи.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Фонетическая система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речи включает многообразие звуков, обладающих характерными фонематическими признаками, имеющими значение для определенной языковой системы. Кроме того, в фонетическую систему входят ритмико-интонационные (просодические) компоненты – слог, ударение, интонация.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Фонематическая система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(«речевой слух», «квалифицированный слух») – это сложное психическое образование, обеспечивающее синхронный анализ потока звуков речи, направленный на распознавание смыслоразличительных его элементов. Фонематическая система является основным инструментом понимания слышимой речи.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Фонематическая система состоит и минимальных лингвистических единиц – фонем.</a:t>
            </a:r>
          </a:p>
        </p:txBody>
      </p:sp>
    </p:spTree>
    <p:extLst>
      <p:ext uri="{BB962C8B-B14F-4D97-AF65-F5344CB8AC3E}">
        <p14:creationId xmlns:p14="http://schemas.microsoft.com/office/powerpoint/2010/main" val="133776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65571-0DFB-4531-A7AE-3E1B071BC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5" y="648929"/>
            <a:ext cx="8385549" cy="556997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К функциям фонетико-фонематической системы относятся: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325B29-B0B3-458F-8C6D-FEB03024DC3A}"/>
              </a:ext>
            </a:extLst>
          </p:cNvPr>
          <p:cNvSpPr txBox="1"/>
          <p:nvPr/>
        </p:nvSpPr>
        <p:spPr>
          <a:xfrm>
            <a:off x="765825" y="1205926"/>
            <a:ext cx="8152034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i="1" u="sng" dirty="0" smtClean="0"/>
              <a:t>- </a:t>
            </a:r>
            <a:r>
              <a:rPr lang="ru-RU" i="1" u="sng" dirty="0" err="1"/>
              <a:t>слухопроизносительная</a:t>
            </a:r>
            <a:r>
              <a:rPr lang="ru-RU" i="1" u="sng" dirty="0"/>
              <a:t> дифференциация фонем</a:t>
            </a:r>
          </a:p>
          <a:p>
            <a:pPr algn="just"/>
            <a:r>
              <a:rPr lang="ru-RU" dirty="0"/>
              <a:t>Способность классифицировать звуки речи по акустико-артикуляционным признакам.</a:t>
            </a:r>
          </a:p>
          <a:p>
            <a:pPr algn="just"/>
            <a:r>
              <a:rPr lang="ru-RU" dirty="0"/>
              <a:t>В русском языке звуки разграничиваются на 42 фонемы: 6 гласных и 36 согласных.</a:t>
            </a:r>
          </a:p>
          <a:p>
            <a:pPr algn="just"/>
            <a:r>
              <a:rPr lang="ru-RU" i="1" u="sng" dirty="0"/>
              <a:t>- фонематический анализ и синтез;</a:t>
            </a:r>
          </a:p>
          <a:p>
            <a:pPr algn="just"/>
            <a:r>
              <a:rPr lang="ru-RU" dirty="0"/>
              <a:t>Функция предполагает фонематический </a:t>
            </a:r>
            <a:r>
              <a:rPr lang="ru-RU" i="1" dirty="0"/>
              <a:t>анализ</a:t>
            </a:r>
            <a:r>
              <a:rPr lang="ru-RU" dirty="0"/>
              <a:t>: </a:t>
            </a:r>
          </a:p>
          <a:p>
            <a:pPr algn="just"/>
            <a:r>
              <a:rPr lang="ru-RU" dirty="0"/>
              <a:t>простая форма анализа– это определять наличие заданного звука в слове, и способность выделять звук из слова, т.е. распознавать фонематический состав слова; </a:t>
            </a:r>
          </a:p>
          <a:p>
            <a:pPr algn="just"/>
            <a:r>
              <a:rPr lang="ru-RU" dirty="0"/>
              <a:t>сложная форма анализа– определение количества фонем в слове; определение последовательности фонем в слове и определение места фонемы в слове. </a:t>
            </a:r>
          </a:p>
          <a:p>
            <a:pPr algn="just"/>
            <a:r>
              <a:rPr lang="ru-RU" dirty="0"/>
              <a:t>Фонематический </a:t>
            </a:r>
            <a:r>
              <a:rPr lang="ru-RU" i="1" dirty="0"/>
              <a:t>синтез</a:t>
            </a:r>
            <a:r>
              <a:rPr lang="ru-RU" dirty="0"/>
              <a:t> направлен воссоздание слова из разрозненных фонем, прежде всего способность к </a:t>
            </a:r>
            <a:r>
              <a:rPr lang="ru-RU" dirty="0" err="1"/>
              <a:t>слогообразованию</a:t>
            </a:r>
            <a:r>
              <a:rPr lang="ru-RU" dirty="0"/>
              <a:t>.</a:t>
            </a:r>
          </a:p>
          <a:p>
            <a:pPr algn="just"/>
            <a:r>
              <a:rPr lang="ru-RU" i="1" u="sng" dirty="0" smtClean="0"/>
              <a:t>- функция </a:t>
            </a:r>
            <a:r>
              <a:rPr lang="ru-RU" i="1" u="sng" dirty="0" err="1"/>
              <a:t>смыслоразличения</a:t>
            </a:r>
            <a:r>
              <a:rPr lang="ru-RU" i="1" u="sng" dirty="0"/>
              <a:t> </a:t>
            </a:r>
            <a:r>
              <a:rPr lang="ru-RU" dirty="0"/>
              <a:t>– это результат сопоставления фонематического состава слов и их лексического значения.</a:t>
            </a:r>
          </a:p>
        </p:txBody>
      </p:sp>
    </p:spTree>
    <p:extLst>
      <p:ext uri="{BB962C8B-B14F-4D97-AF65-F5344CB8AC3E}">
        <p14:creationId xmlns:p14="http://schemas.microsoft.com/office/powerpoint/2010/main" val="124581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7DB49-EF21-435E-B8CB-EDBC4A391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039" y="250724"/>
            <a:ext cx="8495072" cy="1283108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В процессе воспитания у детей звуковой культуры речи в детском саду педагог решает задачи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0C02D6-D816-4E4E-8D91-1CC1FC2FC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71" y="1366683"/>
            <a:ext cx="8404123" cy="524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4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6F512-6583-4141-9C63-F99E4CE33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40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Организация работы по воспитанию звуковой культуры речи у дошкольников</a:t>
            </a:r>
          </a:p>
        </p:txBody>
      </p:sp>
      <p:pic>
        <p:nvPicPr>
          <p:cNvPr id="48" name="Picture 5" descr="Закрыть фотографию микрофона в измерительное концерте">
            <a:extLst>
              <a:ext uri="{FF2B5EF4-FFF2-40B4-BE49-F238E27FC236}">
                <a16:creationId xmlns:a16="http://schemas.microsoft.com/office/drawing/2014/main" id="{A015891C-3AA1-85A6-0E98-664F413A1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34" t="141" r="37431"/>
          <a:stretch/>
        </p:blipFill>
        <p:spPr>
          <a:xfrm>
            <a:off x="20" y="10"/>
            <a:ext cx="2734036" cy="6867719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</p:spPr>
      </p:pic>
      <p:sp>
        <p:nvSpPr>
          <p:cNvPr id="69" name="Isosceles Triangle 66">
            <a:extLst>
              <a:ext uri="{FF2B5EF4-FFF2-40B4-BE49-F238E27FC236}">
                <a16:creationId xmlns:a16="http://schemas.microsoft.com/office/drawing/2014/main" id="{EB6743CF-E74B-4A3C-A785-599069DB89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TextBox 3">
            <a:extLst>
              <a:ext uri="{FF2B5EF4-FFF2-40B4-BE49-F238E27FC236}">
                <a16:creationId xmlns:a16="http://schemas.microsoft.com/office/drawing/2014/main" id="{489D7AA7-5BBA-4D4C-A105-FCCBEBEB8CE9}"/>
              </a:ext>
            </a:extLst>
          </p:cNvPr>
          <p:cNvSpPr txBox="1"/>
          <p:nvPr/>
        </p:nvSpPr>
        <p:spPr>
          <a:xfrm>
            <a:off x="2849562" y="2160589"/>
            <a:ext cx="642444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Основная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форма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целенаправленного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обучения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это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индивидуальные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фронтальные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занятия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детьми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где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большую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часть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занимают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игры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игровые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упражнения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Включение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различных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разделов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звуковой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культуры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речи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содержание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занятий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развитию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речи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ознакомлению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окружающим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Включение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различных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разделов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звуковой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культуры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речи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музыкальные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физкультурные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занятия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Работа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над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различными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разделами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звуковой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культуры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речи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вне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занятий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: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утренняя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гимнастика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,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упражнения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элементами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логоритмики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прогулки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утренние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вечерние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режимные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моменты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дидактические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словесные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подвижные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игры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8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BDDE9CD4-0E0A-4129-8689-A89C4E9A66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5DB3CA2-FA66-42B9-90EF-394894352D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C8D0718-07C6-45A2-A743-BC64673C965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AE7BCCE-817C-4933-A587-F1EF87D4B4A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id="{0E96C1E8-3E07-4AF1-BA61-7FB948F90A5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5">
              <a:extLst>
                <a:ext uri="{FF2B5EF4-FFF2-40B4-BE49-F238E27FC236}">
                  <a16:creationId xmlns:a16="http://schemas.microsoft.com/office/drawing/2014/main" id="{B3B592D1-4031-4144-A2DB-B2D8F8C7381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55CB28D4-D6D1-4DB7-B557-D5FF65237B4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7">
              <a:extLst>
                <a:ext uri="{FF2B5EF4-FFF2-40B4-BE49-F238E27FC236}">
                  <a16:creationId xmlns:a16="http://schemas.microsoft.com/office/drawing/2014/main" id="{F69D97D4-6031-4064-9BBA-2E96839A3CF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8">
              <a:extLst>
                <a:ext uri="{FF2B5EF4-FFF2-40B4-BE49-F238E27FC236}">
                  <a16:creationId xmlns:a16="http://schemas.microsoft.com/office/drawing/2014/main" id="{BAF978AE-97B1-4224-A562-EBCE373A123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9">
              <a:extLst>
                <a:ext uri="{FF2B5EF4-FFF2-40B4-BE49-F238E27FC236}">
                  <a16:creationId xmlns:a16="http://schemas.microsoft.com/office/drawing/2014/main" id="{3A18250B-41A2-4BA7-9E5C-679CF3AEFB3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C8751ECC-5286-4332-9942-2D01B71359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5952A4A6-F619-458C-A026-6E5D6AF15D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63414-CC78-4CA7-A40A-06E5F7945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691158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500" b="1" dirty="0" err="1"/>
              <a:t>Применяются</a:t>
            </a:r>
            <a:r>
              <a:rPr lang="en-US" sz="2500" b="1" dirty="0"/>
              <a:t> </a:t>
            </a:r>
            <a:r>
              <a:rPr lang="en-US" sz="2500" b="1" dirty="0" err="1"/>
              <a:t>разнообразные</a:t>
            </a:r>
            <a:r>
              <a:rPr lang="en-US" sz="2500" b="1" dirty="0"/>
              <a:t> </a:t>
            </a:r>
            <a:r>
              <a:rPr lang="en-US" sz="2500" b="1" dirty="0" err="1"/>
              <a:t>приемы</a:t>
            </a:r>
            <a:r>
              <a:rPr lang="en-US" sz="2500" b="1" dirty="0"/>
              <a:t>, </a:t>
            </a:r>
            <a:r>
              <a:rPr lang="en-US" sz="2500" b="1" dirty="0" err="1"/>
              <a:t>непосредственно</a:t>
            </a:r>
            <a:r>
              <a:rPr lang="en-US" sz="2500" b="1" dirty="0"/>
              <a:t> </a:t>
            </a:r>
            <a:r>
              <a:rPr lang="en-US" sz="2500" b="1" dirty="0" err="1"/>
              <a:t>влияющие</a:t>
            </a:r>
            <a:r>
              <a:rPr lang="en-US" sz="2500" b="1" dirty="0"/>
              <a:t> </a:t>
            </a:r>
            <a:r>
              <a:rPr lang="en-US" sz="2500" b="1" dirty="0" err="1"/>
              <a:t>на</a:t>
            </a:r>
            <a:r>
              <a:rPr lang="en-US" sz="2500" b="1" dirty="0"/>
              <a:t> </a:t>
            </a:r>
            <a:r>
              <a:rPr lang="en-US" sz="2500" b="1" dirty="0" err="1"/>
              <a:t>произносительную</a:t>
            </a:r>
            <a:r>
              <a:rPr lang="en-US" sz="2500" b="1" dirty="0"/>
              <a:t> </a:t>
            </a:r>
            <a:r>
              <a:rPr lang="en-US" sz="2500" b="1" dirty="0" err="1"/>
              <a:t>сторону</a:t>
            </a:r>
            <a:r>
              <a:rPr lang="en-US" sz="2500" b="1" dirty="0"/>
              <a:t> </a:t>
            </a:r>
            <a:r>
              <a:rPr lang="en-US" sz="2500" b="1" dirty="0" err="1"/>
              <a:t>речи</a:t>
            </a:r>
            <a:r>
              <a:rPr lang="en-US" sz="2500" b="1" dirty="0"/>
              <a:t> </a:t>
            </a:r>
            <a:r>
              <a:rPr lang="en-US" sz="2500" b="1" dirty="0" err="1"/>
              <a:t>детей</a:t>
            </a:r>
            <a:r>
              <a:rPr lang="en-US" sz="2500" b="1" dirty="0"/>
              <a:t>:</a:t>
            </a:r>
            <a:br>
              <a:rPr lang="en-US" sz="2500" b="1" dirty="0"/>
            </a:br>
            <a:endParaRPr lang="en-US" sz="2500" b="1" dirty="0"/>
          </a:p>
        </p:txBody>
      </p:sp>
      <p:graphicFrame>
        <p:nvGraphicFramePr>
          <p:cNvPr id="6" name="TextBox 3">
            <a:extLst>
              <a:ext uri="{FF2B5EF4-FFF2-40B4-BE49-F238E27FC236}">
                <a16:creationId xmlns:a16="http://schemas.microsoft.com/office/drawing/2014/main" id="{01D3E8DA-2677-2BDF-BA57-0BEF5EEAE5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4931047"/>
              </p:ext>
            </p:extLst>
          </p:nvPr>
        </p:nvGraphicFramePr>
        <p:xfrm>
          <a:off x="677334" y="1849582"/>
          <a:ext cx="9691158" cy="4398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48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7" name="Graphic 6" descr="Head with Gears">
            <a:extLst>
              <a:ext uri="{FF2B5EF4-FFF2-40B4-BE49-F238E27FC236}">
                <a16:creationId xmlns:a16="http://schemas.microsoft.com/office/drawing/2014/main" id="{3D8CD71C-A171-7749-D535-B67ABE15E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474" y="2159331"/>
            <a:ext cx="2915973" cy="2915973"/>
          </a:xfrm>
          <a:prstGeom prst="rect">
            <a:avLst/>
          </a:prstGeom>
        </p:spPr>
      </p:pic>
      <p:sp>
        <p:nvSpPr>
          <p:cNvPr id="27" name="TextBox 2">
            <a:extLst>
              <a:ext uri="{FF2B5EF4-FFF2-40B4-BE49-F238E27FC236}">
                <a16:creationId xmlns:a16="http://schemas.microsoft.com/office/drawing/2014/main" id="{A5CACB9F-6CC1-4E67-A08F-A3C6CD921954}"/>
              </a:ext>
            </a:extLst>
          </p:cNvPr>
          <p:cNvSpPr txBox="1"/>
          <p:nvPr/>
        </p:nvSpPr>
        <p:spPr>
          <a:xfrm>
            <a:off x="3304309" y="1080655"/>
            <a:ext cx="6587835" cy="537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Учитывая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физиологические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психологические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особенности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детей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задачи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воспитания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звуковой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культуры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речи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разных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возрастных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группах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усложняются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Так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младшем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дошкольном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возрасте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работа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больше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направлена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формирование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навыков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правильного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произношения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звуков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развитие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речевого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слуха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;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старшем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i="1" dirty="0" err="1">
                <a:solidFill>
                  <a:schemeClr val="accent1">
                    <a:lumMod val="50000"/>
                  </a:schemeClr>
                </a:solidFill>
              </a:rPr>
              <a:t>возрасте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больше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внимание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обращается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выработке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четкой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дикции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развитию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интонационных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средств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выразительности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совершенствованию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фонематического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</a:rPr>
              <a:t>восприятия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7783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DD46659-0809-4679-B8E6-F9F745F63FA6}"/>
              </a:ext>
            </a:extLst>
          </p:cNvPr>
          <p:cNvSpPr txBox="1"/>
          <p:nvPr/>
        </p:nvSpPr>
        <p:spPr>
          <a:xfrm>
            <a:off x="238540" y="149087"/>
            <a:ext cx="95912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Этапы работы по воспитанию звуковой культуры речи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06A2C5-C6BB-4D43-80CD-F8DCA047A213}"/>
              </a:ext>
            </a:extLst>
          </p:cNvPr>
          <p:cNvSpPr txBox="1"/>
          <p:nvPr/>
        </p:nvSpPr>
        <p:spPr>
          <a:xfrm>
            <a:off x="596348" y="1073426"/>
            <a:ext cx="959126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I этап – от 1года 6 месяцев до 3 лет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понимания речи взрослых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слухового внимания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артикуляционного и голосового аппаратов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умения точно подражать словам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умения различать речевые интонации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Развитие умения производить длительный протяжный выдох через рот;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Поддержание стремления малышей разговаривать с окружающими, 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выражать свои мысли и желания при помощи слов и коротких   предложений;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Знакомство их с названиями предметов и явлений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Методические приемы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Повторение по речевому образцу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Использование дидактического материала – игрушек,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картинок</a:t>
            </a:r>
          </a:p>
        </p:txBody>
      </p:sp>
    </p:spTree>
    <p:extLst>
      <p:ext uri="{BB962C8B-B14F-4D97-AF65-F5344CB8AC3E}">
        <p14:creationId xmlns:p14="http://schemas.microsoft.com/office/powerpoint/2010/main" val="186153256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486</TotalTime>
  <Words>1955</Words>
  <Application>Microsoft Office PowerPoint</Application>
  <PresentationFormat>Широкоэкранный</PresentationFormat>
  <Paragraphs>192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Trebuchet MS</vt:lpstr>
      <vt:lpstr>Wingdings</vt:lpstr>
      <vt:lpstr>Wingdings 3</vt:lpstr>
      <vt:lpstr>Аспект</vt:lpstr>
      <vt:lpstr>«Развитие  звуковой культуры речи у детей  дошкольного возраста» </vt:lpstr>
      <vt:lpstr>Презентация PowerPoint</vt:lpstr>
      <vt:lpstr>Презентация PowerPoint</vt:lpstr>
      <vt:lpstr>К функциям фонетико-фонематической системы относятся:</vt:lpstr>
      <vt:lpstr>В процессе воспитания у детей звуковой культуры речи в детском саду педагог решает задачи </vt:lpstr>
      <vt:lpstr>Организация работы по воспитанию звуковой культуры речи у дошкольников</vt:lpstr>
      <vt:lpstr>Применяются разнообразные приемы, непосредственно влияющие на произносительную сторону речи детей: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Благоприятная речевая среда </vt:lpstr>
      <vt:lpstr>Развитие  речевого  дыхания</vt:lpstr>
      <vt:lpstr>Развитие фонематического слуха и фонематического восприятия</vt:lpstr>
      <vt:lpstr>Презентация PowerPoint</vt:lpstr>
      <vt:lpstr>Игровые  упражнения  для развития фонематического слуха  </vt:lpstr>
      <vt:lpstr>Игровые  упражнения  для развития фонематического слуха   </vt:lpstr>
      <vt:lpstr>Игровые  упражнения  для развития фонематического восприятия </vt:lpstr>
      <vt:lpstr>Развитие артикуляционной  моторики Для того чтобы звукопроизношение было чистым, нужны сильные, упругие и подвижные органы речи - язык, губы, мягкое нёбо. Так как все речевые органы состоят из мышц, то, следовательно, они поддаются тренировке.  Артикуляционная гимнастика помогает укрепить речевые мышцы и подготавливает базу для чистого звукопроизношения. Занятия артикуляционной гимнастикой позволят детям и научиться говорить правильно, чётко и красиво.   </vt:lpstr>
      <vt:lpstr>Презентация PowerPoint</vt:lpstr>
      <vt:lpstr>Презентация PowerPoint</vt:lpstr>
      <vt:lpstr>Развитие мелкой  моторики Мелкая моторика – движения и действия кистями и пальцами рук. Средства развития мелкой моторики </vt:lpstr>
      <vt:lpstr>Презентация PowerPoint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 звуковой культуры речи у детей  дошкольного возраста» </dc:title>
  <dc:creator>Вячеслав Фёдоров</dc:creator>
  <cp:lastModifiedBy>Светлана</cp:lastModifiedBy>
  <cp:revision>80</cp:revision>
  <dcterms:created xsi:type="dcterms:W3CDTF">2022-11-20T15:06:57Z</dcterms:created>
  <dcterms:modified xsi:type="dcterms:W3CDTF">2022-11-29T05:01:34Z</dcterms:modified>
</cp:coreProperties>
</file>