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61" r:id="rId6"/>
    <p:sldId id="275" r:id="rId7"/>
    <p:sldId id="259" r:id="rId8"/>
    <p:sldId id="260" r:id="rId9"/>
    <p:sldId id="262" r:id="rId1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1" autoAdjust="0"/>
    <p:restoredTop sz="94660"/>
  </p:normalViewPr>
  <p:slideViewPr>
    <p:cSldViewPr snapToGrid="0">
      <p:cViewPr varScale="1">
        <p:scale>
          <a:sx n="63" d="100"/>
          <a:sy n="63" d="100"/>
        </p:scale>
        <p:origin x="-77" y="-1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185B-C6F0-408D-8D58-246DBDDB90C6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BF2AD-1701-4F7B-83AF-F9FDB84BF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2079E-AE78-4F56-BEE8-AE7E72D91F1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2879A-4DEB-4E21-86B0-4283B8534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992F6-CC5E-4207-9719-6A6187FC9D3A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88342-D16F-4287-BA36-653F40AD1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CDB93-E0E4-442D-B03D-327DAF1F288C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996E1-8178-4189-9EA1-FC6EAFC2F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9FD8E-1B42-4C86-B54D-85BAC46016F6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880A3-BBE1-4B73-91A0-AC37FF759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88D26-E2E1-4904-8DCB-F9AAD551DEA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18F5D-19B3-4E27-9E46-14EF22DFA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A38F7-8769-477F-BB60-014108FB0D41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8BD37-856D-4354-9231-D771D38E0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3342A-9B94-4F10-BA2B-00FFC015544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C9641-ABE0-4410-B2E4-7388FFE63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DE0E-E379-4BB6-A452-2AAC7F043944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D21D-94F1-41D6-937E-3E401F9B8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50493-DBEB-4163-9394-220E17DB25C6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CA63A-518F-4A17-864A-07A26DDE3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AB21-93D1-4CDB-AD0D-5FFC8C876F94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37240-CDD9-4D45-87FA-C5554C4D9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CBE673-EE93-4128-89F8-523ED6EF4FB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82CD36-177E-4B8F-BDB7-61F16C662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Рисунок 3" descr="C:\Users\Lilia\Desktop\Презентация Microsoft PowerPoint\Слайд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адпись 35"/>
          <p:cNvSpPr txBox="1"/>
          <p:nvPr/>
        </p:nvSpPr>
        <p:spPr>
          <a:xfrm>
            <a:off x="245660" y="167958"/>
            <a:ext cx="11764369" cy="99392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lvl="1"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666750" algn="l"/>
              </a:tabLst>
              <a:defRPr/>
            </a:pPr>
            <a:r>
              <a:rPr lang="ru-RU" sz="2800" b="1" dirty="0">
                <a:ln w="6604" cap="flat" cmpd="sng" algn="ctr">
                  <a:solidFill>
                    <a:srgbClr val="8F1992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Организация предметно-пространственной развивающей образовательной среды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350838" y="1223963"/>
            <a:ext cx="11553825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Calibri" pitchFamily="34" charset="0"/>
              </a:rPr>
              <a:t>Большое внимание уделяю организации предметно-пространственной развивающей среды группы. Организация развивающей среды в детском саду построена таким образом, чтобы дать возможность наиболее эффективно развивать индивидуальность каждого ребёнка с учётом его склонностей, интересов, уровня активности. Организация развивающей среды в группе соответствует требованием ФГОС. Свободный доступ к играм, пособиям, книгам позволяет эффективно развивать индивидуальные особенности каждого ребенка.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Calibri" pitchFamily="34" charset="0"/>
              </a:rPr>
              <a:t>Группа разбита на центры.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13318" name="Прямоугольник 12"/>
          <p:cNvSpPr>
            <a:spLocks noChangeArrowheads="1"/>
          </p:cNvSpPr>
          <p:nvPr/>
        </p:nvSpPr>
        <p:spPr bwMode="auto">
          <a:xfrm>
            <a:off x="350838" y="3775075"/>
            <a:ext cx="463073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latin typeface="Calibri" pitchFamily="34" charset="0"/>
              </a:rPr>
              <a:t>Центр «Театр»</a:t>
            </a:r>
            <a:r>
              <a:rPr lang="ru-RU">
                <a:latin typeface="Calibri" pitchFamily="34" charset="0"/>
              </a:rPr>
              <a:t> помогает сплотить группу, объединить детей интересной идеей, новой для них деятельностью. Робкие, застенчивые становятся уверенными и активными. Дети с удовольствием участвуют в постановках.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rot="10800000">
            <a:off x="6391030" y="2921392"/>
            <a:ext cx="4909980" cy="36824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Lilia\Desktop\Презентация Microsoft PowerPoint\Слайд4.JPG" id="14337" name="Рисунок 4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400050" y="61913"/>
            <a:ext cx="112966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b="1" lang="ru-RU">
                <a:latin charset="0" pitchFamily="34" typeface="Calibri"/>
              </a:rPr>
              <a:t>«Строительный центр»</a:t>
            </a:r>
            <a:r>
              <a:rPr lang="ru-RU">
                <a:latin charset="0" pitchFamily="34" typeface="Calibri"/>
              </a:rPr>
              <a:t> занимает немного пространства. В центре имеется крупные и мелкие пластмассовые и мягкие конструкторы. Конструкторы позволяет организовать конструктивную деятельность с группой или подгруппой и индивидуально на столе или на ковре. Дети играют с постройками обыгрывая их, комбинируя с другими видами деятельности (в сюжетно – ролевых и играх-драматизациях)</a:t>
            </a:r>
            <a:r>
              <a:rPr lang="ru-RU">
                <a:solidFill>
                  <a:srgbClr val="000000"/>
                </a:solidFill>
                <a:latin charset="0" pitchFamily="34" typeface="Calibri"/>
                <a:ea charset="0" pitchFamily="18" typeface="Times New Roman"/>
                <a:cs charset="0" pitchFamily="34" typeface="Calibri"/>
              </a:rPr>
              <a:t> </a:t>
            </a:r>
            <a:endParaRPr lang="ru-RU" sz="1600">
              <a:latin charset="0" pitchFamily="34" typeface="Calibri"/>
              <a:ea charset="0" pitchFamily="34" typeface="Calibri"/>
              <a:cs charset="0" pitchFamily="18" typeface="Times New Roman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645894" y="1796350"/>
            <a:ext cx="4444721" cy="3331894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pic>
        <p:nvPicPr>
          <p:cNvPr descr="C:\Users\dou50k\Desktop\IMG_20190523_143005.jpg" id="8" name="Рисунок 7"/>
          <p:cNvPicPr/>
          <p:nvPr/>
        </p:nvPicPr>
        <p:blipFill rotWithShape="1">
          <a:blip r:embed="rId4">
            <a:extLst>
              <a:ext uri="{28A0092B-C50C-407E-A947-70E740481C1C}"/>
            </a:extLst>
          </a:blip>
          <a:srcRect b="169" l="222" r="214" t="159"/>
          <a:stretch/>
        </p:blipFill>
        <p:spPr bwMode="auto">
          <a:xfrm>
            <a:off x="6466703" y="2232454"/>
            <a:ext cx="3937686" cy="36576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Рисунок 3" descr="C:\Users\Lilia\Desktop\Презентация Microsoft PowerPoint\Слайд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290513" y="339725"/>
            <a:ext cx="7178675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latin typeface="Calibri" pitchFamily="34" charset="0"/>
              </a:rPr>
              <a:t>«Центр книги».</a:t>
            </a:r>
            <a:r>
              <a:rPr lang="ru-RU">
                <a:latin typeface="Calibri" pitchFamily="34" charset="0"/>
              </a:rPr>
              <a:t> 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Calibri" pitchFamily="34" charset="0"/>
              </a:rPr>
              <a:t>Здесь мы размещаем книги соответственно по возрасту детей, а также по тематике недели. Вместе с детьми рассматриваем любимые книги детей. Все книги для детей размещены на доступном месте. Дети в свободное время от занятия берут книги и рассказывают друг другу о том, что они увидели.</a:t>
            </a: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sz="1600">
              <a:latin typeface="Calibri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8493222" y="269057"/>
            <a:ext cx="2674293" cy="2477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366" name="Прямоугольник 6"/>
          <p:cNvSpPr>
            <a:spLocks noChangeArrowheads="1"/>
          </p:cNvSpPr>
          <p:nvPr/>
        </p:nvSpPr>
        <p:spPr bwMode="auto">
          <a:xfrm>
            <a:off x="290513" y="2751138"/>
            <a:ext cx="7178675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latin typeface="Calibri" pitchFamily="34" charset="0"/>
              </a:rPr>
              <a:t>Центр «Правил дорожного движения».</a:t>
            </a:r>
            <a:r>
              <a:rPr lang="ru-RU">
                <a:latin typeface="Calibri" pitchFamily="34" charset="0"/>
              </a:rPr>
              <a:t> 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Тут дети исполняют, запоминают правила безопасности дорожного движения, глубже знакомятся с значением светофора, пешехода, регулировщика. 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В Центре «Развитие речи» находятся различные дидактические игры по развитию речи, серии картин и иллюстраций для установления последовательности событий, наборы парных картинок на соотнесение, разрезные сюжетные картинки.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rot="10800000">
            <a:off x="8261098" y="3802903"/>
            <a:ext cx="3092702" cy="23195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19" name="Объект 1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464050" y="1825625"/>
            <a:ext cx="3263900" cy="4351338"/>
          </a:xfrm>
        </p:spPr>
      </p:pic>
      <p:pic>
        <p:nvPicPr>
          <p:cNvPr id="34820" name="Рисунок 3" descr="C:\Users\Lilia\Desktop\Презентация Microsoft PowerPoint\Слайд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Прямоугольник 4"/>
          <p:cNvSpPr>
            <a:spLocks noChangeArrowheads="1"/>
          </p:cNvSpPr>
          <p:nvPr/>
        </p:nvSpPr>
        <p:spPr bwMode="auto">
          <a:xfrm>
            <a:off x="400050" y="0"/>
            <a:ext cx="7472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200"/>
              </a:lnSpc>
              <a:spcAft>
                <a:spcPts val="800"/>
              </a:spcAft>
            </a:pPr>
            <a:endParaRPr lang="ru-RU">
              <a:latin typeface="Calibri" pitchFamily="34" charset="0"/>
            </a:endParaRPr>
          </a:p>
        </p:txBody>
      </p:sp>
      <p:sp>
        <p:nvSpPr>
          <p:cNvPr id="34822" name="Прямоугольник 10"/>
          <p:cNvSpPr>
            <a:spLocks noChangeArrowheads="1"/>
          </p:cNvSpPr>
          <p:nvPr/>
        </p:nvSpPr>
        <p:spPr bwMode="auto">
          <a:xfrm>
            <a:off x="327025" y="1995488"/>
            <a:ext cx="689133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latin typeface="Calibri" pitchFamily="34" charset="0"/>
              </a:rPr>
              <a:t>Центр «Патриот», который включает в себя фотографии Президента страны, флаг РФ, герб РФ, Герб Ивановской области и Савинского района. А также тематические альбомы, атрибуты национальной культуры.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34823" name="Рисунок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8188" y="1309688"/>
            <a:ext cx="267970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Объект 1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64050" y="1825625"/>
            <a:ext cx="3263900" cy="4351338"/>
          </a:xfrm>
        </p:spPr>
      </p:pic>
      <p:pic>
        <p:nvPicPr>
          <p:cNvPr id="16387" name="Рисунок 3" descr="C:\Users\Lilia\Desktop\Презентация Microsoft PowerPoint\Слайд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400050" y="0"/>
            <a:ext cx="7472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1200"/>
              </a:lnSpc>
              <a:spcAft>
                <a:spcPts val="800"/>
              </a:spcAft>
            </a:pPr>
            <a:endParaRPr lang="ru-RU">
              <a:latin typeface="Calibri" pitchFamily="34" charset="0"/>
            </a:endParaRPr>
          </a:p>
        </p:txBody>
      </p:sp>
      <p:sp>
        <p:nvSpPr>
          <p:cNvPr id="16389" name="Прямоугольник 10"/>
          <p:cNvSpPr>
            <a:spLocks noChangeArrowheads="1"/>
          </p:cNvSpPr>
          <p:nvPr/>
        </p:nvSpPr>
        <p:spPr bwMode="auto">
          <a:xfrm>
            <a:off x="327025" y="2189163"/>
            <a:ext cx="44354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latin typeface="Calibri" pitchFamily="34" charset="0"/>
              </a:rPr>
              <a:t>Центр природы и экспериментирования.</a:t>
            </a:r>
            <a:r>
              <a:rPr lang="ru-RU">
                <a:latin typeface="Calibri" pitchFamily="34" charset="0"/>
              </a:rPr>
              <a:t>  В центре природы дети наблюдают и ухаживают за растениями вместе с воспитателем. Обобщая результаты своих наблюдений за объектами природы, дети учатся ведению календаря погоды. Центр опытно-экспериментальной деятельности расположен рядом с центром природы. 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392" name="Picture 8" descr="P11101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9600" y="515938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Объект 1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64050" y="1825625"/>
            <a:ext cx="3263900" cy="4351338"/>
          </a:xfrm>
        </p:spPr>
      </p:pic>
      <p:pic>
        <p:nvPicPr>
          <p:cNvPr id="17411" name="Рисунок 3" descr="C:\Users\Lilia\Desktop\Презентация Microsoft PowerPoint\Слайд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" y="-84138"/>
            <a:ext cx="12192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F:\IMG-59be5d1979e82c677902f4d0cd396aca-V.jpg"/>
          <p:cNvPicPr/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273417" y="1011457"/>
            <a:ext cx="3983052" cy="25145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413" name="Прямоугольник 10"/>
          <p:cNvSpPr>
            <a:spLocks noChangeArrowheads="1"/>
          </p:cNvSpPr>
          <p:nvPr/>
        </p:nvSpPr>
        <p:spPr bwMode="auto">
          <a:xfrm>
            <a:off x="436563" y="4002088"/>
            <a:ext cx="6891337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latin typeface="Calibri" pitchFamily="34" charset="0"/>
              </a:rPr>
              <a:t>Центр природы и экспериментирования.</a:t>
            </a:r>
            <a:r>
              <a:rPr lang="ru-RU">
                <a:latin typeface="Calibri" pitchFamily="34" charset="0"/>
              </a:rPr>
              <a:t>  В центре природы дети наблюдают и ухаживают за растениями вместе с воспитателем. Обобщая результаты своих наблюдений за объектами природы, дети учатся ведению календаря погоды. Центр опытно-экспериментальной деятельности расположен рядом с центром природы. 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528638" y="230188"/>
            <a:ext cx="8615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Спортивный центр.</a:t>
            </a:r>
            <a:r>
              <a:rPr lang="ru-RU">
                <a:latin typeface="Calibri" pitchFamily="34" charset="0"/>
              </a:rPr>
              <a:t> Данный центр пользуется популярностью у детей, поскольку реализует их потребность в двигательной активности.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descr="C:\Users\Lilia\Desktop\Презентация Microsoft PowerPoint\Слайд4.JPG" id="18435" name="Рисунок 3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04800" y="149225"/>
            <a:ext cx="7951788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b="1" lang="ru-RU">
                <a:latin charset="0" pitchFamily="34" typeface="Calibri"/>
              </a:rPr>
              <a:t>Центр «Юный математик».</a:t>
            </a:r>
            <a:r>
              <a:rPr lang="ru-RU">
                <a:latin charset="0" pitchFamily="34" typeface="Calibri"/>
              </a:rPr>
              <a:t> Центр решает следующие задачи: целенаправленное представление у детей интереса к элементарной математической деятельности, воспитание детей потребности занимать свое свободное время не только интересными, но и требующими умственного напряжения, интеллектуального усилия играми.</a:t>
            </a:r>
            <a:r>
              <a:rPr lang="ru-RU">
                <a:solidFill>
                  <a:srgbClr val="000000"/>
                </a:solidFill>
                <a:latin charset="0" pitchFamily="34" typeface="Calibri"/>
                <a:ea charset="0" pitchFamily="18" typeface="Times New Roman"/>
                <a:cs charset="0" pitchFamily="34" typeface="Calibri"/>
              </a:rPr>
              <a:t> </a:t>
            </a:r>
            <a:endParaRPr lang="ru-RU" sz="1600">
              <a:latin charset="0" pitchFamily="34" typeface="Calibri"/>
              <a:ea charset="0" pitchFamily="34" typeface="Calibri"/>
              <a:cs charset="0" pitchFamily="18" typeface="Times New Roman"/>
            </a:endParaRPr>
          </a:p>
        </p:txBody>
      </p:sp>
      <p:pic>
        <p:nvPicPr>
          <p:cNvPr descr="C:\Users\dou50k\Desktop\IMG_20190523_143043.jpg" id="6" name="Рисунок 5"/>
          <p:cNvPicPr/>
          <p:nvPr/>
        </p:nvPicPr>
        <p:blipFill rotWithShape="1">
          <a:blip cstate="print" r:embed="rId3">
            <a:extLst>
              <a:ext uri="{28A0092B-C50C-407E-A947-70E740481C1C}"/>
            </a:extLst>
          </a:blip>
          <a:srcRect b="22" t="153"/>
          <a:stretch/>
        </p:blipFill>
        <p:spPr bwMode="auto">
          <a:xfrm>
            <a:off x="8675996" y="227234"/>
            <a:ext cx="3096904" cy="281613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sp>
        <p:nvSpPr>
          <p:cNvPr id="18438" name="Прямоугольник 6"/>
          <p:cNvSpPr>
            <a:spLocks noChangeArrowheads="1"/>
          </p:cNvSpPr>
          <p:nvPr/>
        </p:nvSpPr>
        <p:spPr bwMode="auto">
          <a:xfrm>
            <a:off x="304800" y="2055813"/>
            <a:ext cx="7951788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b="1" lang="ru-RU">
                <a:latin charset="0" pitchFamily="34" typeface="Calibri"/>
              </a:rPr>
              <a:t>Центр «уединения». </a:t>
            </a:r>
            <a:endParaRPr lang="ru-RU" sz="1600">
              <a:latin charset="0" pitchFamily="34" typeface="Calibri"/>
              <a:ea charset="0" pitchFamily="34" typeface="Calibri"/>
              <a:cs charset="0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charset="0" pitchFamily="34" typeface="Calibri"/>
              </a:rPr>
              <a:t>Дети успокаиваются, находясь в тихой обстановке. У них появляется желание снова поиграть, общаться с товарищами. При создании уголков уединения я учла гендерные особенности.</a:t>
            </a:r>
            <a:endParaRPr lang="ru-RU" sz="1600">
              <a:latin charset="0" pitchFamily="34" typeface="Calibri"/>
            </a:endParaRPr>
          </a:p>
        </p:txBody>
      </p:sp>
      <p:sp>
        <p:nvSpPr>
          <p:cNvPr id="18440" name="Надпись 8"/>
          <p:cNvSpPr txBox="1">
            <a:spLocks noChangeArrowheads="1"/>
          </p:cNvSpPr>
          <p:nvPr/>
        </p:nvSpPr>
        <p:spPr bwMode="auto">
          <a:xfrm>
            <a:off x="4705350" y="3105150"/>
            <a:ext cx="25717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200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8441" name="Надпись 8"/>
          <p:cNvSpPr txBox="1">
            <a:spLocks noChangeArrowheads="1"/>
          </p:cNvSpPr>
          <p:nvPr/>
        </p:nvSpPr>
        <p:spPr bwMode="auto">
          <a:xfrm>
            <a:off x="571500" y="6280150"/>
            <a:ext cx="25717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2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IMG_0175" id="18445" name="Picture 13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3550" y="3652838"/>
            <a:ext cx="3654425" cy="2741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descr="C:\Users\Lilia\Desktop\Презентация Microsoft PowerPoint\Слайд4.JPG" id="19459" name="Рисунок 3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419100" y="365125"/>
            <a:ext cx="60960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b="1" lang="ru-RU">
                <a:latin charset="0" pitchFamily="34" typeface="Calibri"/>
              </a:rPr>
              <a:t>Центр музыки и музыкальных инструментов</a:t>
            </a:r>
            <a:endParaRPr lang="ru-RU" sz="1600">
              <a:latin charset="0" pitchFamily="34" typeface="Calibri"/>
              <a:ea charset="0" pitchFamily="34" typeface="Calibri"/>
              <a:cs charset="0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solidFill>
                  <a:srgbClr val="000000"/>
                </a:solidFill>
                <a:latin charset="0" pitchFamily="34" typeface="Calibri"/>
              </a:rPr>
              <a:t>Музыкальное развитие ребенка обусловлено не только занятиями с педагогом, но и возможностью самостоятельно играть, экспериментировать с музыкальными игрушками, свободно заниматься творческим музицированием.</a:t>
            </a:r>
            <a:endParaRPr lang="ru-RU" sz="1600">
              <a:latin charset="0" pitchFamily="34" typeface="Calibri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>
                <a:solidFill>
                  <a:srgbClr val="000000"/>
                </a:solidFill>
                <a:latin charset="0" pitchFamily="34" typeface="Calibri"/>
              </a:rPr>
              <a:t>В нашем центре на группе это можно сделать.</a:t>
            </a:r>
            <a:endParaRPr lang="ru-RU" sz="1600">
              <a:latin charset="0" pitchFamily="34" typeface="Calibri"/>
            </a:endParaRPr>
          </a:p>
        </p:txBody>
      </p:sp>
      <p:pic>
        <p:nvPicPr>
          <p:cNvPr descr="F:\грант\DSCN7475.JPG" id="6" name="Рисунок 5"/>
          <p:cNvPicPr/>
          <p:nvPr/>
        </p:nvPicPr>
        <p:blipFill>
          <a:blip cstate="print"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154948" y="106740"/>
            <a:ext cx="4617952" cy="2696534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sp>
        <p:nvSpPr>
          <p:cNvPr id="19462" name="Прямоугольник 6"/>
          <p:cNvSpPr>
            <a:spLocks noChangeArrowheads="1"/>
          </p:cNvSpPr>
          <p:nvPr/>
        </p:nvSpPr>
        <p:spPr bwMode="auto">
          <a:xfrm>
            <a:off x="419100" y="3086100"/>
            <a:ext cx="109347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b="1" lang="ru-RU">
                <a:latin charset="0" pitchFamily="34" typeface="Calibri"/>
              </a:rPr>
              <a:t>Центр «Настроения». </a:t>
            </a:r>
            <a:r>
              <a:rPr lang="ru-RU">
                <a:solidFill>
                  <a:srgbClr val="000000"/>
                </a:solidFill>
                <a:latin charset="0" pitchFamily="34" typeface="Calibri"/>
              </a:rPr>
              <a:t> В уголке настроения ребята учатся правильно распознавать эмоции других людей. </a:t>
            </a:r>
            <a:endParaRPr lang="ru-RU" sz="1600">
              <a:latin charset="0" pitchFamily="34" typeface="Calibri"/>
              <a:ea charset="0" pitchFamily="34" typeface="Calibri"/>
              <a:cs charset="0" pitchFamily="18" typeface="Times New Roman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188827" y="3688413"/>
            <a:ext cx="3941785" cy="2956339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pic>
        <p:nvPicPr>
          <p:cNvPr descr="C:\Users\dou50k\Desktop\IMG_20190523_144947.jpg" id="9" name="Рисунок 8"/>
          <p:cNvPicPr/>
          <p:nvPr/>
        </p:nvPicPr>
        <p:blipFill rotWithShape="1">
          <a:blip r:embed="rId5">
            <a:extLst>
              <a:ext uri="{28A0092B-C50C-407E-A947-70E740481C1C}"/>
            </a:extLst>
          </a:blip>
          <a:srcRect l="135" r="44" t="148"/>
          <a:stretch/>
        </p:blipFill>
        <p:spPr bwMode="auto">
          <a:xfrm rot="5400000">
            <a:off x="7383329" y="3778340"/>
            <a:ext cx="2821475" cy="265680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Рисунок 3" descr="C:\Users\Lilia\Desktop\Презентация Microsoft PowerPoint\Слайд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0688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346075" y="57150"/>
            <a:ext cx="73787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>
                <a:latin typeface="Calibri" pitchFamily="34" charset="0"/>
              </a:rPr>
              <a:t>Центр изобразительных искусств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spcBef>
                <a:spcPts val="1125"/>
              </a:spcBef>
              <a:spcAft>
                <a:spcPts val="1125"/>
              </a:spcAft>
            </a:pPr>
            <a:r>
              <a:rPr lang="ru-RU">
                <a:solidFill>
                  <a:srgbClr val="111111"/>
                </a:solidFill>
                <a:latin typeface="Calibri" pitchFamily="34" charset="0"/>
                <a:cs typeface="Times New Roman" pitchFamily="18" charset="0"/>
              </a:rPr>
              <a:t>Изобразительная деятельность, включающая рисование, лепку и аппликацию, является едва ли не самым интересным видом деятельности детей дошкольного возраста. Она позволяет ребенку отразить в изобразительных образах свои впечатления об окружающем, выразить свое отношение к ним. Поэтому должны быть созданы благоприятные условия для развития эстетического и эмоционального восприятия искусства. В этом большую роль играет Центр художественного творчества.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3228070" y="3500840"/>
            <a:ext cx="3740415" cy="26829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500</Words>
  <Application>Microsoft Office PowerPoint</Application>
  <PresentationFormat>Произвольный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Arial</vt:lpstr>
      <vt:lpstr>Calibri Light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dou50k</dc:creator>
  <cp:lastModifiedBy>Администратор</cp:lastModifiedBy>
  <cp:revision>28</cp:revision>
  <dcterms:created xsi:type="dcterms:W3CDTF">2019-08-07T05:56:52Z</dcterms:created>
  <dcterms:modified xsi:type="dcterms:W3CDTF">2022-11-29T17:56:37Z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389166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