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7" r:id="rId5"/>
    <p:sldId id="290" r:id="rId6"/>
    <p:sldId id="261" r:id="rId7"/>
    <p:sldId id="288" r:id="rId8"/>
    <p:sldId id="264" r:id="rId9"/>
    <p:sldId id="263" r:id="rId10"/>
    <p:sldId id="266" r:id="rId11"/>
    <p:sldId id="265" r:id="rId12"/>
    <p:sldId id="291" r:id="rId13"/>
    <p:sldId id="267" r:id="rId14"/>
    <p:sldId id="269" r:id="rId15"/>
    <p:sldId id="270" r:id="rId16"/>
    <p:sldId id="272" r:id="rId17"/>
    <p:sldId id="292" r:id="rId18"/>
    <p:sldId id="289" r:id="rId1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Libre Franklin" panose="020B0604020202020204" charset="0"/>
      <p:regular r:id="rId25"/>
      <p:bold r:id="rId26"/>
      <p:italic r:id="rId27"/>
      <p:boldItalic r:id="rId28"/>
    </p:embeddedFont>
    <p:embeddedFont>
      <p:font typeface="Libre Franklin Thin" panose="020B060402020202020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7" roundtripDataSignature="AMtx7miuGmbRW7i+NLUGal0INqkeMj/w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9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47" Type="http://customschemas.google.com/relationships/presentationmetadata" Target="meta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4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Google Shape;19;p23"/>
          <p:cNvCxnSpPr/>
          <p:nvPr/>
        </p:nvCxnSpPr>
        <p:spPr>
          <a:xfrm>
            <a:off x="514350" y="5349902"/>
            <a:ext cx="8629500" cy="2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" name="Google Shape;20;p23"/>
          <p:cNvSpPr txBox="1">
            <a:spLocks noGrp="1"/>
          </p:cNvSpPr>
          <p:nvPr>
            <p:ph type="ctrTitle"/>
          </p:nvPr>
        </p:nvSpPr>
        <p:spPr>
          <a:xfrm>
            <a:off x="381000" y="4853411"/>
            <a:ext cx="8458200" cy="12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3"/>
          <p:cNvSpPr txBox="1"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480"/>
              </a:spcBef>
              <a:spcAft>
                <a:spcPts val="0"/>
              </a:spcAft>
              <a:buSzPts val="1680"/>
              <a:buNone/>
              <a:defRPr sz="2400">
                <a:solidFill>
                  <a:srgbClr val="44332A"/>
                </a:solidFill>
              </a:defRPr>
            </a:lvl1pPr>
            <a:lvl2pPr lvl="1" algn="ctr" rtl="0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2pPr>
            <a:lvl3pPr lvl="2" algn="ctr" rtl="0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3pPr>
            <a:lvl4pPr lvl="3" algn="ctr" rtl="0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4pPr>
            <a:lvl5pPr lvl="4" algn="ctr" rtl="0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5pPr>
            <a:lvl6pPr lvl="5" algn="ctr" rtl="0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6pPr>
            <a:lvl7pPr lvl="6" algn="ctr" rtl="0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7pPr>
            <a:lvl8pPr lvl="7" algn="ctr" rtl="0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8pPr>
            <a:lvl9pPr lvl="8" algn="ctr" rtl="0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3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3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3"/>
          <p:cNvSpPr txBox="1">
            <a:spLocks noGrp="1"/>
          </p:cNvSpPr>
          <p:nvPr>
            <p:ph type="sldNum" idx="12"/>
          </p:nvPr>
        </p:nvSpPr>
        <p:spPr>
          <a:xfrm>
            <a:off x="8229600" y="6473952"/>
            <a:ext cx="759000" cy="2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вертикальный текст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2"/>
          <p:cNvSpPr txBox="1">
            <a:spLocks noGrp="1"/>
          </p:cNvSpPr>
          <p:nvPr>
            <p:ph type="body" idx="1"/>
          </p:nvPr>
        </p:nvSpPr>
        <p:spPr>
          <a:xfrm rot="5400000">
            <a:off x="2385150" y="-526188"/>
            <a:ext cx="4526100" cy="86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🞭"/>
              <a:defRPr/>
            </a:lvl1pPr>
            <a:lvl2pPr marL="914400" lvl="1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🞤"/>
              <a:defRPr/>
            </a:lvl2pPr>
            <a:lvl3pPr marL="1371600" lvl="2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🞫"/>
              <a:defRPr/>
            </a:lvl3pPr>
            <a:lvl4pPr marL="1828800" lvl="3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🞲"/>
              <a:defRPr/>
            </a:lvl4pPr>
            <a:lvl5pPr marL="2286000" lvl="4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🞩"/>
              <a:defRPr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82" name="Google Shape;82;p32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2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32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3"/>
          <p:cNvSpPr txBox="1">
            <a:spLocks noGrp="1"/>
          </p:cNvSpPr>
          <p:nvPr>
            <p:ph type="title"/>
          </p:nvPr>
        </p:nvSpPr>
        <p:spPr>
          <a:xfrm rot="5400000">
            <a:off x="4846650" y="2560626"/>
            <a:ext cx="58515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3"/>
          <p:cNvSpPr txBox="1">
            <a:spLocks noGrp="1"/>
          </p:cNvSpPr>
          <p:nvPr>
            <p:ph type="body" idx="1"/>
          </p:nvPr>
        </p:nvSpPr>
        <p:spPr>
          <a:xfrm rot="5400000">
            <a:off x="655650" y="350826"/>
            <a:ext cx="5851500" cy="6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🞭"/>
              <a:defRPr/>
            </a:lvl1pPr>
            <a:lvl2pPr marL="914400" lvl="1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🞤"/>
              <a:defRPr/>
            </a:lvl2pPr>
            <a:lvl3pPr marL="1371600" lvl="2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🞫"/>
              <a:defRPr/>
            </a:lvl3pPr>
            <a:lvl4pPr marL="1828800" lvl="3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🞲"/>
              <a:defRPr/>
            </a:lvl4pPr>
            <a:lvl5pPr marL="2286000" lvl="4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🞩"/>
              <a:defRPr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88" name="Google Shape;88;p33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3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3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4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объект" type="obj">
  <p:cSld name="OBJEC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5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🞭"/>
              <a:defRPr/>
            </a:lvl1pPr>
            <a:lvl2pPr marL="914400" lvl="1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🞤"/>
              <a:defRPr/>
            </a:lvl2pPr>
            <a:lvl3pPr marL="1371600" lvl="2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🞫"/>
              <a:defRPr/>
            </a:lvl3pPr>
            <a:lvl4pPr marL="1828800" lvl="3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🞲"/>
              <a:defRPr/>
            </a:lvl4pPr>
            <a:lvl5pPr marL="2286000" lvl="4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🞩"/>
              <a:defRPr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ftr" idx="11"/>
          </p:nvPr>
        </p:nvSpPr>
        <p:spPr>
          <a:xfrm>
            <a:off x="3581400" y="76200"/>
            <a:ext cx="2895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5"/>
          <p:cNvSpPr txBox="1">
            <a:spLocks noGrp="1"/>
          </p:cNvSpPr>
          <p:nvPr>
            <p:ph type="sldNum" idx="12"/>
          </p:nvPr>
        </p:nvSpPr>
        <p:spPr>
          <a:xfrm>
            <a:off x="8229600" y="6473952"/>
            <a:ext cx="759000" cy="2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Google Shape;36;p26"/>
          <p:cNvCxnSpPr/>
          <p:nvPr/>
        </p:nvCxnSpPr>
        <p:spPr>
          <a:xfrm>
            <a:off x="514350" y="3444902"/>
            <a:ext cx="8629500" cy="2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" name="Google Shape;37;p26"/>
          <p:cNvSpPr txBox="1"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0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DCD0B0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SzPts val="840"/>
              <a:buNone/>
              <a:defRPr sz="1400">
                <a:solidFill>
                  <a:schemeClr val="lt1"/>
                </a:solidFill>
              </a:defRPr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6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1" name="Google Shape;41;p26"/>
          <p:cNvSpPr txBox="1">
            <a:spLocks noGrp="1"/>
          </p:cNvSpPr>
          <p:nvPr>
            <p:ph type="title"/>
          </p:nvPr>
        </p:nvSpPr>
        <p:spPr>
          <a:xfrm>
            <a:off x="180475" y="2947085"/>
            <a:ext cx="8686800" cy="11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Libre Franklin Thin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Два объекта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7"/>
          <p:cNvSpPr txBox="1">
            <a:spLocks noGrp="1"/>
          </p:cNvSpPr>
          <p:nvPr>
            <p:ph type="title"/>
          </p:nvPr>
        </p:nvSpPr>
        <p:spPr>
          <a:xfrm>
            <a:off x="301752" y="457200"/>
            <a:ext cx="8686800" cy="8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body" idx="1"/>
          </p:nvPr>
        </p:nvSpPr>
        <p:spPr>
          <a:xfrm>
            <a:off x="304800" y="1600200"/>
            <a:ext cx="41910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3060" algn="l" rtl="0">
              <a:spcBef>
                <a:spcPts val="560"/>
              </a:spcBef>
              <a:spcAft>
                <a:spcPts val="0"/>
              </a:spcAft>
              <a:buSzPts val="1960"/>
              <a:buChar char="🞭"/>
              <a:defRPr sz="2800"/>
            </a:lvl1pPr>
            <a:lvl2pPr marL="914400" lvl="1" indent="-335280" algn="l" rtl="0">
              <a:spcBef>
                <a:spcPts val="480"/>
              </a:spcBef>
              <a:spcAft>
                <a:spcPts val="0"/>
              </a:spcAft>
              <a:buSzPts val="1680"/>
              <a:buChar char="🞤"/>
              <a:defRPr sz="2400"/>
            </a:lvl2pPr>
            <a:lvl3pPr marL="1371600" lvl="2" indent="-317500" algn="l" rtl="0">
              <a:spcBef>
                <a:spcPts val="400"/>
              </a:spcBef>
              <a:spcAft>
                <a:spcPts val="0"/>
              </a:spcAft>
              <a:buSzPts val="1400"/>
              <a:buChar char="🞫"/>
              <a:defRPr sz="2000"/>
            </a:lvl3pPr>
            <a:lvl4pPr marL="1828800" lvl="3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🞲"/>
              <a:defRPr sz="1800"/>
            </a:lvl4pPr>
            <a:lvl5pPr marL="2286000" lvl="4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🞩"/>
              <a:defRPr sz="1800"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3434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3060" algn="l" rtl="0">
              <a:spcBef>
                <a:spcPts val="560"/>
              </a:spcBef>
              <a:spcAft>
                <a:spcPts val="0"/>
              </a:spcAft>
              <a:buSzPts val="1960"/>
              <a:buChar char="🞭"/>
              <a:defRPr sz="2800"/>
            </a:lvl1pPr>
            <a:lvl2pPr marL="914400" lvl="1" indent="-335280" algn="l" rtl="0">
              <a:spcBef>
                <a:spcPts val="480"/>
              </a:spcBef>
              <a:spcAft>
                <a:spcPts val="0"/>
              </a:spcAft>
              <a:buSzPts val="1680"/>
              <a:buChar char="🞤"/>
              <a:defRPr sz="2400"/>
            </a:lvl2pPr>
            <a:lvl3pPr marL="1371600" lvl="2" indent="-317500" algn="l" rtl="0">
              <a:spcBef>
                <a:spcPts val="400"/>
              </a:spcBef>
              <a:spcAft>
                <a:spcPts val="0"/>
              </a:spcAft>
              <a:buSzPts val="1400"/>
              <a:buChar char="🞫"/>
              <a:defRPr sz="2000"/>
            </a:lvl3pPr>
            <a:lvl4pPr marL="1828800" lvl="3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🞲"/>
              <a:defRPr sz="1800"/>
            </a:lvl4pPr>
            <a:lvl5pPr marL="2286000" lvl="4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🞩"/>
              <a:defRPr sz="1800"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7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7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8"/>
          <p:cNvSpPr txBox="1">
            <a:spLocks noGrp="1"/>
          </p:cNvSpPr>
          <p:nvPr>
            <p:ph type="title"/>
          </p:nvPr>
        </p:nvSpPr>
        <p:spPr>
          <a:xfrm>
            <a:off x="304800" y="5410200"/>
            <a:ext cx="8610600" cy="8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Libre Franklin Thin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body" idx="1"/>
          </p:nvPr>
        </p:nvSpPr>
        <p:spPr>
          <a:xfrm>
            <a:off x="281444" y="666750"/>
            <a:ext cx="42906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 rtl="0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0" cap="none">
                <a:solidFill>
                  <a:srgbClr val="AF7621"/>
                </a:solidFill>
                <a:latin typeface="Libre Franklin Thin"/>
                <a:ea typeface="Libre Franklin Thin"/>
                <a:cs typeface="Libre Franklin Thin"/>
                <a:sym typeface="Libre Franklin Thin"/>
              </a:defRPr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SzPts val="14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SzPts val="960"/>
              <a:buNone/>
              <a:defRPr sz="1600" b="1"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body" idx="2"/>
          </p:nvPr>
        </p:nvSpPr>
        <p:spPr>
          <a:xfrm>
            <a:off x="4645025" y="666750"/>
            <a:ext cx="4292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 rtl="0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0" cap="none">
                <a:solidFill>
                  <a:srgbClr val="AF7621"/>
                </a:solidFill>
                <a:latin typeface="Libre Franklin Thin"/>
                <a:ea typeface="Libre Franklin Thin"/>
                <a:cs typeface="Libre Franklin Thin"/>
                <a:sym typeface="Libre Franklin Thin"/>
              </a:defRPr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SzPts val="14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SzPts val="960"/>
              <a:buNone/>
              <a:defRPr sz="1600" b="1"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body" idx="3"/>
          </p:nvPr>
        </p:nvSpPr>
        <p:spPr>
          <a:xfrm>
            <a:off x="281444" y="1316037"/>
            <a:ext cx="4290600" cy="39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 rtl="0">
              <a:spcBef>
                <a:spcPts val="480"/>
              </a:spcBef>
              <a:spcAft>
                <a:spcPts val="0"/>
              </a:spcAft>
              <a:buSzPts val="1680"/>
              <a:buChar char="🞭"/>
              <a:defRPr sz="2400"/>
            </a:lvl1pPr>
            <a:lvl2pPr marL="914400" lvl="1" indent="-317500" algn="l" rtl="0">
              <a:spcBef>
                <a:spcPts val="400"/>
              </a:spcBef>
              <a:spcAft>
                <a:spcPts val="0"/>
              </a:spcAft>
              <a:buSzPts val="1400"/>
              <a:buChar char="🞤"/>
              <a:defRPr sz="2000"/>
            </a:lvl2pPr>
            <a:lvl3pPr marL="1371600" lvl="2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🞫"/>
              <a:defRPr sz="1800"/>
            </a:lvl3pPr>
            <a:lvl4pPr marL="1828800" lvl="3" indent="-299719" algn="l" rtl="0">
              <a:spcBef>
                <a:spcPts val="320"/>
              </a:spcBef>
              <a:spcAft>
                <a:spcPts val="0"/>
              </a:spcAft>
              <a:buSzPts val="1120"/>
              <a:buChar char="🞲"/>
              <a:defRPr sz="1600"/>
            </a:lvl4pPr>
            <a:lvl5pPr marL="2286000" lvl="4" indent="-289560" algn="l" rtl="0">
              <a:spcBef>
                <a:spcPts val="320"/>
              </a:spcBef>
              <a:spcAft>
                <a:spcPts val="0"/>
              </a:spcAft>
              <a:buSzPts val="960"/>
              <a:buChar char="🞩"/>
              <a:defRPr sz="1600"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4" name="Google Shape;54;p28"/>
          <p:cNvSpPr txBox="1">
            <a:spLocks noGrp="1"/>
          </p:cNvSpPr>
          <p:nvPr>
            <p:ph type="body" idx="4"/>
          </p:nvPr>
        </p:nvSpPr>
        <p:spPr>
          <a:xfrm>
            <a:off x="4648730" y="1316037"/>
            <a:ext cx="4288500" cy="39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 rtl="0">
              <a:spcBef>
                <a:spcPts val="480"/>
              </a:spcBef>
              <a:spcAft>
                <a:spcPts val="0"/>
              </a:spcAft>
              <a:buSzPts val="1680"/>
              <a:buChar char="🞭"/>
              <a:defRPr sz="2400"/>
            </a:lvl1pPr>
            <a:lvl2pPr marL="914400" lvl="1" indent="-317500" algn="l" rtl="0">
              <a:spcBef>
                <a:spcPts val="400"/>
              </a:spcBef>
              <a:spcAft>
                <a:spcPts val="0"/>
              </a:spcAft>
              <a:buSzPts val="1400"/>
              <a:buChar char="🞤"/>
              <a:defRPr sz="2000"/>
            </a:lvl2pPr>
            <a:lvl3pPr marL="1371600" lvl="2" indent="-308610" algn="l" rtl="0">
              <a:spcBef>
                <a:spcPts val="360"/>
              </a:spcBef>
              <a:spcAft>
                <a:spcPts val="0"/>
              </a:spcAft>
              <a:buSzPts val="1260"/>
              <a:buChar char="🞫"/>
              <a:defRPr sz="1800"/>
            </a:lvl3pPr>
            <a:lvl4pPr marL="1828800" lvl="3" indent="-299719" algn="l" rtl="0">
              <a:spcBef>
                <a:spcPts val="320"/>
              </a:spcBef>
              <a:spcAft>
                <a:spcPts val="0"/>
              </a:spcAft>
              <a:buSzPts val="1120"/>
              <a:buChar char="🞲"/>
              <a:defRPr sz="1600"/>
            </a:lvl4pPr>
            <a:lvl5pPr marL="2286000" lvl="4" indent="-289560" algn="l" rtl="0">
              <a:spcBef>
                <a:spcPts val="320"/>
              </a:spcBef>
              <a:spcAft>
                <a:spcPts val="0"/>
              </a:spcAft>
              <a:buSzPts val="960"/>
              <a:buChar char="🞩"/>
              <a:defRPr sz="1600"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5" name="Google Shape;55;p28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8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8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58" name="Google Shape;58;p28"/>
          <p:cNvCxnSpPr/>
          <p:nvPr/>
        </p:nvCxnSpPr>
        <p:spPr>
          <a:xfrm>
            <a:off x="514350" y="6019800"/>
            <a:ext cx="8629500" cy="2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олько заголовок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9"/>
          <p:cNvSpPr txBox="1">
            <a:spLocks noGrp="1"/>
          </p:cNvSpPr>
          <p:nvPr>
            <p:ph type="title"/>
          </p:nvPr>
        </p:nvSpPr>
        <p:spPr>
          <a:xfrm>
            <a:off x="301752" y="457200"/>
            <a:ext cx="8686800" cy="8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9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9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9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Google Shape;65;p30"/>
          <p:cNvCxnSpPr/>
          <p:nvPr/>
        </p:nvCxnSpPr>
        <p:spPr>
          <a:xfrm>
            <a:off x="514350" y="5849117"/>
            <a:ext cx="8629500" cy="2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30"/>
          <p:cNvSpPr txBox="1">
            <a:spLocks noGrp="1"/>
          </p:cNvSpPr>
          <p:nvPr>
            <p:ph type="title"/>
          </p:nvPr>
        </p:nvSpPr>
        <p:spPr>
          <a:xfrm>
            <a:off x="457200" y="5486400"/>
            <a:ext cx="8458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 Thin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0"/>
          <p:cNvSpPr txBox="1">
            <a:spLocks noGrp="1"/>
          </p:cNvSpPr>
          <p:nvPr>
            <p:ph type="body" idx="1"/>
          </p:nvPr>
        </p:nvSpPr>
        <p:spPr>
          <a:xfrm>
            <a:off x="457200" y="609600"/>
            <a:ext cx="30084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SzPts val="84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SzPts val="7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68" name="Google Shape;68;p30"/>
          <p:cNvSpPr txBox="1">
            <a:spLocks noGrp="1"/>
          </p:cNvSpPr>
          <p:nvPr>
            <p:ph type="body" idx="2"/>
          </p:nvPr>
        </p:nvSpPr>
        <p:spPr>
          <a:xfrm>
            <a:off x="3575050" y="609600"/>
            <a:ext cx="53403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0840" algn="l" rtl="0">
              <a:spcBef>
                <a:spcPts val="640"/>
              </a:spcBef>
              <a:spcAft>
                <a:spcPts val="0"/>
              </a:spcAft>
              <a:buSzPts val="2240"/>
              <a:buChar char="🞭"/>
              <a:defRPr sz="3200"/>
            </a:lvl1pPr>
            <a:lvl2pPr marL="914400" lvl="1" indent="-353060" algn="l" rtl="0">
              <a:spcBef>
                <a:spcPts val="560"/>
              </a:spcBef>
              <a:spcAft>
                <a:spcPts val="0"/>
              </a:spcAft>
              <a:buSzPts val="1960"/>
              <a:buChar char="🞤"/>
              <a:defRPr sz="2800"/>
            </a:lvl2pPr>
            <a:lvl3pPr marL="1371600" lvl="2" indent="-335280" algn="l" rtl="0">
              <a:spcBef>
                <a:spcPts val="480"/>
              </a:spcBef>
              <a:spcAft>
                <a:spcPts val="0"/>
              </a:spcAft>
              <a:buSzPts val="1680"/>
              <a:buChar char="🞫"/>
              <a:defRPr sz="2400"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SzPts val="1400"/>
              <a:buChar char="🞲"/>
              <a:defRPr sz="2000"/>
            </a:lvl4pPr>
            <a:lvl5pPr marL="2286000" lvl="4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🞩"/>
              <a:defRPr sz="2000"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69" name="Google Shape;69;p30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0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0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1"/>
          <p:cNvSpPr>
            <a:spLocks noGrp="1"/>
          </p:cNvSpPr>
          <p:nvPr>
            <p:ph type="pic" idx="2"/>
          </p:nvPr>
        </p:nvSpPr>
        <p:spPr>
          <a:xfrm>
            <a:off x="3505200" y="616634"/>
            <a:ext cx="5029200" cy="3657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reflection stA="49000" endA="500" endPos="10000" dist="900" dir="5400000" fadeDir="5400012" sy="-90000" algn="bl" rotWithShape="0"/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74" name="Google Shape;74;p31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1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1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7" name="Google Shape;77;p31"/>
          <p:cNvSpPr txBox="1">
            <a:spLocks noGrp="1"/>
          </p:cNvSpPr>
          <p:nvPr>
            <p:ph type="title"/>
          </p:nvPr>
        </p:nvSpPr>
        <p:spPr>
          <a:xfrm>
            <a:off x="381000" y="4993760"/>
            <a:ext cx="58674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 Thin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body" idx="1"/>
          </p:nvPr>
        </p:nvSpPr>
        <p:spPr>
          <a:xfrm>
            <a:off x="381000" y="5533218"/>
            <a:ext cx="58674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marL="914400" lvl="1" indent="-281940" algn="l" rtl="0">
              <a:spcBef>
                <a:spcPts val="240"/>
              </a:spcBef>
              <a:spcAft>
                <a:spcPts val="0"/>
              </a:spcAft>
              <a:buSzPts val="840"/>
              <a:buChar char="🞤"/>
              <a:defRPr sz="1200"/>
            </a:lvl2pPr>
            <a:lvl3pPr marL="1371600" lvl="2" indent="-273050" algn="l" rtl="0">
              <a:spcBef>
                <a:spcPts val="200"/>
              </a:spcBef>
              <a:spcAft>
                <a:spcPts val="0"/>
              </a:spcAft>
              <a:buSzPts val="700"/>
              <a:buChar char="🞫"/>
              <a:defRPr sz="1000"/>
            </a:lvl3pPr>
            <a:lvl4pPr marL="1828800" lvl="3" indent="-268605" algn="l" rtl="0">
              <a:spcBef>
                <a:spcPts val="180"/>
              </a:spcBef>
              <a:spcAft>
                <a:spcPts val="0"/>
              </a:spcAft>
              <a:buSzPts val="630"/>
              <a:buChar char="🞲"/>
              <a:defRPr sz="900"/>
            </a:lvl4pPr>
            <a:lvl5pPr marL="2286000" lvl="4" indent="-262889" algn="l" rtl="0">
              <a:spcBef>
                <a:spcPts val="180"/>
              </a:spcBef>
              <a:spcAft>
                <a:spcPts val="0"/>
              </a:spcAft>
              <a:buSzPts val="540"/>
              <a:buChar char="🞩"/>
              <a:defRPr sz="900"/>
            </a:lvl5pPr>
            <a:lvl6pPr marL="2743200" lvl="5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 rtl="0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2"/>
          <p:cNvCxnSpPr/>
          <p:nvPr/>
        </p:nvCxnSpPr>
        <p:spPr>
          <a:xfrm>
            <a:off x="514350" y="1050898"/>
            <a:ext cx="8629500" cy="2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2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🞭"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306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2" name="Google Shape;12;p22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" name="Google Shape;15;p2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Libre Franklin Thin"/>
              <a:buNone/>
              <a:defRPr sz="3600" b="0" i="0" u="none" strike="noStrike" cap="none">
                <a:solidFill>
                  <a:schemeClr val="dk2"/>
                </a:solidFill>
                <a:latin typeface="Libre Franklin Thin"/>
                <a:ea typeface="Libre Franklin Thin"/>
                <a:cs typeface="Libre Franklin Thin"/>
                <a:sym typeface="Libre Franklin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6" name="Google Shape;16;p22"/>
          <p:cNvCxnSpPr/>
          <p:nvPr/>
        </p:nvCxnSpPr>
        <p:spPr>
          <a:xfrm>
            <a:off x="514350" y="1050898"/>
            <a:ext cx="8629500" cy="2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" name="Google Shape;17;p22"/>
          <p:cNvCxnSpPr/>
          <p:nvPr/>
        </p:nvCxnSpPr>
        <p:spPr>
          <a:xfrm>
            <a:off x="514350" y="1057986"/>
            <a:ext cx="8629500" cy="2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 txBox="1">
            <a:spLocks noGrp="1"/>
          </p:cNvSpPr>
          <p:nvPr>
            <p:ph type="ctrTitle"/>
          </p:nvPr>
        </p:nvSpPr>
        <p:spPr>
          <a:xfrm>
            <a:off x="467544" y="332656"/>
            <a:ext cx="7955700" cy="20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Libre Franklin Thin"/>
              <a:buNone/>
            </a:pPr>
            <a:r>
              <a:rPr lang="ru-RU" sz="4400"/>
              <a:t/>
            </a:r>
            <a:br>
              <a:rPr lang="ru-RU" sz="4400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sz="4400"/>
          </a:p>
        </p:txBody>
      </p:sp>
      <p:sp>
        <p:nvSpPr>
          <p:cNvPr id="96" name="Google Shape;96;p1"/>
          <p:cNvSpPr txBox="1">
            <a:spLocks noGrp="1"/>
          </p:cNvSpPr>
          <p:nvPr>
            <p:ph type="subTitle" idx="1"/>
          </p:nvPr>
        </p:nvSpPr>
        <p:spPr>
          <a:xfrm>
            <a:off x="467544" y="5661248"/>
            <a:ext cx="8384278" cy="911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2000" b="1"/>
              <a:t>.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323528" y="692696"/>
            <a:ext cx="8208912" cy="3312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275" bIns="45700" anchor="t" anchorCtr="0">
            <a:normAutofit/>
          </a:bodyPr>
          <a:lstStyle/>
          <a:p>
            <a:pPr marL="0" marR="4572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Noto Sans Symbols"/>
              <a:buNone/>
            </a:pPr>
            <a:endParaRPr sz="2000" b="1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467543" y="620688"/>
            <a:ext cx="8424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0" u="none" strike="noStrike" cap="none">
                <a:solidFill>
                  <a:srgbClr val="BC583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Артикуляционная гимнастика </a:t>
            </a:r>
            <a:endParaRPr sz="5400" b="1" i="0" u="none" strike="noStrike" cap="none">
              <a:solidFill>
                <a:srgbClr val="BC583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0" u="none" strike="noStrike" cap="none">
                <a:solidFill>
                  <a:srgbClr val="BC583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</a:t>
            </a:r>
            <a:endParaRPr sz="5400" b="1" i="0" u="none" strike="noStrike" cap="none">
              <a:solidFill>
                <a:srgbClr val="BC583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0" u="none" strike="noStrike" cap="none">
                <a:solidFill>
                  <a:srgbClr val="BC583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дошкольников</a:t>
            </a:r>
            <a:br>
              <a:rPr lang="ru-RU" sz="5400" b="1" i="0" u="none" strike="noStrike" cap="none">
                <a:solidFill>
                  <a:srgbClr val="BC5836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5400" b="1" i="0" u="none" strike="noStrike" cap="none">
              <a:solidFill>
                <a:srgbClr val="BC583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3491875" y="4325925"/>
            <a:ext cx="4896600" cy="14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Учителя-логопеды: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Калинкина Ю.Ю.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Ахмерова Л.Ф.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ru-RU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«ЧАШЕЧКА»</a:t>
            </a:r>
            <a:endParaRPr/>
          </a:p>
        </p:txBody>
      </p:sp>
      <p:sp>
        <p:nvSpPr>
          <p:cNvPr id="167" name="Google Shape;167;p11"/>
          <p:cNvSpPr txBox="1">
            <a:spLocks noGrp="1"/>
          </p:cNvSpPr>
          <p:nvPr>
            <p:ph type="body" idx="1"/>
          </p:nvPr>
        </p:nvSpPr>
        <p:spPr>
          <a:xfrm>
            <a:off x="428625" y="928688"/>
            <a:ext cx="8229600" cy="1420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 Улыбнуться, открыть рот, положить широкий язык на нижнюю губу, боковые края языка загнуть в форме чашечки. Удерживать на счет до пяти. Нижняя губа не должна обтягивать нижние зубы.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SzPts val="2240"/>
              <a:buFont typeface="Arial"/>
              <a:buNone/>
            </a:pPr>
            <a:endParaRPr/>
          </a:p>
        </p:txBody>
      </p:sp>
      <p:pic>
        <p:nvPicPr>
          <p:cNvPr id="168" name="Google Shape;168;p11" descr="__4520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3168" y="2521132"/>
            <a:ext cx="7380514" cy="3815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0"/>
          <p:cNvSpPr txBox="1"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Times New Roman"/>
              <a:buNone/>
            </a:pPr>
            <a:r>
              <a:rPr lang="ru-RU" sz="40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«ВКУСНОЕ ВАРЕНЬЕ»</a:t>
            </a:r>
            <a:endParaRPr/>
          </a:p>
        </p:txBody>
      </p:sp>
      <p:sp>
        <p:nvSpPr>
          <p:cNvPr id="160" name="Google Shape;160;p10"/>
          <p:cNvSpPr txBox="1">
            <a:spLocks noGrp="1"/>
          </p:cNvSpPr>
          <p:nvPr>
            <p:ph type="body" idx="1"/>
          </p:nvPr>
        </p:nvSpPr>
        <p:spPr>
          <a:xfrm>
            <a:off x="571500" y="1052736"/>
            <a:ext cx="8229600" cy="1080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Улыбнуться, открыть рот. Языком в форме чашечки облизывать верхнюю губу сверху- вниз(можно помазать ее вареньем). Нижняя губа не должна обтягивать зубы (можно оттянуть ее  вниз рукой).</a:t>
            </a:r>
            <a:endParaRPr/>
          </a:p>
        </p:txBody>
      </p:sp>
      <p:pic>
        <p:nvPicPr>
          <p:cNvPr id="161" name="Google Shape;161;p10" descr="__428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5576" y="2132856"/>
            <a:ext cx="7745487" cy="4320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«СДУЙ ЯЗЫКОМ ВАТКУ С НОСА»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1295400"/>
            <a:ext cx="8686800" cy="4784862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</a:p>
          <a:p>
            <a:r>
              <a:rPr lang="ru-RU" sz="2200" dirty="0"/>
              <a:t> </a:t>
            </a:r>
            <a:r>
              <a:rPr lang="ru-RU" sz="2200" dirty="0" smtClean="0"/>
              <a:t>                                                              </a:t>
            </a:r>
            <a:r>
              <a:rPr lang="ru-RU" sz="2400" dirty="0" smtClean="0">
                <a:solidFill>
                  <a:schemeClr val="tx1"/>
                </a:solidFill>
              </a:rPr>
              <a:t>Положить на кончик носа </a:t>
            </a:r>
          </a:p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</a:t>
            </a:r>
            <a:r>
              <a:rPr lang="ru-RU" sz="2400" dirty="0" smtClean="0">
                <a:solidFill>
                  <a:schemeClr val="tx1"/>
                </a:solidFill>
              </a:rPr>
              <a:t>кусочек </a:t>
            </a:r>
            <a:r>
              <a:rPr lang="ru-RU" sz="2400" dirty="0" smtClean="0">
                <a:solidFill>
                  <a:schemeClr val="tx1"/>
                </a:solidFill>
              </a:rPr>
              <a:t>ватки. </a:t>
            </a:r>
          </a:p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Язык в форме чашечки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     плотно</a:t>
            </a:r>
            <a:r>
              <a:rPr lang="ru-RU" sz="2400" dirty="0" smtClean="0">
                <a:solidFill>
                  <a:schemeClr val="tx1"/>
                </a:solidFill>
              </a:rPr>
              <a:t>         </a:t>
            </a:r>
            <a:r>
              <a:rPr lang="ru-RU" sz="2400" dirty="0" err="1" smtClean="0">
                <a:solidFill>
                  <a:schemeClr val="tx1"/>
                </a:solidFill>
              </a:rPr>
              <a:t>плотно</a:t>
            </a:r>
            <a:r>
              <a:rPr lang="ru-RU" sz="2400" dirty="0" smtClean="0">
                <a:solidFill>
                  <a:schemeClr val="tx1"/>
                </a:solidFill>
              </a:rPr>
              <a:t>  прижать к верхней губе.</a:t>
            </a:r>
          </a:p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Плавно и длительно дуть на кончик сдувая                                     кончик языка,</a:t>
            </a:r>
          </a:p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сдувая ватку с  носа. </a:t>
            </a:r>
          </a:p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images.myshared.ru/7/814535/slide_2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3" t="28435" r="55741" b="14461"/>
          <a:stretch/>
        </p:blipFill>
        <p:spPr bwMode="auto">
          <a:xfrm>
            <a:off x="592182" y="1989659"/>
            <a:ext cx="3200400" cy="339634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2746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title"/>
          </p:nvPr>
        </p:nvSpPr>
        <p:spPr>
          <a:xfrm>
            <a:off x="500063" y="285750"/>
            <a:ext cx="822960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ru-RU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«ПАРУС»</a:t>
            </a:r>
            <a:endParaRPr/>
          </a:p>
        </p:txBody>
      </p:sp>
      <p:sp>
        <p:nvSpPr>
          <p:cNvPr id="175" name="Google Shape;175;p12"/>
          <p:cNvSpPr txBox="1">
            <a:spLocks noGrp="1"/>
          </p:cNvSpPr>
          <p:nvPr>
            <p:ph type="body" idx="1"/>
          </p:nvPr>
        </p:nvSpPr>
        <p:spPr>
          <a:xfrm>
            <a:off x="542107" y="869919"/>
            <a:ext cx="8229600" cy="1080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Улыбнуться, широко открыть рот, кончик языка поднять и поставить на бугорки (альвеолы) за верхними зубами. Удерживать язык в таком положении на счёт до восьми, потом до десяти. Опустить язык и повторить упражнение 2-3 раза.</a:t>
            </a:r>
            <a:endParaRPr sz="2400" dirty="0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</a:pPr>
            <a:endParaRPr sz="2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6" name="Google Shape;176;p12" descr="__1713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393" y="2899953"/>
            <a:ext cx="7903029" cy="3684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4"/>
          <p:cNvSpPr txBox="1"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Times New Roman"/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«ЛОШАДКА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9" name="Google Shape;189;p14" descr="uprazhnenie-loshadka-600x450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60" y="2939143"/>
            <a:ext cx="7212117" cy="3666997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4"/>
          <p:cNvSpPr txBox="1"/>
          <p:nvPr/>
        </p:nvSpPr>
        <p:spPr>
          <a:xfrm>
            <a:off x="653142" y="937420"/>
            <a:ext cx="7991507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Улыбнуться, показать зубы. Приоткрыть рот, присосать широкий кончик языка к твердому нёбу за верхними зубами, а затем со щелчком оторвать его. Сначала цокайте медленно, а затем быстрее (50-100 </a:t>
            </a:r>
            <a:r>
              <a:rPr lang="ru-RU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щелчков подряд).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5"/>
          <p:cNvSpPr txBox="1">
            <a:spLocks noGrp="1"/>
          </p:cNvSpPr>
          <p:nvPr>
            <p:ph type="title"/>
          </p:nvPr>
        </p:nvSpPr>
        <p:spPr>
          <a:xfrm>
            <a:off x="467544" y="328590"/>
            <a:ext cx="8229600" cy="6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Times New Roman"/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ru-RU" sz="4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ГРИБОК</a:t>
            </a:r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sz="18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6" name="Google Shape;196;p15" descr="__9335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62594" y="3213464"/>
            <a:ext cx="7053943" cy="329184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15"/>
          <p:cNvSpPr txBox="1"/>
          <p:nvPr/>
        </p:nvSpPr>
        <p:spPr>
          <a:xfrm>
            <a:off x="225860" y="799769"/>
            <a:ext cx="8712968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Улыбнуться, открыть рот. Присосать широкий язычок к небу. Это шляпка  гриба, а подъязычная связка- ножка. Кончик языка не должен подворачиваться, губы - в улыбке. Если ребенку не удается присосать язык, то можно пощелкать языком, как в упражнении «Лошадка». В пощелкивании улавливается нужное движение языка.</a:t>
            </a:r>
            <a:endParaRPr sz="2400" dirty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7"/>
          <p:cNvSpPr txBox="1">
            <a:spLocks noGrp="1"/>
          </p:cNvSpPr>
          <p:nvPr>
            <p:ph type="title"/>
          </p:nvPr>
        </p:nvSpPr>
        <p:spPr>
          <a:xfrm>
            <a:off x="304800" y="-63572"/>
            <a:ext cx="8686800" cy="1034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«ДЯТЕЛ»</a:t>
            </a:r>
            <a:endParaRPr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0" name="Google Shape;210;p17" descr="дяел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764" y="3186202"/>
            <a:ext cx="7848872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17"/>
          <p:cNvSpPr txBox="1"/>
          <p:nvPr/>
        </p:nvSpPr>
        <p:spPr>
          <a:xfrm>
            <a:off x="543744" y="631697"/>
            <a:ext cx="8208912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Губы в улыбке. Нижняя челюсть неподвижна. Произносим: «</a:t>
            </a:r>
            <a:r>
              <a:rPr lang="ru-RU" sz="20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Ды-ды-ды</a:t>
            </a: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».</a:t>
            </a:r>
            <a:endParaRPr sz="2000"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выполнении упражнения стучим языком за верхними зубами по твердому нёбу. Упражнение модно делать с ударением на последний слог.</a:t>
            </a:r>
            <a:endParaRPr sz="2000"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Часто ребенок делают ошибки, двигая нижней челюстью или делает упражнение без напряжения. Нужно следить, чтобы при выполнении упражнения все было напряжено. Вся энергия сосредоточена на кончике языка</a:t>
            </a: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474" y="297271"/>
            <a:ext cx="8686800" cy="4526100"/>
          </a:xfrm>
        </p:spPr>
        <p:txBody>
          <a:bodyPr/>
          <a:lstStyle/>
          <a:p>
            <a:r>
              <a:rPr lang="ru-RU" sz="2400" dirty="0" smtClean="0">
                <a:latin typeface="+mj-lt"/>
              </a:rPr>
              <a:t>Улыбнуться, открыть рот. </a:t>
            </a:r>
            <a:r>
              <a:rPr lang="ru-RU" sz="2400" dirty="0" smtClean="0">
                <a:latin typeface="+mj-lt"/>
              </a:rPr>
              <a:t>Стучать твёрдым кончиком языка в дёсны верхних зубов, произнося «д-д-д-д-д». Повторить 6-8 раз.</a:t>
            </a:r>
            <a:endParaRPr lang="ru-RU" sz="2400" dirty="0">
              <a:latin typeface="+mj-lt"/>
            </a:endParaRPr>
          </a:p>
        </p:txBody>
      </p:sp>
      <p:pic>
        <p:nvPicPr>
          <p:cNvPr id="5" name="Рисунок 4" descr="https://myportion.ru/wp-content/uploads/2020/11/iwxokrv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" t="1442" r="6349" b="11482"/>
          <a:stretch/>
        </p:blipFill>
        <p:spPr bwMode="auto">
          <a:xfrm>
            <a:off x="1123406" y="1776549"/>
            <a:ext cx="6897189" cy="4486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6966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217" y="124944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«ПАРОХОД ГУДИТ»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900062"/>
            <a:ext cx="8686800" cy="5440501"/>
          </a:xfrm>
        </p:spPr>
        <p:txBody>
          <a:bodyPr/>
          <a:lstStyle/>
          <a:p>
            <a:pPr algn="ctr"/>
            <a:r>
              <a:rPr lang="ru-RU" sz="2400" dirty="0" smtClean="0"/>
              <a:t>Широко улыбнуться, прикусить кончик языка передними зубами. Удерживая такое положение, длительно и громко «гудеть» в течение 10 секунд. Должен послышаться  длительный звук ЛЛЛЛЛ.</a:t>
            </a:r>
          </a:p>
          <a:p>
            <a:pPr algn="ctr"/>
            <a:r>
              <a:rPr lang="ru-RU" sz="2400" dirty="0" smtClean="0"/>
              <a:t>Повторить 5 раз.</a:t>
            </a:r>
            <a:endParaRPr lang="ru-RU" sz="2400" dirty="0"/>
          </a:p>
        </p:txBody>
      </p:sp>
      <p:pic>
        <p:nvPicPr>
          <p:cNvPr id="5" name="Рисунок 4" descr="https://vseorechi.ru/wp-content/uploads/2017/03/par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7"/>
          <a:stretch/>
        </p:blipFill>
        <p:spPr bwMode="auto">
          <a:xfrm>
            <a:off x="1648097" y="2965270"/>
            <a:ext cx="6035039" cy="36636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629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"/>
          <p:cNvSpPr/>
          <p:nvPr/>
        </p:nvSpPr>
        <p:spPr>
          <a:xfrm>
            <a:off x="323528" y="404664"/>
            <a:ext cx="856895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endParaRPr sz="2400" b="1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05" name="Google Shape;105;p2"/>
          <p:cNvSpPr/>
          <p:nvPr/>
        </p:nvSpPr>
        <p:spPr>
          <a:xfrm>
            <a:off x="611560" y="260648"/>
            <a:ext cx="792088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Зачем нужна артикуляционная гимнастика? </a:t>
            </a:r>
            <a:endParaRPr sz="3600" b="1" dirty="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323528" y="1484784"/>
            <a:ext cx="8352928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just"/>
            <a:r>
              <a:rPr lang="ru-RU" sz="2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Звуки </a:t>
            </a:r>
            <a:r>
              <a:rPr lang="ru-RU" sz="22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речи </a:t>
            </a:r>
            <a:r>
              <a:rPr lang="ru-RU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образуются в результате сложного комплекса движений артикуляционных органов. Для четкой артикуляции нужны сильные, упругие и подвижные органы речи - язык, губы, нёбо. </a:t>
            </a:r>
          </a:p>
          <a:p>
            <a:pPr lvl="0" algn="just"/>
            <a:endParaRPr lang="ru-RU"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/>
            <a:r>
              <a:rPr lang="ru-RU" sz="2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Артикуляционные упражнения способствуют укреплению мышц речевого аппарата</a:t>
            </a:r>
            <a:r>
              <a:rPr lang="ru-RU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формируют правильные полноценные движения артикуляционных органов, улучшают дикцию. Поэтому артикуляционная гимнастика необходима для формирования правильного произношения.</a:t>
            </a:r>
            <a:endParaRPr lang="ru-RU" sz="2200" dirty="0"/>
          </a:p>
          <a:p>
            <a:pPr lvl="0" algn="just"/>
            <a:endParaRPr lang="ru-RU"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/>
            <a:r>
              <a:rPr lang="ru-RU" sz="2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артикуляционной гимнастики</a:t>
            </a:r>
            <a:r>
              <a:rPr lang="ru-RU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- выработка полноценных движений и определенных положений органов артикуляционного аппарата, необходимых для правильного произношения звуков.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 txBox="1">
            <a:spLocks noGrp="1"/>
          </p:cNvSpPr>
          <p:nvPr>
            <p:ph type="title"/>
          </p:nvPr>
        </p:nvSpPr>
        <p:spPr>
          <a:xfrm>
            <a:off x="304800" y="365760"/>
            <a:ext cx="8686800" cy="1027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600"/>
              <a:buFont typeface="Times New Roman"/>
              <a:buNone/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РЕКОМЕНДАЦИИ:</a:t>
            </a:r>
            <a:b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1" dirty="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3"/>
          <p:cNvSpPr txBox="1">
            <a:spLocks noGrp="1"/>
          </p:cNvSpPr>
          <p:nvPr>
            <p:ph type="body" idx="1"/>
          </p:nvPr>
        </p:nvSpPr>
        <p:spPr>
          <a:xfrm>
            <a:off x="0" y="970992"/>
            <a:ext cx="8991600" cy="54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51435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63"/>
              <a:buFont typeface="Noto Sans Symbols"/>
              <a:buChar char="❖"/>
            </a:pPr>
            <a:r>
              <a:rPr lang="ru-RU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Проводить артикуляционную гимнастику нужно ежедневно</a:t>
            </a:r>
            <a:r>
              <a:rPr lang="ru-RU" sz="2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чтобы вырабатываемые у детей навыки закреплялись</a:t>
            </a:r>
            <a:r>
              <a:rPr lang="ru-RU" sz="2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Каждое </a:t>
            </a:r>
            <a:r>
              <a:rPr lang="ru-RU" sz="2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упражнение следует выполнять по 5-10 раз. </a:t>
            </a:r>
            <a:r>
              <a:rPr lang="ru-RU" sz="2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Старайтесь </a:t>
            </a:r>
            <a:r>
              <a:rPr lang="ru-RU" sz="2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заниматься ежедневно по 5-7 минут.</a:t>
            </a:r>
            <a:endParaRPr sz="2100" dirty="0"/>
          </a:p>
          <a:p>
            <a:pPr marL="514350" lvl="0" indent="-514350" algn="just" rtl="0">
              <a:lnSpc>
                <a:spcPct val="80000"/>
              </a:lnSpc>
              <a:spcBef>
                <a:spcPts val="361"/>
              </a:spcBef>
              <a:spcAft>
                <a:spcPts val="0"/>
              </a:spcAft>
              <a:buSzPts val="1263"/>
              <a:buFont typeface="Noto Sans Symbols"/>
              <a:buChar char="❖"/>
            </a:pPr>
            <a:r>
              <a:rPr lang="ru-RU" sz="2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Артикуляционную </a:t>
            </a:r>
            <a:r>
              <a:rPr lang="ru-RU" sz="2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гимнастику нужно </a:t>
            </a:r>
            <a:r>
              <a:rPr lang="ru-RU" sz="21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выполнять перед зеркалом</a:t>
            </a:r>
            <a:r>
              <a:rPr lang="ru-RU" sz="2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вначале хорошо выполнять упражнения перед большим зеркалом, где ребенок будет видеть и себя, и вас. В дальнейшем можно обходиться и без зеркала. Но не забывайте, что ребенок овладевает речевыми навыками, подражая взрослым. Поэтому почаще показывайте ребенку, как делать то или иное движение, приучайте его смотреть на взрослого и подражать ему.</a:t>
            </a:r>
            <a:endParaRPr sz="2100" dirty="0"/>
          </a:p>
          <a:p>
            <a:pPr marL="514350" lvl="0" indent="-514350" algn="just" rtl="0">
              <a:lnSpc>
                <a:spcPct val="80000"/>
              </a:lnSpc>
              <a:spcBef>
                <a:spcPts val="361"/>
              </a:spcBef>
              <a:spcAft>
                <a:spcPts val="0"/>
              </a:spcAft>
              <a:buSzPts val="1263"/>
              <a:buFont typeface="Noto Sans Symbols"/>
              <a:buChar char="❖"/>
            </a:pPr>
            <a:r>
              <a:rPr lang="ru-RU" sz="21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Артикуляционную </a:t>
            </a:r>
            <a:r>
              <a:rPr lang="ru-RU" sz="2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гимнастику выполняют сидя, так как в таком положении у ребенка прямая спина, тело не напряжено, руки и ноги находятся в спокойном положении.</a:t>
            </a:r>
            <a:endParaRPr sz="2100" dirty="0"/>
          </a:p>
          <a:p>
            <a:pPr marL="514350" lvl="0" indent="-514350" algn="just" rtl="0">
              <a:lnSpc>
                <a:spcPct val="80000"/>
              </a:lnSpc>
              <a:spcBef>
                <a:spcPts val="361"/>
              </a:spcBef>
              <a:spcAft>
                <a:spcPts val="0"/>
              </a:spcAft>
              <a:buSzPts val="1263"/>
              <a:buFont typeface="Noto Sans Symbols"/>
              <a:buChar char="❖"/>
            </a:pPr>
            <a:r>
              <a:rPr lang="ru-RU" sz="2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В процессе выполнения гимнастики важно помнить о создании положительного эмоционального настроя у ребенка. Нельзя говорить ему, что он делает упражнение неверно - это может привести к отказу выполнять движение. Лучше покажите ребенку его достижения («Видишь, язык уже научился быть широким»), подбодрить («Ничего, твой язычок обязательно научиться подниматься кверху»).</a:t>
            </a:r>
            <a:endParaRPr sz="2100" dirty="0"/>
          </a:p>
          <a:p>
            <a:pPr marL="342900" lvl="0" indent="-275336" algn="l" rtl="0">
              <a:lnSpc>
                <a:spcPct val="80000"/>
              </a:lnSpc>
              <a:spcBef>
                <a:spcPts val="304"/>
              </a:spcBef>
              <a:spcAft>
                <a:spcPts val="0"/>
              </a:spcAft>
              <a:buSzPts val="1064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9E0194-17BB-4906-AC5E-4732D2FB1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0" y="457200"/>
            <a:ext cx="8965430" cy="602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2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423" y="744583"/>
            <a:ext cx="5865223" cy="5355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9714" y="1554163"/>
            <a:ext cx="7171509" cy="40236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cf2.ppt-online.org/files2/slide/s/Sx5Y7OnrmutBf8AcVNvL4RJpDgUybQTEhHWw2q1Mz/slide-1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7" t="31621" r="24934" b="13391"/>
          <a:stretch/>
        </p:blipFill>
        <p:spPr bwMode="auto">
          <a:xfrm>
            <a:off x="979714" y="744583"/>
            <a:ext cx="7485017" cy="52181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1987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"/>
          <p:cNvSpPr txBox="1">
            <a:spLocks noGrp="1"/>
          </p:cNvSpPr>
          <p:nvPr>
            <p:ph type="title"/>
          </p:nvPr>
        </p:nvSpPr>
        <p:spPr>
          <a:xfrm>
            <a:off x="304800" y="404664"/>
            <a:ext cx="8686800" cy="890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ru-RU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«ЛОПАТКА»</a:t>
            </a:r>
            <a:endParaRPr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2" name="Google Shape;132;p6" descr="p42_lopatka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72" y="2978331"/>
            <a:ext cx="8284895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6"/>
          <p:cNvSpPr txBox="1"/>
          <p:nvPr/>
        </p:nvSpPr>
        <p:spPr>
          <a:xfrm>
            <a:off x="467572" y="1295400"/>
            <a:ext cx="8424908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Улыбнуться, открыть </a:t>
            </a:r>
            <a:r>
              <a:rPr lang="ru-RU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рот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ru-RU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Положить широкий язык на нижнюю губу. Удерживать его в спокойном состоянии на счёт до пяти. 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Нижнюю губу не </a:t>
            </a:r>
            <a:r>
              <a:rPr lang="ru-RU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подгибать.</a:t>
            </a:r>
            <a:endParaRPr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" y="5070670"/>
            <a:ext cx="8141047" cy="39119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cf.ppt-online.org/files1/slide/t/T4SAvw9bI5mu2Y6rZGPUXzgefxiatq0NRHhCV7BQd/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50497"/>
            <a:ext cx="9140825" cy="684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282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"/>
          <p:cNvSpPr txBox="1">
            <a:spLocks noGrp="1"/>
          </p:cNvSpPr>
          <p:nvPr>
            <p:ph type="title"/>
          </p:nvPr>
        </p:nvSpPr>
        <p:spPr>
          <a:xfrm>
            <a:off x="500063" y="285750"/>
            <a:ext cx="822960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Times New Roman"/>
              <a:buNone/>
            </a:pPr>
            <a:r>
              <a:rPr lang="ru-RU" sz="40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«ЧИСТИМ ЗУБКИ»</a:t>
            </a:r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body" idx="1"/>
          </p:nvPr>
        </p:nvSpPr>
        <p:spPr>
          <a:xfrm>
            <a:off x="457200" y="1000124"/>
            <a:ext cx="8229600" cy="988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Улыбнуться, приоткрыть рот. Кончиком языка «почистить» нижние, затем верхние зубы с внутренней стороны, делая движения языком вправо - влево. Нижняя челюсть при этом не двигается.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240"/>
              <a:buFont typeface="Arial"/>
              <a:buNone/>
            </a:pPr>
            <a:endParaRPr/>
          </a:p>
        </p:txBody>
      </p:sp>
      <p:pic>
        <p:nvPicPr>
          <p:cNvPr id="154" name="Google Shape;154;p9" descr="__193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2046" y="2041379"/>
            <a:ext cx="7572375" cy="4411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ru-RU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«КАЧЕЛИ»</a:t>
            </a:r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body" idx="1"/>
          </p:nvPr>
        </p:nvSpPr>
        <p:spPr>
          <a:xfrm>
            <a:off x="428624" y="1052736"/>
            <a:ext cx="8391847" cy="93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554"/>
              <a:buFont typeface="Arial"/>
              <a:buNone/>
            </a:pPr>
            <a:r>
              <a:rPr lang="ru-RU" sz="2220">
                <a:latin typeface="Times New Roman"/>
                <a:ea typeface="Times New Roman"/>
                <a:cs typeface="Times New Roman"/>
                <a:sym typeface="Times New Roman"/>
              </a:rPr>
              <a:t>Улыбнуться, открыть рот. На счет 1-2 поочередно упираться языком то в верхние, то в нижние зубы. Нижняя челюсть при этом неподвижна.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SzPts val="2072"/>
              <a:buFont typeface="Arial"/>
              <a:buNone/>
            </a:pPr>
            <a:endParaRPr sz="2960"/>
          </a:p>
        </p:txBody>
      </p:sp>
      <p:pic>
        <p:nvPicPr>
          <p:cNvPr id="147" name="Google Shape;147;p8" descr="__100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552" y="1916832"/>
            <a:ext cx="8001000" cy="4464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рек">
  <a:themeElements>
    <a:clrScheme name="Трек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576</Words>
  <Application>Microsoft Office PowerPoint</Application>
  <PresentationFormat>Экран (4:3)</PresentationFormat>
  <Paragraphs>54</Paragraphs>
  <Slides>18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Times New Roman</vt:lpstr>
      <vt:lpstr>Calibri</vt:lpstr>
      <vt:lpstr>Libre Franklin</vt:lpstr>
      <vt:lpstr>Libre Franklin Thin</vt:lpstr>
      <vt:lpstr>Noto Sans Symbols</vt:lpstr>
      <vt:lpstr>Arial</vt:lpstr>
      <vt:lpstr>Трек</vt:lpstr>
      <vt:lpstr>         </vt:lpstr>
      <vt:lpstr>Презентация PowerPoint</vt:lpstr>
      <vt:lpstr>РЕКОМЕНДАЦИИ: </vt:lpstr>
      <vt:lpstr>Презентация PowerPoint</vt:lpstr>
      <vt:lpstr>Презентация PowerPoint</vt:lpstr>
      <vt:lpstr>«ЛОПАТКА»</vt:lpstr>
      <vt:lpstr>Презентация PowerPoint</vt:lpstr>
      <vt:lpstr>«ЧИСТИМ ЗУБКИ»</vt:lpstr>
      <vt:lpstr>«КАЧЕЛИ»</vt:lpstr>
      <vt:lpstr>«ЧАШЕЧКА»</vt:lpstr>
      <vt:lpstr>«ВКУСНОЕ ВАРЕНЬЕ»</vt:lpstr>
      <vt:lpstr>«СДУЙ ЯЗЫКОМ ВАТКУ С НОСА»</vt:lpstr>
      <vt:lpstr>«ПАРУС»</vt:lpstr>
      <vt:lpstr>                   «ЛОШАДКА»</vt:lpstr>
      <vt:lpstr>«ГРИБОК» </vt:lpstr>
      <vt:lpstr>«ДЯТЕЛ»</vt:lpstr>
      <vt:lpstr>Презентация PowerPoint</vt:lpstr>
      <vt:lpstr>«ПАРОХОД ГУДИТ»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</dc:title>
  <dc:creator>Ira</dc:creator>
  <cp:lastModifiedBy>Логопед-1637</cp:lastModifiedBy>
  <cp:revision>27</cp:revision>
  <dcterms:created xsi:type="dcterms:W3CDTF">2013-10-12T15:38:03Z</dcterms:created>
  <dcterms:modified xsi:type="dcterms:W3CDTF">2022-11-30T09:54:27Z</dcterms:modified>
</cp:coreProperties>
</file>