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6" r:id="rId2"/>
    <p:sldId id="281" r:id="rId3"/>
    <p:sldId id="258" r:id="rId4"/>
    <p:sldId id="260" r:id="rId5"/>
    <p:sldId id="263" r:id="rId6"/>
    <p:sldId id="261" r:id="rId7"/>
    <p:sldId id="262" r:id="rId8"/>
    <p:sldId id="264" r:id="rId9"/>
    <p:sldId id="277" r:id="rId10"/>
    <p:sldId id="268" r:id="rId11"/>
    <p:sldId id="28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>
        <p:scale>
          <a:sx n="86" d="100"/>
          <a:sy n="86" d="100"/>
        </p:scale>
        <p:origin x="-6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09D47-47BB-4281-BCCC-854D62F9C72E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C5BBF-E252-4C06-A4CB-7893437D0C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820E-D0B2-4411-8AF1-E90F772FC1BB}" type="datetimeFigureOut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E624EE-FF10-4DF0-9A82-1F409463E4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820E-D0B2-4411-8AF1-E90F772FC1BB}" type="datetimeFigureOut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624EE-FF10-4DF0-9A82-1F409463E41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DE624EE-FF10-4DF0-9A82-1F409463E4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820E-D0B2-4411-8AF1-E90F772FC1BB}" type="datetimeFigureOut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820E-D0B2-4411-8AF1-E90F772FC1BB}" type="datetimeFigureOut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DE624EE-FF10-4DF0-9A82-1F409463E4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820E-D0B2-4411-8AF1-E90F772FC1BB}" type="datetimeFigureOut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E624EE-FF10-4DF0-9A82-1F409463E4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678820E-D0B2-4411-8AF1-E90F772FC1BB}" type="datetimeFigureOut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624EE-FF10-4DF0-9A82-1F409463E4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820E-D0B2-4411-8AF1-E90F772FC1BB}" type="datetimeFigureOut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DE624EE-FF10-4DF0-9A82-1F409463E4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820E-D0B2-4411-8AF1-E90F772FC1BB}" type="datetimeFigureOut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DE624EE-FF10-4DF0-9A82-1F409463E41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820E-D0B2-4411-8AF1-E90F772FC1BB}" type="datetimeFigureOut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E624EE-FF10-4DF0-9A82-1F409463E41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E624EE-FF10-4DF0-9A82-1F409463E4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820E-D0B2-4411-8AF1-E90F772FC1BB}" type="datetimeFigureOut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DE624EE-FF10-4DF0-9A82-1F409463E4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678820E-D0B2-4411-8AF1-E90F772FC1BB}" type="datetimeFigureOut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678820E-D0B2-4411-8AF1-E90F772FC1BB}" type="datetimeFigureOut">
              <a:rPr lang="ru-RU" smtClean="0"/>
              <a:pPr/>
              <a:t>30.11.2022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E624EE-FF10-4DF0-9A82-1F409463E4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3573016"/>
            <a:ext cx="5976664" cy="2520280"/>
          </a:xfrm>
        </p:spPr>
        <p:txBody>
          <a:bodyPr>
            <a:noAutofit/>
          </a:bodyPr>
          <a:lstStyle/>
          <a:p>
            <a:pPr algn="r"/>
            <a:endParaRPr lang="ru-RU" sz="1800" b="1" dirty="0" smtClean="0"/>
          </a:p>
          <a:p>
            <a:pPr algn="r"/>
            <a:r>
              <a:rPr lang="ru-RU" sz="1800" b="1" dirty="0" smtClean="0"/>
              <a:t>Выполнила  воспитатель</a:t>
            </a:r>
            <a:endParaRPr lang="ru-RU" sz="1800" dirty="0" smtClean="0"/>
          </a:p>
          <a:p>
            <a:pPr algn="r">
              <a:lnSpc>
                <a:spcPct val="170000"/>
              </a:lnSpc>
            </a:pPr>
            <a:r>
              <a:rPr lang="ru-RU" sz="1800" b="1" dirty="0" smtClean="0"/>
              <a:t>                  МБДОУ детский сад</a:t>
            </a:r>
            <a:endParaRPr lang="ru-RU" sz="1800" dirty="0" smtClean="0"/>
          </a:p>
          <a:p>
            <a:pPr algn="r">
              <a:lnSpc>
                <a:spcPct val="170000"/>
              </a:lnSpc>
            </a:pPr>
            <a:r>
              <a:rPr lang="ru-RU" sz="1800" b="1" dirty="0" smtClean="0"/>
              <a:t> «</a:t>
            </a:r>
            <a:r>
              <a:rPr lang="ru-RU" sz="1800" b="1" dirty="0" err="1" smtClean="0"/>
              <a:t>Дюймовочка</a:t>
            </a:r>
            <a:r>
              <a:rPr lang="ru-RU" sz="1800" b="1" dirty="0" smtClean="0"/>
              <a:t>»№46                                                                                                                   </a:t>
            </a:r>
            <a:endParaRPr lang="ru-RU" sz="1800" dirty="0"/>
          </a:p>
          <a:p>
            <a:pPr algn="r">
              <a:lnSpc>
                <a:spcPct val="170000"/>
              </a:lnSpc>
            </a:pPr>
            <a:r>
              <a:rPr lang="ru-RU" sz="1800" b="1" dirty="0"/>
              <a:t>             </a:t>
            </a:r>
            <a:r>
              <a:rPr lang="ru-RU" sz="1800" b="1" dirty="0" smtClean="0"/>
              <a:t>  </a:t>
            </a:r>
            <a:r>
              <a:rPr lang="ru-RU" sz="1800" b="1" dirty="0" err="1" smtClean="0"/>
              <a:t>Аверина</a:t>
            </a:r>
            <a:r>
              <a:rPr lang="ru-RU" sz="1800" b="1" dirty="0" smtClean="0"/>
              <a:t> Э.А.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736304"/>
          </a:xfrm>
        </p:spPr>
        <p:txBody>
          <a:bodyPr>
            <a:normAutofit/>
          </a:bodyPr>
          <a:lstStyle/>
          <a:p>
            <a:r>
              <a:rPr lang="ru-RU" b="1" dirty="0" smtClean="0"/>
              <a:t>Формировании  </a:t>
            </a:r>
            <a:r>
              <a:rPr lang="ru-RU" b="1" dirty="0"/>
              <a:t>культурно – гигиенических </a:t>
            </a:r>
            <a:r>
              <a:rPr lang="ru-RU" b="1" dirty="0" smtClean="0"/>
              <a:t>навыков</a:t>
            </a:r>
            <a:br>
              <a:rPr lang="ru-RU" b="1" dirty="0" smtClean="0"/>
            </a:br>
            <a:r>
              <a:rPr lang="ru-RU" b="1" dirty="0" smtClean="0"/>
              <a:t>(из опыта работы)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645024"/>
            <a:ext cx="8568952" cy="266429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    Таким образом,  эффективность использования дидактических игр в процессе формирования культурно - гигиенических навыков полностью подтвердилось. Также я убедились, что для достижения высокого уровня сформированности навыков самообслуживания необходимо комплексное использование и разумное сочетание разных педагогических приемов. Однако среди возможного многообразия приемов работы, дидактические игры и упражнения, занимают центральное место и помогают значительно повысить уровень сформированности гигиенических навыков детей.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Demi" pitchFamily="34" charset="0"/>
              <a:cs typeface="Arial" pitchFamily="34" charset="0"/>
            </a:endParaRPr>
          </a:p>
        </p:txBody>
      </p:sp>
      <p:pic>
        <p:nvPicPr>
          <p:cNvPr id="1026" name="Picture 2" descr="C:\Users\Win7\Desktop\кгн\IMG-20221115-WA0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32656"/>
            <a:ext cx="3099048" cy="3099048"/>
          </a:xfrm>
          <a:prstGeom prst="rect">
            <a:avLst/>
          </a:prstGeom>
          <a:noFill/>
        </p:spPr>
      </p:pic>
      <p:pic>
        <p:nvPicPr>
          <p:cNvPr id="1027" name="Picture 3" descr="C:\Users\Win7\Desktop\кгн\IMG-20221115-WA0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04664"/>
            <a:ext cx="3024336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родителями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Одним из главных направлений в работе ДОУ является взаимодействие с семьей.</a:t>
            </a:r>
          </a:p>
          <a:p>
            <a:pPr algn="ctr">
              <a:buNone/>
            </a:pPr>
            <a:r>
              <a:rPr lang="ru-RU" dirty="0" smtClean="0"/>
              <a:t>Постепенно повышая требования к ребенку, необходимо проводить и работу с родителями.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проводить консультации,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вечера вопросов и ответов,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использование </a:t>
            </a:r>
            <a:r>
              <a:rPr lang="ru-RU" dirty="0" err="1" smtClean="0"/>
              <a:t>интернет-технологий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2600" dirty="0" smtClean="0">
              <a:latin typeface="Franklin Gothic Dem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600" dirty="0" smtClean="0"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Важной предпосылкой и условием нормального роста и развития ребёнка является не только соблюдение режима дня, регулярное питание и создание оптимальных условий внешней среды, но и наличие у каждого ребёнка привитых с детства культурно - гигиенических навыков и умений.</a:t>
            </a:r>
            <a:endParaRPr lang="ru-RU" sz="2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95936" y="188640"/>
            <a:ext cx="4464496" cy="60486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риводя ребёнка в сад, родители его раздевают, переодевают, а некоторым и помогают вымыть руки. Родителям проще сделать всё за детей, самим, чем ждать, пока это сделает ребёнок. Вечером, когда детей забирают из сада, ситуация не меняется, так как родители устали и спешат домой и опять детей одевают сами, не предоставляя детям самостоятельности. Не исключено, что и дома родители делают за детей то, что ребёнок способен сделать сам.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Franklin Gothic Dem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Franklin Gothic Demi" pitchFamily="34" charset="0"/>
              <a:cs typeface="Arial" pitchFamily="34" charset="0"/>
            </a:endParaRPr>
          </a:p>
        </p:txBody>
      </p:sp>
      <p:pic>
        <p:nvPicPr>
          <p:cNvPr id="1026" name="Picture 2" descr="C:\Users\Win7\Desktop\кгн\IMG-20221108-WA0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2736304" cy="2736304"/>
          </a:xfrm>
          <a:prstGeom prst="rect">
            <a:avLst/>
          </a:prstGeom>
          <a:noFill/>
        </p:spPr>
      </p:pic>
      <p:pic>
        <p:nvPicPr>
          <p:cNvPr id="1027" name="Picture 3" descr="C:\Users\Win7\Desktop\кгн\IMG-20221108-WA0028.jpg"/>
          <p:cNvPicPr>
            <a:picLocks noChangeAspect="1" noChangeArrowheads="1"/>
          </p:cNvPicPr>
          <p:nvPr/>
        </p:nvPicPr>
        <p:blipFill>
          <a:blip r:embed="rId3" cstate="print"/>
          <a:srcRect r="24898"/>
          <a:stretch>
            <a:fillRect/>
          </a:stretch>
        </p:blipFill>
        <p:spPr bwMode="auto">
          <a:xfrm>
            <a:off x="899592" y="3212976"/>
            <a:ext cx="2448272" cy="30258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476672"/>
            <a:ext cx="7632848" cy="56886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Проводя работу в данной области,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 я </a:t>
            </a:r>
            <a:r>
              <a:rPr lang="ru-RU" sz="2400" dirty="0" smtClean="0">
                <a:solidFill>
                  <a:srgbClr val="FF0000"/>
                </a:solidFill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поставила перед собой следующие задачи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Franklin Gothic Dem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-	заинтересовать детей в выполнении культурно - гигиенических действий, сделав для них увлекательным процесс самообслуживания;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Dem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-	каждого ребёнка поставить в позицию субъекта в процессе самообслуживания, учитывая тем самым особенности возраста;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Dem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-	в формировании культурно-гигиенических навыков употреблять все многообразие педагогических приемов.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FF0000"/>
              </a:solidFill>
              <a:latin typeface="Franklin Gothic Dem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Dem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4941168"/>
            <a:ext cx="6840760" cy="122413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Franklin Gothic Demi" pitchFamily="34" charset="0"/>
              </a:rPr>
              <a:t>«Кукла Катя обедает</a:t>
            </a:r>
            <a:r>
              <a:rPr lang="ru-RU" sz="2000" b="1" dirty="0" smtClean="0">
                <a:latin typeface="Franklin Gothic Demi" pitchFamily="34" charset="0"/>
              </a:rPr>
              <a:t>»,    </a:t>
            </a:r>
          </a:p>
          <a:p>
            <a:pPr algn="ctr"/>
            <a:r>
              <a:rPr lang="ru-RU" sz="2000" b="1" dirty="0" smtClean="0">
                <a:latin typeface="Franklin Gothic Demi" pitchFamily="34" charset="0"/>
              </a:rPr>
              <a:t> «Уборка после  обеда»</a:t>
            </a:r>
            <a:endParaRPr lang="ru-RU" sz="2000" b="1" dirty="0">
              <a:latin typeface="Franklin Gothic Demi" pitchFamily="34" charset="0"/>
            </a:endParaRPr>
          </a:p>
        </p:txBody>
      </p:sp>
      <p:pic>
        <p:nvPicPr>
          <p:cNvPr id="3074" name="Picture 2" descr="C:\Users\Win7\Desktop\кгн\IMG-20221115-WA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4104456" cy="4104456"/>
          </a:xfrm>
          <a:prstGeom prst="rect">
            <a:avLst/>
          </a:prstGeom>
          <a:noFill/>
        </p:spPr>
      </p:pic>
      <p:pic>
        <p:nvPicPr>
          <p:cNvPr id="1026" name="Picture 2" descr="D:\МОИ ДАННЫЕ\15.Аверина\пенафото\IMG-20190125-WA0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76672"/>
            <a:ext cx="4007768" cy="400776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6093296"/>
            <a:ext cx="3312368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Franklin Gothic Demi" pitchFamily="34" charset="0"/>
              </a:rPr>
              <a:t>«Уложи </a:t>
            </a:r>
            <a:r>
              <a:rPr lang="ru-RU" sz="2000" b="1" dirty="0">
                <a:latin typeface="Franklin Gothic Demi" pitchFamily="34" charset="0"/>
              </a:rPr>
              <a:t>куклу </a:t>
            </a:r>
            <a:r>
              <a:rPr lang="ru-RU" sz="2000" b="1" dirty="0" smtClean="0">
                <a:latin typeface="Franklin Gothic Demi" pitchFamily="34" charset="0"/>
              </a:rPr>
              <a:t>спать»</a:t>
            </a:r>
            <a:endParaRPr lang="ru-RU" sz="2000" b="1" dirty="0">
              <a:latin typeface="Franklin Gothic Dem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6093296"/>
            <a:ext cx="3456384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Franklin Gothic Demi" pitchFamily="34" charset="0"/>
              </a:rPr>
              <a:t>«Мамины помощники»</a:t>
            </a:r>
            <a:endParaRPr lang="ru-RU" sz="2000" b="1" dirty="0">
              <a:latin typeface="Franklin Gothic Demi" pitchFamily="34" charset="0"/>
            </a:endParaRPr>
          </a:p>
        </p:txBody>
      </p:sp>
      <p:pic>
        <p:nvPicPr>
          <p:cNvPr id="2051" name="Picture 3" descr="C:\Users\Win7\Desktop\кгн\IMG-20221108-WA0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8840"/>
            <a:ext cx="2808312" cy="2808312"/>
          </a:xfrm>
          <a:prstGeom prst="rect">
            <a:avLst/>
          </a:prstGeom>
          <a:noFill/>
        </p:spPr>
      </p:pic>
      <p:pic>
        <p:nvPicPr>
          <p:cNvPr id="2053" name="Picture 5" descr="C:\Users\Win7\Desktop\кгн\IMG-20221108-WA0030.jpg"/>
          <p:cNvPicPr>
            <a:picLocks noChangeAspect="1" noChangeArrowheads="1"/>
          </p:cNvPicPr>
          <p:nvPr/>
        </p:nvPicPr>
        <p:blipFill>
          <a:blip r:embed="rId3" cstate="print"/>
          <a:srcRect l="25135" r="18312"/>
          <a:stretch>
            <a:fillRect/>
          </a:stretch>
        </p:blipFill>
        <p:spPr bwMode="auto">
          <a:xfrm>
            <a:off x="5508104" y="404664"/>
            <a:ext cx="2808312" cy="496581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149080"/>
            <a:ext cx="8496944" cy="21602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  Также мной были использованы специальные дидактические упражнения: </a:t>
            </a:r>
            <a:r>
              <a:rPr lang="ru-RU" sz="2000" dirty="0">
                <a:solidFill>
                  <a:schemeClr val="tx1"/>
                </a:solidFill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Что изменилось</a:t>
            </a:r>
            <a:r>
              <a:rPr lang="ru-RU" sz="2000" dirty="0">
                <a:solidFill>
                  <a:schemeClr val="tx1"/>
                </a:solidFill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 (с дидактическими картинами); упражнение с дидактическими пособиями (шнуровки, застёжки, прищепки); упражнения </a:t>
            </a:r>
            <a:r>
              <a:rPr lang="ru-RU" sz="2000" dirty="0">
                <a:solidFill>
                  <a:schemeClr val="tx1"/>
                </a:solidFill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Что за чем?</a:t>
            </a:r>
            <a:r>
              <a:rPr lang="ru-RU" sz="2000" dirty="0">
                <a:solidFill>
                  <a:schemeClr val="tx1"/>
                </a:solidFill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 (связанные с закреплением знаний детей об алгоритме умывания, одевания),»Лото»,разрезные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 картинки.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Demi" pitchFamily="34" charset="0"/>
              <a:cs typeface="Arial" pitchFamily="34" charset="0"/>
            </a:endParaRPr>
          </a:p>
        </p:txBody>
      </p:sp>
      <p:pic>
        <p:nvPicPr>
          <p:cNvPr id="1026" name="Picture 2" descr="C:\Users\Win7\Desktop\кгн\IMG-20221111-WA0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2780928" cy="2780928"/>
          </a:xfrm>
          <a:prstGeom prst="rect">
            <a:avLst/>
          </a:prstGeom>
          <a:noFill/>
        </p:spPr>
      </p:pic>
      <p:pic>
        <p:nvPicPr>
          <p:cNvPr id="2" name="Picture 2" descr="C:\Users\Win7\Desktop\кгн\IMG-20221117-WA00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764704"/>
            <a:ext cx="2855640" cy="285564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941168"/>
            <a:ext cx="8568952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    Наряду с этим использовала худ слово в режим моментах: чтение отрывка художественных произведений (К.И.Чуковский </a:t>
            </a:r>
            <a:r>
              <a:rPr lang="ru-RU" sz="2000" dirty="0" smtClean="0">
                <a:solidFill>
                  <a:schemeClr val="tx1"/>
                </a:solidFill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Мойдодыр</a:t>
            </a:r>
            <a:r>
              <a:rPr lang="ru-RU" sz="2000" dirty="0" smtClean="0">
                <a:solidFill>
                  <a:schemeClr val="tx1"/>
                </a:solidFill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А.Барто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Девочка чумазая</a:t>
            </a:r>
            <a:r>
              <a:rPr lang="ru-RU" sz="2000" dirty="0" smtClean="0">
                <a:solidFill>
                  <a:schemeClr val="tx1"/>
                </a:solidFill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) и использовались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потешки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Calibri" pitchFamily="34" charset="0"/>
                <a:cs typeface="Times New Roman" pitchFamily="18" charset="0"/>
              </a:rPr>
              <a:t> в режимных процессах.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Demi" pitchFamily="34" charset="0"/>
              <a:cs typeface="Arial" pitchFamily="34" charset="0"/>
            </a:endParaRPr>
          </a:p>
        </p:txBody>
      </p:sp>
      <p:pic>
        <p:nvPicPr>
          <p:cNvPr id="1026" name="Picture 2" descr="C:\Users\Win7\Desktop\кгн\IMG-20221108-WA0038.jpg"/>
          <p:cNvPicPr>
            <a:picLocks noChangeAspect="1" noChangeArrowheads="1"/>
          </p:cNvPicPr>
          <p:nvPr/>
        </p:nvPicPr>
        <p:blipFill>
          <a:blip r:embed="rId2" cstate="print"/>
          <a:srcRect t="33418"/>
          <a:stretch>
            <a:fillRect/>
          </a:stretch>
        </p:blipFill>
        <p:spPr bwMode="auto">
          <a:xfrm>
            <a:off x="1835696" y="620688"/>
            <a:ext cx="5411513" cy="3603104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4127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Проект:  Волшебное мыло.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3" descr="D:\МОИ ДАННЫЕ\15.Аверина\пенафото\IMG-20190125-WA00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2664296" cy="1998222"/>
          </a:xfrm>
          <a:prstGeom prst="rect">
            <a:avLst/>
          </a:prstGeom>
          <a:noFill/>
        </p:spPr>
      </p:pic>
      <p:pic>
        <p:nvPicPr>
          <p:cNvPr id="3076" name="Picture 4" descr="D:\МОИ ДАННЫЕ\15.Аверина\пенафото\IMG-20190125-WA0037.jpg"/>
          <p:cNvPicPr>
            <a:picLocks noChangeAspect="1" noChangeArrowheads="1"/>
          </p:cNvPicPr>
          <p:nvPr/>
        </p:nvPicPr>
        <p:blipFill>
          <a:blip r:embed="rId3" cstate="print"/>
          <a:srcRect t="11432"/>
          <a:stretch>
            <a:fillRect/>
          </a:stretch>
        </p:blipFill>
        <p:spPr bwMode="auto">
          <a:xfrm>
            <a:off x="827584" y="3861048"/>
            <a:ext cx="1889702" cy="2231571"/>
          </a:xfrm>
          <a:prstGeom prst="rect">
            <a:avLst/>
          </a:prstGeom>
          <a:noFill/>
        </p:spPr>
      </p:pic>
      <p:pic>
        <p:nvPicPr>
          <p:cNvPr id="3077" name="Picture 5" descr="D:\МОИ ДАННЫЕ\15.Аверина\пенафото\IMG-20190125-WA00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124744"/>
            <a:ext cx="2160240" cy="2160240"/>
          </a:xfrm>
          <a:prstGeom prst="rect">
            <a:avLst/>
          </a:prstGeom>
          <a:noFill/>
        </p:spPr>
      </p:pic>
      <p:pic>
        <p:nvPicPr>
          <p:cNvPr id="3078" name="Picture 6" descr="D:\МОИ ДАННЫЕ\15.Аверина\пенафото\IMG-20190125-WA0034.jpg"/>
          <p:cNvPicPr>
            <a:picLocks noChangeAspect="1" noChangeArrowheads="1"/>
          </p:cNvPicPr>
          <p:nvPr/>
        </p:nvPicPr>
        <p:blipFill>
          <a:blip r:embed="rId5" cstate="print"/>
          <a:srcRect r="20744" b="21329"/>
          <a:stretch>
            <a:fillRect/>
          </a:stretch>
        </p:blipFill>
        <p:spPr bwMode="auto">
          <a:xfrm>
            <a:off x="3779912" y="2492896"/>
            <a:ext cx="2016224" cy="2664296"/>
          </a:xfrm>
          <a:prstGeom prst="rect">
            <a:avLst/>
          </a:prstGeom>
          <a:noFill/>
        </p:spPr>
      </p:pic>
      <p:pic>
        <p:nvPicPr>
          <p:cNvPr id="2050" name="Picture 2" descr="D:\МОИ ДАННЫЕ\15.Аверина\пенафото\IMG-20190125-WA0067.jpg"/>
          <p:cNvPicPr>
            <a:picLocks noChangeAspect="1" noChangeArrowheads="1"/>
          </p:cNvPicPr>
          <p:nvPr/>
        </p:nvPicPr>
        <p:blipFill>
          <a:blip r:embed="rId6" cstate="print"/>
          <a:srcRect l="7183" t="17958" r="25772" b="4821"/>
          <a:stretch>
            <a:fillRect/>
          </a:stretch>
        </p:blipFill>
        <p:spPr bwMode="auto">
          <a:xfrm>
            <a:off x="6732240" y="3789040"/>
            <a:ext cx="134194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692</TotalTime>
  <Words>369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Формировании  культурно – гигиенических навыков (из опыта работы)</vt:lpstr>
      <vt:lpstr>Актуальность</vt:lpstr>
      <vt:lpstr>Слайд 3</vt:lpstr>
      <vt:lpstr>Слайд 4</vt:lpstr>
      <vt:lpstr>Слайд 5</vt:lpstr>
      <vt:lpstr>Слайд 6</vt:lpstr>
      <vt:lpstr>Слайд 7</vt:lpstr>
      <vt:lpstr>Слайд 8</vt:lpstr>
      <vt:lpstr>     Проект:  Волшебное мыло. </vt:lpstr>
      <vt:lpstr>Слайд 10</vt:lpstr>
      <vt:lpstr>Работа родителями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в формировании  культурно – гигиенических навыков</dc:title>
  <dc:creator>Таня</dc:creator>
  <cp:lastModifiedBy>Win7</cp:lastModifiedBy>
  <cp:revision>86</cp:revision>
  <dcterms:created xsi:type="dcterms:W3CDTF">2014-01-20T11:43:22Z</dcterms:created>
  <dcterms:modified xsi:type="dcterms:W3CDTF">2022-11-30T07:32:37Z</dcterms:modified>
</cp:coreProperties>
</file>