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73" r:id="rId5"/>
    <p:sldId id="258" r:id="rId6"/>
    <p:sldId id="259" r:id="rId7"/>
    <p:sldId id="260" r:id="rId8"/>
    <p:sldId id="262" r:id="rId9"/>
    <p:sldId id="261" r:id="rId10"/>
    <p:sldId id="263" r:id="rId11"/>
    <p:sldId id="264" r:id="rId12"/>
    <p:sldId id="270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9011-8713-47D8-8D15-BB9FAF0B6B11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9AF21-D09E-4AE9-B45F-F3F2B719C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9011-8713-47D8-8D15-BB9FAF0B6B11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9AF21-D09E-4AE9-B45F-F3F2B719C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9011-8713-47D8-8D15-BB9FAF0B6B11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9AF21-D09E-4AE9-B45F-F3F2B719C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9011-8713-47D8-8D15-BB9FAF0B6B11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9AF21-D09E-4AE9-B45F-F3F2B719C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9011-8713-47D8-8D15-BB9FAF0B6B11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9AF21-D09E-4AE9-B45F-F3F2B719C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9011-8713-47D8-8D15-BB9FAF0B6B11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9AF21-D09E-4AE9-B45F-F3F2B719C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9011-8713-47D8-8D15-BB9FAF0B6B11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9AF21-D09E-4AE9-B45F-F3F2B719C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9011-8713-47D8-8D15-BB9FAF0B6B11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9AF21-D09E-4AE9-B45F-F3F2B719C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9011-8713-47D8-8D15-BB9FAF0B6B11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9AF21-D09E-4AE9-B45F-F3F2B719C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9011-8713-47D8-8D15-BB9FAF0B6B11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9AF21-D09E-4AE9-B45F-F3F2B719C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9011-8713-47D8-8D15-BB9FAF0B6B11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9AF21-D09E-4AE9-B45F-F3F2B719C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49011-8713-47D8-8D15-BB9FAF0B6B11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9AF21-D09E-4AE9-B45F-F3F2B719C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214f4c5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785794"/>
            <a:ext cx="6715172" cy="5372137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2857496"/>
            <a:ext cx="5900734" cy="2071702"/>
          </a:xfrm>
        </p:spPr>
        <p:txBody>
          <a:bodyPr>
            <a:normAutofit fontScale="70000" lnSpcReduction="20000"/>
          </a:bodyPr>
          <a:lstStyle/>
          <a:p>
            <a:r>
              <a:rPr lang="ru-RU" sz="4400" dirty="0" smtClean="0">
                <a:solidFill>
                  <a:srgbClr val="800000"/>
                </a:solidFill>
              </a:rPr>
              <a:t>Безопасность детей </a:t>
            </a:r>
            <a:br>
              <a:rPr lang="ru-RU" sz="4400" dirty="0" smtClean="0">
                <a:solidFill>
                  <a:srgbClr val="800000"/>
                </a:solidFill>
              </a:rPr>
            </a:br>
            <a:r>
              <a:rPr lang="ru-RU" sz="4400" dirty="0" smtClean="0">
                <a:solidFill>
                  <a:srgbClr val="800000"/>
                </a:solidFill>
              </a:rPr>
              <a:t>на занятиях ФИЗО</a:t>
            </a:r>
            <a:r>
              <a:rPr lang="ru-RU" sz="4400" dirty="0" smtClean="0">
                <a:solidFill>
                  <a:srgbClr val="FF0000"/>
                </a:solidFill>
              </a:rPr>
              <a:t/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Взаимодействие инструктора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по физической культуре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 педагогами ДОУ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Во время проведения </a:t>
            </a:r>
            <a:r>
              <a:rPr lang="ru-RU" dirty="0" smtClean="0">
                <a:solidFill>
                  <a:srgbClr val="FF0000"/>
                </a:solidFill>
              </a:rPr>
              <a:t>подвижных игр </a:t>
            </a:r>
            <a:r>
              <a:rPr lang="ru-RU" dirty="0" smtClean="0"/>
              <a:t>воспитатель </a:t>
            </a:r>
          </a:p>
          <a:p>
            <a:pPr>
              <a:buNone/>
            </a:pPr>
            <a:r>
              <a:rPr lang="ru-RU" dirty="0" smtClean="0"/>
              <a:t>должен знать игру, ее правила и выучить с детьми слова, </a:t>
            </a:r>
          </a:p>
          <a:p>
            <a:pPr>
              <a:buNone/>
            </a:pPr>
            <a:r>
              <a:rPr lang="ru-RU" dirty="0" smtClean="0"/>
              <a:t>если они предусмотрены. 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Участие воспитателя в подвижных играх и игровых </a:t>
            </a:r>
          </a:p>
          <a:p>
            <a:pPr algn="ctr">
              <a:buNone/>
            </a:pPr>
            <a:r>
              <a:rPr lang="ru-RU" dirty="0" smtClean="0"/>
              <a:t>упражнениях улучшает эмоциональный настрой </a:t>
            </a:r>
          </a:p>
          <a:p>
            <a:pPr algn="ctr">
              <a:buNone/>
            </a:pPr>
            <a:r>
              <a:rPr lang="ru-RU" dirty="0" smtClean="0"/>
              <a:t>дошкольников, оказывает положительное влияние на </a:t>
            </a:r>
          </a:p>
          <a:p>
            <a:pPr algn="ctr">
              <a:buNone/>
            </a:pPr>
            <a:r>
              <a:rPr lang="ru-RU" dirty="0" smtClean="0"/>
              <a:t>повышение уровня их двигательной активности.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 smtClean="0">
                <a:solidFill>
                  <a:srgbClr val="FF0000"/>
                </a:solidFill>
              </a:rPr>
              <a:t>заключительной части </a:t>
            </a:r>
            <a:r>
              <a:rPr lang="ru-RU" dirty="0" smtClean="0"/>
              <a:t>занятия физической </a:t>
            </a:r>
          </a:p>
          <a:p>
            <a:pPr>
              <a:buNone/>
            </a:pPr>
            <a:r>
              <a:rPr lang="ru-RU" dirty="0" smtClean="0"/>
              <a:t>культурой при подведении специалистом итогов </a:t>
            </a:r>
          </a:p>
          <a:p>
            <a:pPr>
              <a:buNone/>
            </a:pPr>
            <a:r>
              <a:rPr lang="ru-RU" u="sng" dirty="0" smtClean="0"/>
              <a:t>воспитатель также может выразить свое мнение </a:t>
            </a:r>
            <a:r>
              <a:rPr lang="ru-RU" dirty="0" smtClean="0"/>
              <a:t>о том, </a:t>
            </a:r>
          </a:p>
          <a:p>
            <a:pPr>
              <a:buNone/>
            </a:pPr>
            <a:r>
              <a:rPr lang="ru-RU" dirty="0" smtClean="0"/>
              <a:t>как прошло мероприятие, кто из детей</a:t>
            </a:r>
          </a:p>
          <a:p>
            <a:pPr>
              <a:buNone/>
            </a:pPr>
            <a:r>
              <a:rPr lang="ru-RU" dirty="0" smtClean="0"/>
              <a:t> справился с заданием, что им не удалось.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Активность воспитателя на занятии.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Наиболее активная роль принадлежит воспитателю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младшей группы</a:t>
            </a:r>
            <a:r>
              <a:rPr lang="ru-RU" dirty="0" smtClean="0"/>
              <a:t>. Воспитатель выполняет всё с самого </a:t>
            </a:r>
          </a:p>
          <a:p>
            <a:pPr>
              <a:buNone/>
            </a:pPr>
            <a:r>
              <a:rPr lang="ru-RU" dirty="0" smtClean="0"/>
              <a:t>начала занятия: с входом в зал, построения детей в </a:t>
            </a:r>
          </a:p>
          <a:p>
            <a:pPr>
              <a:buNone/>
            </a:pPr>
            <a:r>
              <a:rPr lang="ru-RU" dirty="0" smtClean="0"/>
              <a:t>шеренгу и до его окончания.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 smtClean="0">
                <a:solidFill>
                  <a:srgbClr val="FF0000"/>
                </a:solidFill>
              </a:rPr>
              <a:t>средней, старшей и подготовительных к школе </a:t>
            </a:r>
          </a:p>
          <a:p>
            <a:pPr>
              <a:buNone/>
            </a:pPr>
            <a:r>
              <a:rPr lang="ru-RU" dirty="0" smtClean="0"/>
              <a:t>группах, воспитатель помогает инструктору по </a:t>
            </a:r>
          </a:p>
          <a:p>
            <a:pPr>
              <a:buNone/>
            </a:pPr>
            <a:r>
              <a:rPr lang="ru-RU" dirty="0" smtClean="0"/>
              <a:t>физической культуре, в перестроении детей, раздаче и сборе спортивного инвентаря.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Таким образом, для предотвращения травматизма детей на физкультурных занятиях должны соблюдаться все правила организации занятия, требования к методике преподавания физической деятельности, соблюдение санитарно-гигиенических условий и форм одежды. Обязательный систематический врачебный контроль над физическим состоянием детей, осознано оценивать значение страховки и помощи; место занятия, инвентарь и оборудование должно находиться в удовлетворительном состоянии.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Безопасность детей в наших руках!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бег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19758" y="1714488"/>
            <a:ext cx="3595315" cy="381556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Основные причины травматизма детей в дошкольных образовательных учреждениях на физкультурных занятиях</a:t>
            </a:r>
            <a:r>
              <a:rPr lang="ru-RU" sz="2400" i="1" dirty="0" smtClean="0"/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b="1" dirty="0" smtClean="0"/>
              <a:t>Нарушение правил организации занятий.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проведение занятий с большим числом детей на одного преподавателя, чем полагается;</a:t>
            </a:r>
          </a:p>
          <a:p>
            <a:pPr>
              <a:buNone/>
            </a:pPr>
            <a:r>
              <a:rPr lang="ru-RU" dirty="0" smtClean="0"/>
              <a:t>- нахождение детей в зале без присмотра преподавателя и неорганизованный вход, и выход из зала;</a:t>
            </a:r>
          </a:p>
          <a:p>
            <a:pPr>
              <a:buNone/>
            </a:pPr>
            <a:r>
              <a:rPr lang="ru-RU" dirty="0" smtClean="0"/>
              <a:t>- самовольный доступ к снарядам и тренажерам;</a:t>
            </a:r>
          </a:p>
          <a:p>
            <a:pPr>
              <a:buNone/>
            </a:pPr>
            <a:r>
              <a:rPr lang="ru-RU" dirty="0" smtClean="0"/>
              <a:t>- неправильный выбор преподавателем места при проведении занятия, когда часть детей находится вне его поля зрения;</a:t>
            </a:r>
          </a:p>
          <a:p>
            <a:pPr>
              <a:buNone/>
            </a:pPr>
            <a:r>
              <a:rPr lang="ru-RU" dirty="0" smtClean="0"/>
              <a:t>- недостаточные интервал и дистанция между детьми при выполнении групповых упражнений.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Нарушение санитарно-гигиенических условий и формы одежды.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 недостаточная освещенность зала или площадки для занятий;</a:t>
            </a:r>
          </a:p>
          <a:p>
            <a:pPr>
              <a:buNone/>
            </a:pPr>
            <a:r>
              <a:rPr lang="ru-RU" dirty="0" smtClean="0"/>
              <a:t>- отсутствие вентиляции;</a:t>
            </a:r>
          </a:p>
          <a:p>
            <a:pPr>
              <a:buNone/>
            </a:pPr>
            <a:r>
              <a:rPr lang="ru-RU" dirty="0" smtClean="0"/>
              <a:t>- неудобная, сковывающая движения и затрудняющая теплообмен одежда;</a:t>
            </a:r>
          </a:p>
          <a:p>
            <a:pPr>
              <a:buNone/>
            </a:pPr>
            <a:r>
              <a:rPr lang="ru-RU" dirty="0" smtClean="0"/>
              <a:t>- скользкая кожаная или пластиковая жесткая подошва обуви, высокий каблук, </a:t>
            </a:r>
            <a:r>
              <a:rPr lang="ru-RU" dirty="0" err="1" smtClean="0"/>
              <a:t>незавязанные</a:t>
            </a:r>
            <a:r>
              <a:rPr lang="ru-RU" dirty="0" smtClean="0"/>
              <a:t> шнурки;</a:t>
            </a:r>
          </a:p>
          <a:p>
            <a:pPr>
              <a:buNone/>
            </a:pPr>
            <a:r>
              <a:rPr lang="ru-RU" dirty="0" smtClean="0"/>
              <a:t>- посторонние колющие предметы на одежде или в карманах (значки</a:t>
            </a:r>
            <a:r>
              <a:rPr lang="ru-RU" cap="small" dirty="0" smtClean="0"/>
              <a:t>, </a:t>
            </a:r>
            <a:r>
              <a:rPr lang="ru-RU" dirty="0" smtClean="0"/>
              <a:t>булавки, заколки, мелкие игрушки и т.п.).</a:t>
            </a:r>
          </a:p>
          <a:p>
            <a:pPr>
              <a:buNone/>
            </a:pPr>
            <a:r>
              <a:rPr lang="ru-RU" dirty="0" smtClean="0"/>
              <a:t>- бусы, цепочки, тесемки, завязывающиеся на шее; длинные, не убранные в косу или не подобранные на резинку волосы у девочек;</a:t>
            </a:r>
          </a:p>
          <a:p>
            <a:pPr>
              <a:buFontTx/>
              <a:buChar char="-"/>
            </a:pPr>
            <a:r>
              <a:rPr lang="ru-RU" dirty="0" smtClean="0"/>
              <a:t>очки у плохо видящих детей, </a:t>
            </a:r>
          </a:p>
          <a:p>
            <a:pPr>
              <a:buNone/>
            </a:pPr>
            <a:r>
              <a:rPr lang="ru-RU" dirty="0" smtClean="0"/>
              <a:t>не закрепленные на затылке резинкой.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Отсутствие систематического врачебного контроля над физическим воспитанием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ru-RU" dirty="0" smtClean="0"/>
              <a:t>- чрезмерность нагрузки для детей, недавно перенесших заболевания;</a:t>
            </a:r>
          </a:p>
          <a:p>
            <a:pPr>
              <a:buNone/>
            </a:pPr>
            <a:r>
              <a:rPr lang="ru-RU" dirty="0" smtClean="0"/>
              <a:t>- отсутствие систематической (2 раза в год) диспансеризации детей;</a:t>
            </a:r>
          </a:p>
          <a:p>
            <a:pPr>
              <a:buNone/>
            </a:pPr>
            <a:r>
              <a:rPr lang="ru-RU" dirty="0" smtClean="0"/>
              <a:t>- отсутствие сведений о хронических заболеваниях и травмах.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Недооценка значения страховки и помощи.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- неправильная страховка или ее отсутствие при выполнении сложных упражнений на гимнастических снарядах, основных видах движений, опорных прыжках, акробатике;</a:t>
            </a:r>
          </a:p>
          <a:p>
            <a:pPr>
              <a:buFontTx/>
              <a:buChar char="-"/>
            </a:pPr>
            <a:r>
              <a:rPr lang="ru-RU" dirty="0" smtClean="0"/>
              <a:t>отсутствие матов под снарядами </a:t>
            </a:r>
          </a:p>
          <a:p>
            <a:pPr>
              <a:buNone/>
            </a:pPr>
            <a:r>
              <a:rPr lang="ru-RU" dirty="0" smtClean="0"/>
              <a:t>и тренажерами.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1211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3800" dirty="0" smtClean="0">
                <a:solidFill>
                  <a:srgbClr val="FF0000"/>
                </a:solidFill>
              </a:rPr>
              <a:t>Формы двигательной деятельности : </a:t>
            </a:r>
          </a:p>
          <a:p>
            <a:pPr algn="ctr">
              <a:buNone/>
            </a:pPr>
            <a:endParaRPr lang="ru-RU" sz="3800" dirty="0" smtClean="0"/>
          </a:p>
          <a:p>
            <a:pPr algn="ctr">
              <a:buNone/>
            </a:pPr>
            <a:r>
              <a:rPr lang="ru-RU" dirty="0" smtClean="0"/>
              <a:t>• утренняя гимнастика </a:t>
            </a:r>
          </a:p>
          <a:p>
            <a:pPr algn="ctr">
              <a:buNone/>
            </a:pPr>
            <a:r>
              <a:rPr lang="ru-RU" dirty="0" smtClean="0"/>
              <a:t>•занятия по физической культуре </a:t>
            </a:r>
          </a:p>
          <a:p>
            <a:pPr algn="ctr">
              <a:buNone/>
            </a:pPr>
            <a:r>
              <a:rPr lang="ru-RU" dirty="0" smtClean="0"/>
              <a:t>•физкультурные минутки </a:t>
            </a:r>
          </a:p>
          <a:p>
            <a:pPr algn="ctr">
              <a:buNone/>
            </a:pPr>
            <a:r>
              <a:rPr lang="ru-RU" dirty="0" smtClean="0"/>
              <a:t>•подвижные игры </a:t>
            </a:r>
          </a:p>
          <a:p>
            <a:pPr algn="ctr">
              <a:buNone/>
            </a:pPr>
            <a:r>
              <a:rPr lang="ru-RU" dirty="0" smtClean="0"/>
              <a:t>•спортивные упражнения </a:t>
            </a:r>
          </a:p>
          <a:p>
            <a:pPr algn="ctr">
              <a:buNone/>
            </a:pPr>
            <a:r>
              <a:rPr lang="ru-RU" dirty="0" smtClean="0"/>
              <a:t>•ритмическая гимнастика </a:t>
            </a:r>
          </a:p>
          <a:p>
            <a:pPr algn="ctr">
              <a:buNone/>
            </a:pPr>
            <a:r>
              <a:rPr lang="ru-RU" dirty="0" smtClean="0"/>
              <a:t>•бодрящая гимнастика после сна </a:t>
            </a:r>
          </a:p>
          <a:p>
            <a:pPr algn="ctr">
              <a:buNone/>
            </a:pPr>
            <a:r>
              <a:rPr lang="ru-RU" dirty="0" smtClean="0"/>
              <a:t>•спортивные праздники </a:t>
            </a:r>
          </a:p>
          <a:p>
            <a:endParaRPr lang="ru-RU" dirty="0" smtClean="0"/>
          </a:p>
          <a:p>
            <a:endParaRPr lang="ru-RU" dirty="0" smtClean="0"/>
          </a:p>
          <a:p>
            <a:pPr algn="just">
              <a:buNone/>
            </a:pPr>
            <a:r>
              <a:rPr lang="ru-RU" sz="2900" dirty="0" smtClean="0"/>
              <a:t>Эти формы двигательной деятельности направлены на укрепление здоровья и всестороннее физическое развитие детей. </a:t>
            </a:r>
          </a:p>
          <a:p>
            <a:pPr algn="just">
              <a:buNone/>
            </a:pPr>
            <a:endParaRPr lang="ru-RU" sz="2900" dirty="0" smtClean="0"/>
          </a:p>
          <a:p>
            <a:pPr algn="just">
              <a:buNone/>
            </a:pPr>
            <a:r>
              <a:rPr lang="ru-RU" sz="2900" dirty="0" smtClean="0"/>
              <a:t>Решение данных задач осуществляется как в рамках физкультурно-оздоровительной работы, так и </a:t>
            </a:r>
            <a:r>
              <a:rPr lang="ru-RU" sz="2900" dirty="0" smtClean="0"/>
              <a:t>непосредственно </a:t>
            </a:r>
            <a:r>
              <a:rPr lang="ru-RU" sz="2900" dirty="0" smtClean="0"/>
              <a:t>в ходе образовательной деятельности и режимных моментов. </a:t>
            </a:r>
          </a:p>
          <a:p>
            <a:pPr algn="just">
              <a:buNone/>
            </a:pPr>
            <a:endParaRPr lang="ru-RU" sz="2900" dirty="0" smtClean="0"/>
          </a:p>
          <a:p>
            <a:pPr algn="just">
              <a:buNone/>
            </a:pPr>
            <a:r>
              <a:rPr lang="ru-RU" sz="2900" u="sng" dirty="0" smtClean="0"/>
              <a:t>При этом важна согласованность действий педагогов и специалистов. </a:t>
            </a:r>
            <a:endParaRPr lang="ru-RU" u="sng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KcjXM8kKi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214290"/>
            <a:ext cx="1857375" cy="33337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1211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Как показывает практика, многие воспитатели не знают, чем они могут быть полезны в процессе проведения физкультурно-оздоровительных </a:t>
            </a:r>
          </a:p>
          <a:p>
            <a:pPr algn="ctr">
              <a:buNone/>
            </a:pPr>
            <a:r>
              <a:rPr lang="ru-RU" dirty="0" smtClean="0"/>
              <a:t>мероприятий.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u="sng" dirty="0" smtClean="0">
                <a:solidFill>
                  <a:srgbClr val="FF0000"/>
                </a:solidFill>
              </a:rPr>
              <a:t>От активного участия воспитателя, его </a:t>
            </a:r>
          </a:p>
          <a:p>
            <a:pPr algn="just">
              <a:buNone/>
            </a:pPr>
            <a:r>
              <a:rPr lang="ru-RU" u="sng" dirty="0" smtClean="0">
                <a:solidFill>
                  <a:srgbClr val="FF0000"/>
                </a:solidFill>
              </a:rPr>
              <a:t>взаимопонимания </a:t>
            </a:r>
            <a:r>
              <a:rPr lang="ru-RU" dirty="0" smtClean="0"/>
              <a:t>и взаимодействия с </a:t>
            </a:r>
          </a:p>
          <a:p>
            <a:pPr algn="just">
              <a:buNone/>
            </a:pPr>
            <a:r>
              <a:rPr lang="ru-RU" dirty="0" smtClean="0"/>
              <a:t>инструктором по физической культуре зависит конечный результат и достижение таких </a:t>
            </a:r>
            <a:r>
              <a:rPr lang="ru-RU" u="sng" dirty="0" smtClean="0"/>
              <a:t>целей</a:t>
            </a:r>
            <a:r>
              <a:rPr lang="ru-RU" dirty="0" smtClean="0"/>
              <a:t>, </a:t>
            </a:r>
          </a:p>
          <a:p>
            <a:pPr algn="just"/>
            <a:r>
              <a:rPr lang="ru-RU" dirty="0" smtClean="0"/>
              <a:t>повышение двигательной активности детей,</a:t>
            </a:r>
          </a:p>
          <a:p>
            <a:pPr algn="just"/>
            <a:r>
              <a:rPr lang="ru-RU" dirty="0" smtClean="0"/>
              <a:t> формирование у них двигательной культуры,</a:t>
            </a:r>
          </a:p>
          <a:p>
            <a:pPr algn="just"/>
            <a:r>
              <a:rPr lang="ru-RU" dirty="0" smtClean="0"/>
              <a:t> положительного эмоционального настроя. </a:t>
            </a:r>
            <a:endParaRPr lang="ru-RU" dirty="0" smtClean="0"/>
          </a:p>
          <a:p>
            <a:pPr algn="just"/>
            <a:r>
              <a:rPr lang="ru-RU" dirty="0" smtClean="0"/>
              <a:t>Безопасность детей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sm_full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16" y="1214422"/>
            <a:ext cx="1938332" cy="264318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11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Организует и проводит мероприятие специалист. </a:t>
            </a:r>
          </a:p>
          <a:p>
            <a:pPr algn="ctr">
              <a:buNone/>
            </a:pPr>
            <a:r>
              <a:rPr lang="ru-RU" dirty="0" smtClean="0"/>
              <a:t>Задача воспитателя - помогать инструктору по </a:t>
            </a:r>
          </a:p>
          <a:p>
            <a:pPr algn="ctr">
              <a:buNone/>
            </a:pPr>
            <a:r>
              <a:rPr lang="ru-RU" dirty="0" smtClean="0"/>
              <a:t>физической культуре, осуществлять страховку </a:t>
            </a:r>
          </a:p>
          <a:p>
            <a:pPr algn="ctr">
              <a:buNone/>
            </a:pPr>
            <a:r>
              <a:rPr lang="ru-RU" dirty="0" smtClean="0"/>
              <a:t>дошкольников, следить за качеством выполнения </a:t>
            </a:r>
          </a:p>
          <a:p>
            <a:pPr algn="ctr">
              <a:buNone/>
            </a:pPr>
            <a:r>
              <a:rPr lang="ru-RU" dirty="0" smtClean="0"/>
              <a:t>упражнений и дисциплиной, а также проводить </a:t>
            </a:r>
          </a:p>
          <a:p>
            <a:pPr algn="ctr">
              <a:buNone/>
            </a:pPr>
            <a:r>
              <a:rPr lang="ru-RU" dirty="0" smtClean="0"/>
              <a:t>индивидуальную работу с ослабленными детьми.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285720" y="142852"/>
            <a:ext cx="8543956" cy="164307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Способы организации детей во время проведения  занятий физической культурой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Групповой </a:t>
            </a:r>
          </a:p>
          <a:p>
            <a:endParaRPr lang="ru-RU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214282" y="928670"/>
            <a:ext cx="3571900" cy="3286148"/>
          </a:xfrm>
          <a:prstGeom prst="horizont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 </a:t>
            </a:r>
            <a:r>
              <a:rPr lang="ru-RU" dirty="0" smtClean="0">
                <a:solidFill>
                  <a:srgbClr val="FF0000"/>
                </a:solidFill>
              </a:rPr>
              <a:t>фронтальном способе </a:t>
            </a:r>
          </a:p>
          <a:p>
            <a:pPr algn="ctr"/>
            <a:r>
              <a:rPr lang="ru-RU" dirty="0" smtClean="0"/>
              <a:t>одинаковые упражнения </a:t>
            </a:r>
          </a:p>
          <a:p>
            <a:pPr algn="ctr"/>
            <a:r>
              <a:rPr lang="ru-RU" dirty="0" smtClean="0"/>
              <a:t>выполняются сразу всеми </a:t>
            </a:r>
          </a:p>
          <a:p>
            <a:pPr algn="ctr"/>
            <a:r>
              <a:rPr lang="ru-RU" dirty="0" smtClean="0"/>
              <a:t>детьми. И специалист, и </a:t>
            </a:r>
          </a:p>
          <a:p>
            <a:pPr algn="ctr"/>
            <a:r>
              <a:rPr lang="ru-RU" dirty="0" smtClean="0"/>
              <a:t>воспитатель следят за </a:t>
            </a:r>
          </a:p>
          <a:p>
            <a:pPr algn="ctr"/>
            <a:r>
              <a:rPr lang="ru-RU" dirty="0" smtClean="0"/>
              <a:t>правильностью </a:t>
            </a:r>
          </a:p>
          <a:p>
            <a:pPr algn="ctr"/>
            <a:r>
              <a:rPr lang="ru-RU" dirty="0" smtClean="0"/>
              <a:t>выполнения упражнений и </a:t>
            </a:r>
          </a:p>
          <a:p>
            <a:pPr algn="ctr"/>
            <a:r>
              <a:rPr lang="ru-RU" dirty="0" smtClean="0"/>
              <a:t>осанкой дошкольников.</a:t>
            </a:r>
            <a:endParaRPr lang="ru-RU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500034" y="3429000"/>
            <a:ext cx="3643338" cy="3214710"/>
          </a:xfrm>
          <a:prstGeom prst="horizont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 </a:t>
            </a:r>
            <a:r>
              <a:rPr lang="ru-RU" dirty="0" smtClean="0">
                <a:solidFill>
                  <a:srgbClr val="FF0000"/>
                </a:solidFill>
              </a:rPr>
              <a:t>индивидуальном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способе   </a:t>
            </a:r>
            <a:r>
              <a:rPr lang="ru-RU" dirty="0" smtClean="0">
                <a:solidFill>
                  <a:schemeClr val="tx1"/>
                </a:solidFill>
              </a:rPr>
              <a:t>ка</a:t>
            </a:r>
            <a:r>
              <a:rPr lang="ru-RU" dirty="0" smtClean="0"/>
              <a:t>ждый ребенок </a:t>
            </a:r>
          </a:p>
          <a:p>
            <a:pPr algn="ctr"/>
            <a:r>
              <a:rPr lang="ru-RU" dirty="0" smtClean="0"/>
              <a:t>выполняет упражнение </a:t>
            </a:r>
          </a:p>
          <a:p>
            <a:pPr algn="ctr"/>
            <a:r>
              <a:rPr lang="ru-RU" dirty="0" smtClean="0"/>
              <a:t>индивидуально. Задача </a:t>
            </a:r>
          </a:p>
          <a:p>
            <a:pPr algn="ctr"/>
            <a:r>
              <a:rPr lang="ru-RU" dirty="0" smtClean="0"/>
              <a:t>специалиста и воспитателя-</a:t>
            </a:r>
          </a:p>
          <a:p>
            <a:pPr algn="ctr"/>
            <a:r>
              <a:rPr lang="ru-RU" dirty="0" smtClean="0"/>
              <a:t>помочь увидеть недостатки, </a:t>
            </a:r>
          </a:p>
          <a:p>
            <a:pPr algn="ctr"/>
            <a:r>
              <a:rPr lang="ru-RU" dirty="0" smtClean="0"/>
              <a:t>и при необходимости </a:t>
            </a:r>
          </a:p>
          <a:p>
            <a:pPr algn="ctr"/>
            <a:r>
              <a:rPr lang="ru-RU" dirty="0" smtClean="0"/>
              <a:t>прийти на помощь.</a:t>
            </a:r>
            <a:endParaRPr lang="ru-RU" dirty="0"/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4929190" y="857232"/>
            <a:ext cx="3357586" cy="3286148"/>
          </a:xfrm>
          <a:prstGeom prst="horizont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При </a:t>
            </a:r>
            <a:r>
              <a:rPr lang="ru-RU" dirty="0" smtClean="0">
                <a:solidFill>
                  <a:srgbClr val="FF0000"/>
                </a:solidFill>
              </a:rPr>
              <a:t>групповом способе </a:t>
            </a:r>
          </a:p>
          <a:p>
            <a:pPr algn="ctr"/>
            <a:r>
              <a:rPr lang="ru-RU" dirty="0" smtClean="0"/>
              <a:t>дети распределяются на </a:t>
            </a:r>
          </a:p>
          <a:p>
            <a:pPr algn="ctr"/>
            <a:r>
              <a:rPr lang="ru-RU" dirty="0" smtClean="0"/>
              <a:t>группы, каждая из </a:t>
            </a:r>
          </a:p>
          <a:p>
            <a:pPr algn="ctr"/>
            <a:r>
              <a:rPr lang="ru-RU" dirty="0" smtClean="0"/>
              <a:t>которых выполняет свое </a:t>
            </a:r>
          </a:p>
          <a:p>
            <a:pPr algn="ctr"/>
            <a:r>
              <a:rPr lang="ru-RU" dirty="0" smtClean="0"/>
              <a:t>задание. Инструктор </a:t>
            </a:r>
          </a:p>
          <a:p>
            <a:pPr algn="ctr"/>
            <a:r>
              <a:rPr lang="ru-RU" dirty="0" smtClean="0"/>
              <a:t>занимается с одной </a:t>
            </a:r>
          </a:p>
          <a:p>
            <a:pPr algn="ctr"/>
            <a:r>
              <a:rPr lang="ru-RU" dirty="0" smtClean="0"/>
              <a:t>группой, а воспитатель с </a:t>
            </a:r>
          </a:p>
          <a:p>
            <a:pPr algn="ctr"/>
            <a:r>
              <a:rPr lang="ru-RU" dirty="0" smtClean="0"/>
              <a:t>другой. </a:t>
            </a:r>
            <a:endParaRPr lang="ru-RU" dirty="0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5357818" y="3357562"/>
            <a:ext cx="3429024" cy="3286148"/>
          </a:xfrm>
          <a:prstGeom prst="horizont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 организации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круговой тренировки </a:t>
            </a:r>
          </a:p>
          <a:p>
            <a:pPr algn="ctr"/>
            <a:r>
              <a:rPr lang="ru-RU" dirty="0" smtClean="0"/>
              <a:t>воспитатель и </a:t>
            </a:r>
          </a:p>
          <a:p>
            <a:pPr algn="ctr"/>
            <a:r>
              <a:rPr lang="ru-RU" dirty="0" smtClean="0"/>
              <a:t>инструктор делят </a:t>
            </a:r>
          </a:p>
          <a:p>
            <a:pPr algn="ctr"/>
            <a:r>
              <a:rPr lang="ru-RU" dirty="0" smtClean="0"/>
              <a:t>«станции» между собой. </a:t>
            </a:r>
          </a:p>
          <a:p>
            <a:pPr algn="ctr"/>
            <a:r>
              <a:rPr lang="ru-RU" dirty="0" smtClean="0"/>
              <a:t>Следят за качеством, </a:t>
            </a:r>
          </a:p>
          <a:p>
            <a:pPr algn="ctr"/>
            <a:r>
              <a:rPr lang="ru-RU" dirty="0" smtClean="0"/>
              <a:t>обеспечивают </a:t>
            </a:r>
          </a:p>
          <a:p>
            <a:pPr algn="ctr"/>
            <a:r>
              <a:rPr lang="ru-RU" dirty="0" smtClean="0"/>
              <a:t>безопасность, </a:t>
            </a:r>
          </a:p>
          <a:p>
            <a:pPr algn="ctr"/>
            <a:r>
              <a:rPr lang="ru-RU" dirty="0" smtClean="0"/>
              <a:t>осуществляют страховку.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11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Входе </a:t>
            </a:r>
            <a:r>
              <a:rPr lang="ru-RU" dirty="0" smtClean="0">
                <a:solidFill>
                  <a:srgbClr val="FF0000"/>
                </a:solidFill>
              </a:rPr>
              <a:t>вводной части </a:t>
            </a:r>
            <a:r>
              <a:rPr lang="ru-RU" dirty="0" smtClean="0"/>
              <a:t>занятия физической культурой </a:t>
            </a:r>
          </a:p>
          <a:p>
            <a:pPr>
              <a:buNone/>
            </a:pPr>
            <a:r>
              <a:rPr lang="ru-RU" dirty="0" smtClean="0"/>
              <a:t>воспитатель может вместе с детьми под руководством </a:t>
            </a:r>
          </a:p>
          <a:p>
            <a:pPr>
              <a:buNone/>
            </a:pPr>
            <a:r>
              <a:rPr lang="ru-RU" dirty="0" smtClean="0"/>
              <a:t>специалиста выполнить запланированные виды ходьбы и </a:t>
            </a:r>
          </a:p>
          <a:p>
            <a:pPr>
              <a:buNone/>
            </a:pPr>
            <a:r>
              <a:rPr lang="ru-RU" dirty="0" smtClean="0"/>
              <a:t>бега.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 smtClean="0">
                <a:solidFill>
                  <a:srgbClr val="FF0000"/>
                </a:solidFill>
              </a:rPr>
              <a:t>основной части </a:t>
            </a:r>
            <a:r>
              <a:rPr lang="ru-RU" dirty="0" smtClean="0"/>
              <a:t>во время выполнения </a:t>
            </a:r>
          </a:p>
          <a:p>
            <a:pPr>
              <a:buNone/>
            </a:pPr>
            <a:r>
              <a:rPr lang="ru-RU" dirty="0" err="1" smtClean="0"/>
              <a:t>общеразвивающих</a:t>
            </a:r>
            <a:r>
              <a:rPr lang="ru-RU" dirty="0" smtClean="0"/>
              <a:t> упражнений, дошкольники должны </a:t>
            </a:r>
          </a:p>
          <a:p>
            <a:pPr>
              <a:buNone/>
            </a:pPr>
            <a:r>
              <a:rPr lang="ru-RU" dirty="0" smtClean="0"/>
              <a:t>усвоить показанное инструктором по физической </a:t>
            </a:r>
          </a:p>
          <a:p>
            <a:pPr>
              <a:buNone/>
            </a:pPr>
            <a:r>
              <a:rPr lang="ru-RU" dirty="0" smtClean="0"/>
              <a:t>культуре движение и действовать в соответствии с </a:t>
            </a:r>
          </a:p>
          <a:p>
            <a:pPr>
              <a:buNone/>
            </a:pPr>
            <a:r>
              <a:rPr lang="ru-RU" dirty="0" smtClean="0"/>
              <a:t>образцом. Воспитатель оказывает индивидуальную </a:t>
            </a:r>
          </a:p>
          <a:p>
            <a:pPr>
              <a:buNone/>
            </a:pPr>
            <a:r>
              <a:rPr lang="ru-RU" dirty="0" smtClean="0"/>
              <a:t>помощь ребенку: помогает ему принять правильное </a:t>
            </a:r>
          </a:p>
          <a:p>
            <a:pPr>
              <a:buNone/>
            </a:pPr>
            <a:r>
              <a:rPr lang="ru-RU" dirty="0" smtClean="0"/>
              <a:t>исходное положение или исправить неверно </a:t>
            </a:r>
          </a:p>
          <a:p>
            <a:pPr>
              <a:buNone/>
            </a:pPr>
            <a:r>
              <a:rPr lang="ru-RU" dirty="0" smtClean="0"/>
              <a:t>выполненное движение.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825</Words>
  <Application>Microsoft Office PowerPoint</Application>
  <PresentationFormat>Экран (4:3)</PresentationFormat>
  <Paragraphs>144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Основные причины травматизма детей в дошкольных образовательных учреждениях на физкультурных занятиях  </vt:lpstr>
      <vt:lpstr>Нарушение санитарно-гигиенических условий и формы одежды.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Безопасность детей в наших руках!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Natalie</dc:creator>
  <cp:lastModifiedBy>Natalie</cp:lastModifiedBy>
  <cp:revision>8</cp:revision>
  <dcterms:created xsi:type="dcterms:W3CDTF">2020-12-03T05:48:52Z</dcterms:created>
  <dcterms:modified xsi:type="dcterms:W3CDTF">2020-12-09T06:57:05Z</dcterms:modified>
</cp:coreProperties>
</file>