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8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9311" y="0"/>
            <a:ext cx="10972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764704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«</a:t>
            </a:r>
            <a:r>
              <a:rPr lang="ru-RU" sz="4000" b="1" i="1" dirty="0"/>
              <a:t>Использование элементов </a:t>
            </a:r>
            <a:r>
              <a:rPr lang="ru-RU" sz="4000" b="1" i="1" dirty="0" err="1"/>
              <a:t>логоритмики</a:t>
            </a:r>
            <a:r>
              <a:rPr lang="ru-RU" sz="4000" b="1" i="1" dirty="0"/>
              <a:t> на музыкальных занятиях с детьми разного дошкольного возраста»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429000"/>
            <a:ext cx="3707904" cy="27809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4365104"/>
            <a:ext cx="52565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МБДОУ «Детский сад  №11»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/>
              <a:t>Подготовила: Луковая Н.И.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5758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8520" y="0"/>
            <a:ext cx="6480720" cy="683403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57071"/>
            <a:ext cx="2232248" cy="2971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5462" y="3573016"/>
            <a:ext cx="2130297" cy="304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74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2" y="0"/>
            <a:ext cx="9120017" cy="686933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789040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5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268" y="-272972"/>
            <a:ext cx="9252520" cy="726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26706"/>
            <a:ext cx="849694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err="1"/>
              <a:t>Чистоговорка</a:t>
            </a:r>
            <a:r>
              <a:rPr lang="ru-RU" sz="2300" dirty="0"/>
              <a:t> «Т-ТЬ» Та-та-та яблоко моя мечта. - (Дети сжимают и разжимают пальцы ). </a:t>
            </a:r>
            <a:endParaRPr lang="ru-RU" sz="2300" dirty="0" smtClean="0"/>
          </a:p>
          <a:p>
            <a:r>
              <a:rPr lang="ru-RU" sz="2300" dirty="0" err="1" smtClean="0"/>
              <a:t>Ато-ато-ато</a:t>
            </a:r>
            <a:r>
              <a:rPr lang="ru-RU" sz="2300" dirty="0" smtClean="0"/>
              <a:t> </a:t>
            </a:r>
            <a:r>
              <a:rPr lang="ru-RU" sz="2300" dirty="0"/>
              <a:t>витаминами богато. – ( Хлопают в ладоши). </a:t>
            </a:r>
            <a:endParaRPr lang="ru-RU" sz="2300" dirty="0" smtClean="0"/>
          </a:p>
          <a:p>
            <a:r>
              <a:rPr lang="ru-RU" sz="2300" dirty="0" err="1" smtClean="0"/>
              <a:t>Ти-ти-ти</a:t>
            </a:r>
            <a:r>
              <a:rPr lang="ru-RU" sz="2300" dirty="0" smtClean="0"/>
              <a:t> </a:t>
            </a:r>
            <a:r>
              <a:rPr lang="ru-RU" sz="2300" dirty="0"/>
              <a:t>где же яблоко найти? – (Поднимают и опускают плечи). </a:t>
            </a:r>
            <a:endParaRPr lang="ru-RU" sz="2300" dirty="0" smtClean="0"/>
          </a:p>
          <a:p>
            <a:r>
              <a:rPr lang="ru-RU" sz="2300" dirty="0" err="1" smtClean="0"/>
              <a:t>Ать-ать-ать</a:t>
            </a:r>
            <a:r>
              <a:rPr lang="ru-RU" sz="2300" dirty="0" smtClean="0"/>
              <a:t> </a:t>
            </a:r>
            <a:r>
              <a:rPr lang="ru-RU" sz="2300" dirty="0"/>
              <a:t>надо яблоню искать. – (Приставляют к глазам то одну ладонь, то другую). </a:t>
            </a:r>
            <a:endParaRPr lang="ru-RU" sz="2300" dirty="0" smtClean="0"/>
          </a:p>
          <a:p>
            <a:r>
              <a:rPr lang="ru-RU" sz="2300" dirty="0" smtClean="0"/>
              <a:t>Попеременно </a:t>
            </a:r>
            <a:r>
              <a:rPr lang="ru-RU" sz="2300" dirty="0"/>
              <a:t>надувать правую и левую </a:t>
            </a:r>
            <a:r>
              <a:rPr lang="ru-RU" sz="2300" dirty="0" err="1"/>
              <a:t>щѐки</a:t>
            </a:r>
            <a:r>
              <a:rPr lang="ru-RU" sz="2300" dirty="0"/>
              <a:t>, перегоняя воздух из одной щеки в другую. Втягивать </a:t>
            </a:r>
            <a:r>
              <a:rPr lang="ru-RU" sz="2300" dirty="0" err="1"/>
              <a:t>щѐки</a:t>
            </a:r>
            <a:r>
              <a:rPr lang="ru-RU" sz="2300" dirty="0"/>
              <a:t> в ротовую полость между зубами, губы вытянуть </a:t>
            </a:r>
            <a:r>
              <a:rPr lang="ru-RU" sz="2300" dirty="0" err="1"/>
              <a:t>вперѐд</a:t>
            </a:r>
            <a:r>
              <a:rPr lang="ru-RU" sz="2300" dirty="0"/>
              <a:t>. Попеременно надувать и втягивать </a:t>
            </a:r>
            <a:r>
              <a:rPr lang="ru-RU" sz="2300" dirty="0" err="1"/>
              <a:t>щѐки</a:t>
            </a:r>
            <a:r>
              <a:rPr lang="ru-RU" sz="2300" dirty="0"/>
              <a:t>. </a:t>
            </a:r>
            <a:r>
              <a:rPr lang="ru-RU" sz="2300" dirty="0" smtClean="0"/>
              <a:t>«</a:t>
            </a:r>
            <a:r>
              <a:rPr lang="ru-RU" sz="2300" dirty="0"/>
              <a:t>Зайчик»: зубы сомкнуты, верхняя губа приподнята и обнажает верхние резцы. </a:t>
            </a:r>
            <a:endParaRPr lang="ru-RU" sz="2300" dirty="0" smtClean="0"/>
          </a:p>
          <a:p>
            <a:r>
              <a:rPr lang="ru-RU" sz="2300" dirty="0" err="1" smtClean="0"/>
              <a:t>Чистоговорка</a:t>
            </a:r>
            <a:r>
              <a:rPr lang="ru-RU" sz="2300" dirty="0" smtClean="0"/>
              <a:t> </a:t>
            </a:r>
            <a:r>
              <a:rPr lang="ru-RU" sz="2300" dirty="0"/>
              <a:t>«Д-ДЬ» </a:t>
            </a:r>
            <a:r>
              <a:rPr lang="ru-RU" sz="2300" dirty="0" err="1"/>
              <a:t>Ду-ду-ду</a:t>
            </a:r>
            <a:r>
              <a:rPr lang="ru-RU" sz="2300" dirty="0"/>
              <a:t> – в огород иду. –(Дети «пробегают» указательным </a:t>
            </a:r>
            <a:r>
              <a:rPr lang="ru-RU" sz="2300" dirty="0" err="1"/>
              <a:t>исредним</a:t>
            </a:r>
            <a:r>
              <a:rPr lang="ru-RU" sz="2300" dirty="0"/>
              <a:t> </a:t>
            </a:r>
            <a:r>
              <a:rPr lang="ru-RU" sz="2300" dirty="0" err="1"/>
              <a:t>пальцамипобѐдрам</a:t>
            </a:r>
            <a:r>
              <a:rPr lang="ru-RU" sz="2300" dirty="0"/>
              <a:t>). </a:t>
            </a:r>
            <a:endParaRPr lang="ru-RU" sz="2300" dirty="0" smtClean="0"/>
          </a:p>
          <a:p>
            <a:r>
              <a:rPr lang="ru-RU" sz="2300" dirty="0" smtClean="0"/>
              <a:t>Да-да-да </a:t>
            </a:r>
            <a:r>
              <a:rPr lang="ru-RU" sz="2300" dirty="0"/>
              <a:t>– в огороде лебеда. –(Ставят руки на пояс и качают головой вправо-влево). </a:t>
            </a:r>
            <a:endParaRPr lang="ru-RU" sz="2300" dirty="0" smtClean="0"/>
          </a:p>
          <a:p>
            <a:r>
              <a:rPr lang="ru-RU" sz="2300" dirty="0" smtClean="0"/>
              <a:t>Де-де-де </a:t>
            </a:r>
            <a:r>
              <a:rPr lang="ru-RU" sz="2300" dirty="0"/>
              <a:t>– где ты, репка, где? – (Приставляют к глазам то правую ладонь, то левую («ищут репку»). </a:t>
            </a:r>
            <a:endParaRPr lang="ru-RU" sz="2300" dirty="0" smtClean="0"/>
          </a:p>
          <a:p>
            <a:r>
              <a:rPr lang="ru-RU" sz="2300" dirty="0" err="1" smtClean="0"/>
              <a:t>Оди-оди-оди</a:t>
            </a:r>
            <a:r>
              <a:rPr lang="ru-RU" sz="2300" dirty="0" smtClean="0"/>
              <a:t> </a:t>
            </a:r>
            <a:r>
              <a:rPr lang="ru-RU" sz="2300" dirty="0"/>
              <a:t>– бабушка подходит. –(Стучат кулаками по </a:t>
            </a:r>
            <a:r>
              <a:rPr lang="ru-RU" sz="2300" dirty="0" err="1"/>
              <a:t>бѐдрам</a:t>
            </a:r>
            <a:r>
              <a:rPr lang="ru-RU" sz="23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5852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0"/>
            <a:ext cx="9144000" cy="6867381"/>
          </a:xfrm>
        </p:spPr>
      </p:pic>
    </p:spTree>
    <p:extLst>
      <p:ext uri="{BB962C8B-B14F-4D97-AF65-F5344CB8AC3E}">
        <p14:creationId xmlns:p14="http://schemas.microsoft.com/office/powerpoint/2010/main" val="288401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78829"/>
            <a:ext cx="9252520" cy="726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76672"/>
            <a:ext cx="770485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Список литературы: Воронова А.Е. </a:t>
            </a:r>
            <a:r>
              <a:rPr lang="ru-RU" sz="2000" dirty="0" err="1"/>
              <a:t>Логоритмика</a:t>
            </a:r>
            <a:r>
              <a:rPr lang="ru-RU" sz="2000" dirty="0"/>
              <a:t> в речевых группах ДОУ для детей 5-7 лет. Методическое пособие – М.:ТЦ Сфера, 2006. Волкова Г.А. </a:t>
            </a:r>
            <a:r>
              <a:rPr lang="ru-RU" sz="2000" dirty="0" err="1"/>
              <a:t>Логоритмическая</a:t>
            </a:r>
            <a:r>
              <a:rPr lang="ru-RU" sz="2000" dirty="0"/>
              <a:t> ритмика: Учеб. для студ. </a:t>
            </a:r>
            <a:r>
              <a:rPr lang="ru-RU" sz="2000" dirty="0" err="1"/>
              <a:t>высш</a:t>
            </a:r>
            <a:r>
              <a:rPr lang="ru-RU" sz="2000" dirty="0"/>
              <a:t>. учеб. заведений. – М.: </a:t>
            </a:r>
            <a:r>
              <a:rPr lang="ru-RU" sz="2000" dirty="0" err="1"/>
              <a:t>гуманит</a:t>
            </a:r>
            <a:r>
              <a:rPr lang="ru-RU" sz="2000" dirty="0"/>
              <a:t>. изд. Центр ВЛАДОС, 2003. – 272с. Емельянов В., Трифонова И. Первый уровень: Развивающие голосовые игры. Раменское, 1999. Музыкально-двигательные упражнения в детском саду / Сост. Е.П. Раевская, С.Д. Руднева, Г.Н. Соболева и др. М.,1991. Пословицы, поговорки, </a:t>
            </a:r>
            <a:r>
              <a:rPr lang="ru-RU" sz="2000" dirty="0" err="1"/>
              <a:t>потешки</a:t>
            </a:r>
            <a:r>
              <a:rPr lang="ru-RU" sz="2000" dirty="0"/>
              <a:t>, скороговорки / Сост. </a:t>
            </a:r>
            <a:r>
              <a:rPr lang="ru-RU" sz="2000" dirty="0" err="1"/>
              <a:t>Т.И.Тарабарина</a:t>
            </a:r>
            <a:r>
              <a:rPr lang="ru-RU" sz="2000" dirty="0"/>
              <a:t>, Н.В. </a:t>
            </a:r>
            <a:r>
              <a:rPr lang="ru-RU" sz="2000" dirty="0" err="1"/>
              <a:t>Елкина</a:t>
            </a:r>
            <a:r>
              <a:rPr lang="ru-RU" sz="2000" dirty="0"/>
              <a:t>. Ярославль, 1998. Савина Л.П. Пальчиковая гимнастика для развития речи дошкольников. М.,1999. Раз, два, три, четыре, пять, мы идём с тобой играть: Рус. Дет. Игровой фольклор: Кн. Для учителя и учащихся / Сост. М.Ю. Новицкая, Г.М. Науменко. – М.: Просвещение, 1995. Гавришева Л.Б., </a:t>
            </a:r>
            <a:r>
              <a:rPr lang="ru-RU" sz="2000" dirty="0" err="1"/>
              <a:t>Нищева</a:t>
            </a:r>
            <a:r>
              <a:rPr lang="ru-RU" sz="2000" dirty="0"/>
              <a:t> Н.В. Логопедические </a:t>
            </a:r>
            <a:r>
              <a:rPr lang="ru-RU" sz="2000" dirty="0" err="1"/>
              <a:t>распевки</a:t>
            </a:r>
            <a:r>
              <a:rPr lang="ru-RU" sz="2000" dirty="0"/>
              <a:t>, музыкальная пальчиковая гимнастика и подвижные игры: В помощь педагогам ДОУ для детей с речевыми нарушениями. – СПб.: «ДЕТСТВО-ПРЕСС», 2007. </a:t>
            </a:r>
            <a:r>
              <a:rPr lang="ru-RU" sz="2000" dirty="0" err="1"/>
              <a:t>Картушина</a:t>
            </a:r>
            <a:r>
              <a:rPr lang="ru-RU" sz="2000" dirty="0"/>
              <a:t> М.Ю. Конспекты </a:t>
            </a:r>
            <a:r>
              <a:rPr lang="ru-RU" sz="2000" dirty="0" err="1"/>
              <a:t>логоритмических</a:t>
            </a:r>
            <a:r>
              <a:rPr lang="ru-RU" sz="2000" dirty="0"/>
              <a:t> занятий в детьми 4-5 лет. М.:– ТЦ Сфера, 2008. </a:t>
            </a:r>
            <a:r>
              <a:rPr lang="ru-RU" sz="2000" dirty="0" err="1"/>
              <a:t>Картушина</a:t>
            </a:r>
            <a:r>
              <a:rPr lang="ru-RU" sz="2000" dirty="0"/>
              <a:t> М.Ю. Конспекты </a:t>
            </a:r>
            <a:r>
              <a:rPr lang="ru-RU" sz="2000" dirty="0" err="1"/>
              <a:t>логоритмических</a:t>
            </a:r>
            <a:r>
              <a:rPr lang="ru-RU" sz="2000" dirty="0"/>
              <a:t> занятий в детьми 5-6 лет.– М.:ТЦ Сфера, 2007.</a:t>
            </a:r>
          </a:p>
        </p:txBody>
      </p:sp>
    </p:spTree>
    <p:extLst>
      <p:ext uri="{BB962C8B-B14F-4D97-AF65-F5344CB8AC3E}">
        <p14:creationId xmlns:p14="http://schemas.microsoft.com/office/powerpoint/2010/main" val="99331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874" y="-700816"/>
            <a:ext cx="9603238" cy="755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4015300"/>
            <a:ext cx="3154704" cy="2366028"/>
          </a:xfrm>
        </p:spPr>
      </p:pic>
      <p:sp>
        <p:nvSpPr>
          <p:cNvPr id="4" name="Прямоугольник 3"/>
          <p:cNvSpPr/>
          <p:nvPr/>
        </p:nvSpPr>
        <p:spPr>
          <a:xfrm>
            <a:off x="179512" y="597893"/>
            <a:ext cx="756084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/>
              <a:t>Логоритмика</a:t>
            </a:r>
            <a:r>
              <a:rPr lang="ru-RU" sz="2200" b="1" dirty="0"/>
              <a:t> является одним из эффективных видов</a:t>
            </a:r>
          </a:p>
          <a:p>
            <a:r>
              <a:rPr lang="ru-RU" sz="2200" b="1" dirty="0"/>
              <a:t>работы над развитием речи и </a:t>
            </a:r>
            <a:r>
              <a:rPr lang="ru-RU" sz="2200" b="1" dirty="0" err="1"/>
              <a:t>еѐ</a:t>
            </a:r>
            <a:r>
              <a:rPr lang="ru-RU" sz="2200" b="1" dirty="0"/>
              <a:t> коррекцией.</a:t>
            </a:r>
          </a:p>
          <a:p>
            <a:r>
              <a:rPr lang="ru-RU" sz="2200" b="1" dirty="0"/>
              <a:t>Внедрение </a:t>
            </a:r>
            <a:r>
              <a:rPr lang="ru-RU" sz="2200" b="1" dirty="0" err="1"/>
              <a:t>логоритмических</a:t>
            </a:r>
            <a:r>
              <a:rPr lang="ru-RU" sz="2200" b="1" dirty="0"/>
              <a:t> упражнений в структуру</a:t>
            </a:r>
          </a:p>
          <a:p>
            <a:r>
              <a:rPr lang="ru-RU" sz="2200" b="1" dirty="0"/>
              <a:t>музыкального занятия позволяет в увлекательной</a:t>
            </a:r>
          </a:p>
          <a:p>
            <a:r>
              <a:rPr lang="ru-RU" sz="2200" b="1" dirty="0"/>
              <a:t>форме решать задачи как музыкального воспитания,</a:t>
            </a:r>
          </a:p>
          <a:p>
            <a:r>
              <a:rPr lang="ru-RU" sz="2200" b="1" dirty="0"/>
              <a:t>так и задачи по развитию речи и коррекции речевых</a:t>
            </a:r>
          </a:p>
          <a:p>
            <a:r>
              <a:rPr lang="ru-RU" sz="2200" b="1" dirty="0"/>
              <a:t>нарушений</a:t>
            </a:r>
            <a:r>
              <a:rPr lang="ru-RU" sz="2200" b="1" dirty="0" smtClean="0"/>
              <a:t>.</a:t>
            </a:r>
          </a:p>
          <a:p>
            <a:endParaRPr lang="ru-RU" dirty="0"/>
          </a:p>
          <a:p>
            <a:r>
              <a:rPr lang="ru-RU" sz="2200" b="1" dirty="0"/>
              <a:t>Система музыкальных занятий в детском саду</a:t>
            </a:r>
          </a:p>
          <a:p>
            <a:r>
              <a:rPr lang="ru-RU" sz="2200" b="1" dirty="0"/>
              <a:t>предполагает интенсивное развитие</a:t>
            </a:r>
          </a:p>
          <a:p>
            <a:r>
              <a:rPr lang="ru-RU" sz="2200" b="1" dirty="0"/>
              <a:t>музыкальных способностей дошкольников .</a:t>
            </a:r>
          </a:p>
          <a:p>
            <a:r>
              <a:rPr lang="ru-RU" sz="2200" b="1" dirty="0"/>
              <a:t>Особенно эта работа важна для воспитанников</a:t>
            </a:r>
          </a:p>
          <a:p>
            <a:r>
              <a:rPr lang="ru-RU" sz="2200" b="1" dirty="0"/>
              <a:t>с нарушениями в развитии речи</a:t>
            </a:r>
            <a:r>
              <a:rPr lang="ru-RU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784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3" y="0"/>
            <a:ext cx="92527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1844825"/>
            <a:ext cx="2784765" cy="4104456"/>
          </a:xfrm>
        </p:spPr>
      </p:pic>
      <p:sp>
        <p:nvSpPr>
          <p:cNvPr id="4" name="Прямоугольник 3"/>
          <p:cNvSpPr/>
          <p:nvPr/>
        </p:nvSpPr>
        <p:spPr>
          <a:xfrm>
            <a:off x="3707904" y="692696"/>
            <a:ext cx="59046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Такие дети отстают от сверстников и в</a:t>
            </a:r>
          </a:p>
          <a:p>
            <a:r>
              <a:rPr lang="ru-RU" sz="2400" b="1" dirty="0"/>
              <a:t>музыкальном развитии. Их отличает:</a:t>
            </a:r>
          </a:p>
          <a:p>
            <a:r>
              <a:rPr lang="ru-RU" sz="2400" b="1" dirty="0"/>
              <a:t>-аритмичность</a:t>
            </a:r>
          </a:p>
          <a:p>
            <a:r>
              <a:rPr lang="ru-RU" sz="2400" b="1" dirty="0"/>
              <a:t>-плохой мелодический слух и музыкальная память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интонационная невыразительность</a:t>
            </a:r>
          </a:p>
          <a:p>
            <a:pPr marL="342900" indent="-342900">
              <a:buFontTx/>
              <a:buChar char="-"/>
            </a:pPr>
            <a:endParaRPr lang="ru-RU" sz="2400" b="1" dirty="0"/>
          </a:p>
          <a:p>
            <a:endParaRPr lang="ru-RU" sz="2000" b="1" dirty="0" smtClean="0"/>
          </a:p>
          <a:p>
            <a:r>
              <a:rPr lang="ru-RU" sz="2400" b="1" dirty="0" smtClean="0"/>
              <a:t>Своевременное овладение</a:t>
            </a:r>
          </a:p>
          <a:p>
            <a:r>
              <a:rPr lang="ru-RU" sz="2400" b="1" dirty="0" smtClean="0"/>
              <a:t>правильной, чистой речью</a:t>
            </a:r>
          </a:p>
          <a:p>
            <a:r>
              <a:rPr lang="ru-RU" sz="2400" b="1" dirty="0" smtClean="0"/>
              <a:t>способствует формированию у</a:t>
            </a:r>
          </a:p>
          <a:p>
            <a:r>
              <a:rPr lang="ru-RU" sz="2400" b="1" dirty="0" smtClean="0"/>
              <a:t>ребенка уверенности в себе, развитию</a:t>
            </a:r>
          </a:p>
          <a:p>
            <a:r>
              <a:rPr lang="ru-RU" sz="2400" b="1" dirty="0" smtClean="0"/>
              <a:t>его мышления, коммуникативных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2003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18128"/>
            <a:ext cx="9300914" cy="757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029164"/>
            <a:ext cx="3576891" cy="2235557"/>
          </a:xfrm>
        </p:spPr>
      </p:pic>
      <p:sp>
        <p:nvSpPr>
          <p:cNvPr id="5" name="TextBox 4"/>
          <p:cNvSpPr txBox="1"/>
          <p:nvPr/>
        </p:nvSpPr>
        <p:spPr>
          <a:xfrm>
            <a:off x="755576" y="0"/>
            <a:ext cx="83884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В результате соединения речи с движением создаются устойчивые связи трудно дифференцированных «видимых» движений (рук, ног, пальцев) с аналогичными «невидимыми» движениями артикуляционного аппарата (Н.А. Бернштейн). Наличие этой связи позволяет контролировать артикуляцию, дыхание, качество выполнения движений «крупной» и «мелкой» моторики.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3244334"/>
            <a:ext cx="49288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Музыка является организующим и руководящим началом на музыкальных занятиях с элементами </a:t>
            </a:r>
            <a:r>
              <a:rPr lang="ru-RU" sz="2400" dirty="0" err="1"/>
              <a:t>логоритмики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983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3511"/>
            <a:ext cx="9144000" cy="713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340768"/>
            <a:ext cx="4512501" cy="3384376"/>
          </a:xfrm>
        </p:spPr>
      </p:pic>
      <p:sp>
        <p:nvSpPr>
          <p:cNvPr id="4" name="Прямоугольник 3"/>
          <p:cNvSpPr/>
          <p:nvPr/>
        </p:nvSpPr>
        <p:spPr>
          <a:xfrm>
            <a:off x="395536" y="908720"/>
            <a:ext cx="61926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/>
              <a:t>Музыкальные занятия с</a:t>
            </a:r>
          </a:p>
          <a:p>
            <a:r>
              <a:rPr lang="ru-RU" sz="2200" b="1" i="1" dirty="0"/>
              <a:t>элементами </a:t>
            </a:r>
            <a:r>
              <a:rPr lang="ru-RU" sz="2200" b="1" i="1" dirty="0" err="1"/>
              <a:t>логоритмики</a:t>
            </a:r>
            <a:endParaRPr lang="ru-RU" sz="2200" b="1" i="1" dirty="0"/>
          </a:p>
          <a:p>
            <a:r>
              <a:rPr lang="ru-RU" sz="2200" b="1" i="1" dirty="0"/>
              <a:t>направлены на развитие</a:t>
            </a:r>
          </a:p>
          <a:p>
            <a:r>
              <a:rPr lang="ru-RU" sz="2200" b="1" i="1" dirty="0"/>
              <a:t>всех компонентов речи,</a:t>
            </a:r>
          </a:p>
          <a:p>
            <a:r>
              <a:rPr lang="ru-RU" sz="2200" b="1" i="1" dirty="0"/>
              <a:t>слуховых функций, речевой</a:t>
            </a:r>
          </a:p>
          <a:p>
            <a:r>
              <a:rPr lang="ru-RU" sz="2200" b="1" i="1" dirty="0"/>
              <a:t>функциональной системы,</a:t>
            </a:r>
          </a:p>
          <a:p>
            <a:r>
              <a:rPr lang="ru-RU" sz="2200" b="1" i="1" dirty="0"/>
              <a:t>двигательной сферы,</a:t>
            </a:r>
          </a:p>
          <a:p>
            <a:r>
              <a:rPr lang="ru-RU" sz="2200" b="1" i="1" dirty="0"/>
              <a:t>ручной и артикуляционной</a:t>
            </a:r>
          </a:p>
          <a:p>
            <a:r>
              <a:rPr lang="ru-RU" sz="2200" b="1" i="1" dirty="0"/>
              <a:t>моторики, памяти,</a:t>
            </a:r>
          </a:p>
          <a:p>
            <a:r>
              <a:rPr lang="ru-RU" sz="2200" b="1" i="1" dirty="0"/>
              <a:t>внимания, познавательных</a:t>
            </a:r>
          </a:p>
          <a:p>
            <a:r>
              <a:rPr lang="ru-RU" sz="2200" b="1" i="1" dirty="0"/>
              <a:t>процессов, творческих</a:t>
            </a:r>
          </a:p>
          <a:p>
            <a:r>
              <a:rPr lang="ru-RU" sz="2200" b="1" i="1" dirty="0"/>
              <a:t>способностей детей,</a:t>
            </a:r>
          </a:p>
          <a:p>
            <a:r>
              <a:rPr lang="ru-RU" sz="2200" b="1" i="1" dirty="0"/>
              <a:t>воспитывают </a:t>
            </a:r>
            <a:r>
              <a:rPr lang="ru-RU" sz="2200" b="1" i="1" dirty="0" smtClean="0"/>
              <a:t>нравственно эстетические </a:t>
            </a:r>
            <a:r>
              <a:rPr lang="ru-RU" sz="2200" b="1" i="1" dirty="0"/>
              <a:t>и </a:t>
            </a:r>
            <a:r>
              <a:rPr lang="ru-RU" sz="2200" b="1" i="1" dirty="0" smtClean="0"/>
              <a:t>этические чувства.</a:t>
            </a: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208894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459432"/>
            <a:ext cx="9144001" cy="731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4" y="4941168"/>
            <a:ext cx="4990728" cy="1719778"/>
          </a:xfrm>
        </p:spPr>
      </p:pic>
      <p:sp>
        <p:nvSpPr>
          <p:cNvPr id="4" name="Прямоугольник 3"/>
          <p:cNvSpPr/>
          <p:nvPr/>
        </p:nvSpPr>
        <p:spPr>
          <a:xfrm>
            <a:off x="467543" y="476672"/>
            <a:ext cx="804275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Музыкальное занятие включает следующие элементы</a:t>
            </a:r>
          </a:p>
          <a:p>
            <a:r>
              <a:rPr lang="ru-RU" b="1" dirty="0" err="1"/>
              <a:t>логоритмики</a:t>
            </a:r>
            <a:r>
              <a:rPr lang="ru-RU" b="1" dirty="0"/>
              <a:t>:</a:t>
            </a:r>
          </a:p>
          <a:p>
            <a:r>
              <a:rPr lang="ru-RU" b="1" dirty="0"/>
              <a:t>-логопедическую гимнастику – комплекс упражнений</a:t>
            </a:r>
          </a:p>
          <a:p>
            <a:r>
              <a:rPr lang="ru-RU" b="1" dirty="0"/>
              <a:t>для укрепления мышц, органов артикуляционного</a:t>
            </a:r>
          </a:p>
          <a:p>
            <a:r>
              <a:rPr lang="ru-RU" b="1" dirty="0"/>
              <a:t>аппарата, рекомендованные Т.В. Буденной;</a:t>
            </a:r>
          </a:p>
          <a:p>
            <a:r>
              <a:rPr lang="ru-RU" b="1" dirty="0"/>
              <a:t>-</a:t>
            </a:r>
            <a:r>
              <a:rPr lang="ru-RU" b="1" dirty="0" err="1"/>
              <a:t>чистоговорки</a:t>
            </a:r>
            <a:r>
              <a:rPr lang="ru-RU" b="1" dirty="0"/>
              <a:t> для автоматизации и дифференциации</a:t>
            </a:r>
          </a:p>
          <a:p>
            <a:r>
              <a:rPr lang="ru-RU" b="1" dirty="0"/>
              <a:t>звуков;</a:t>
            </a:r>
          </a:p>
          <a:p>
            <a:r>
              <a:rPr lang="ru-RU" b="1" dirty="0"/>
              <a:t>-пальчиковую гимнастику для развития тонких</a:t>
            </a:r>
          </a:p>
          <a:p>
            <a:r>
              <a:rPr lang="ru-RU" b="1" dirty="0"/>
              <a:t>движений пальцев рук;</a:t>
            </a:r>
          </a:p>
          <a:p>
            <a:r>
              <a:rPr lang="ru-RU" b="1" dirty="0"/>
              <a:t>-упражнения на развитие общей моторики,</a:t>
            </a:r>
          </a:p>
          <a:p>
            <a:r>
              <a:rPr lang="ru-RU" b="1" dirty="0"/>
              <a:t>соответствующие возрастным особенностям детей,</a:t>
            </a:r>
          </a:p>
          <a:p>
            <a:r>
              <a:rPr lang="ru-RU" b="1" dirty="0"/>
              <a:t>для мышечно-двигательного и координационного</a:t>
            </a:r>
          </a:p>
          <a:p>
            <a:r>
              <a:rPr lang="ru-RU" b="1" dirty="0"/>
              <a:t>тренинга;</a:t>
            </a:r>
          </a:p>
          <a:p>
            <a:r>
              <a:rPr lang="ru-RU" b="1" dirty="0"/>
              <a:t>-</a:t>
            </a:r>
            <a:r>
              <a:rPr lang="ru-RU" b="1" dirty="0" err="1"/>
              <a:t>фонопедические</a:t>
            </a:r>
            <a:r>
              <a:rPr lang="ru-RU" b="1" dirty="0"/>
              <a:t> упражнения по методу В.В.</a:t>
            </a:r>
          </a:p>
          <a:p>
            <a:r>
              <a:rPr lang="ru-RU" b="1" dirty="0"/>
              <a:t>Емельянова для укрепления гортани и привития</a:t>
            </a:r>
          </a:p>
          <a:p>
            <a:r>
              <a:rPr lang="ru-RU" b="1" dirty="0"/>
              <a:t>навыков речевого дыхания;</a:t>
            </a:r>
          </a:p>
          <a:p>
            <a:r>
              <a:rPr lang="ru-RU" b="1" dirty="0"/>
              <a:t>-вокально-артикуляционные упражнения для развития</a:t>
            </a:r>
          </a:p>
          <a:p>
            <a:r>
              <a:rPr lang="ru-RU" b="1" dirty="0"/>
              <a:t>певческих данных и дыхания, </a:t>
            </a:r>
            <a:r>
              <a:rPr lang="ru-RU" b="1" dirty="0" smtClean="0"/>
              <a:t>логопедические </a:t>
            </a:r>
            <a:r>
              <a:rPr lang="ru-RU" b="1" dirty="0" err="1" smtClean="0"/>
              <a:t>распевки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9106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79513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7170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581129"/>
            <a:ext cx="4988744" cy="2077690"/>
          </a:xfrm>
        </p:spPr>
      </p:pic>
      <p:sp>
        <p:nvSpPr>
          <p:cNvPr id="4" name="Прямоугольник 3"/>
          <p:cNvSpPr/>
          <p:nvPr/>
        </p:nvSpPr>
        <p:spPr>
          <a:xfrm>
            <a:off x="467544" y="0"/>
            <a:ext cx="75608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песни и стихи, сопровождаемые движениями рук,</a:t>
            </a:r>
          </a:p>
          <a:p>
            <a:r>
              <a:rPr lang="ru-RU" sz="2000" b="1" dirty="0"/>
              <a:t>для развития плавности и выразительности речи,</a:t>
            </a:r>
          </a:p>
          <a:p>
            <a:r>
              <a:rPr lang="ru-RU" sz="2000" b="1" dirty="0"/>
              <a:t>речевого слуха и речевой памяти, координационного</a:t>
            </a:r>
          </a:p>
          <a:p>
            <a:r>
              <a:rPr lang="ru-RU" sz="2000" b="1" dirty="0"/>
              <a:t>тренинга;</a:t>
            </a:r>
          </a:p>
          <a:p>
            <a:r>
              <a:rPr lang="ru-RU" sz="2000" b="1" dirty="0"/>
              <a:t>-музыкальные игры, способствующие развитию речи,</a:t>
            </a:r>
          </a:p>
          <a:p>
            <a:r>
              <a:rPr lang="ru-RU" sz="2000" b="1" dirty="0"/>
              <a:t>внимания, умению ориентироваться в пространстве;</a:t>
            </a:r>
          </a:p>
          <a:p>
            <a:r>
              <a:rPr lang="ru-RU" sz="2000" b="1" dirty="0"/>
              <a:t>-мело- и </a:t>
            </a:r>
            <a:r>
              <a:rPr lang="ru-RU" sz="2000" b="1" dirty="0" err="1"/>
              <a:t>ритмодекламация</a:t>
            </a:r>
            <a:r>
              <a:rPr lang="ru-RU" sz="2000" b="1" dirty="0"/>
              <a:t> для координации слуха,</a:t>
            </a:r>
          </a:p>
          <a:p>
            <a:r>
              <a:rPr lang="ru-RU" sz="2000" b="1" dirty="0"/>
              <a:t>речи, движения;</a:t>
            </a:r>
          </a:p>
          <a:p>
            <a:r>
              <a:rPr lang="ru-RU" sz="2000" b="1" dirty="0"/>
              <a:t>-упражнения для развития мимических мышц,</a:t>
            </a:r>
          </a:p>
          <a:p>
            <a:r>
              <a:rPr lang="ru-RU" sz="2000" b="1" dirty="0"/>
              <a:t>эмоциональной сферы, воображения и </a:t>
            </a:r>
            <a:r>
              <a:rPr lang="ru-RU" sz="2000" b="1" dirty="0" err="1"/>
              <a:t>ассоциативнообразного</a:t>
            </a:r>
            <a:r>
              <a:rPr lang="ru-RU" sz="2000" b="1" dirty="0"/>
              <a:t> мышления;</a:t>
            </a:r>
          </a:p>
          <a:p>
            <a:r>
              <a:rPr lang="ru-RU" sz="2000" b="1" dirty="0"/>
              <a:t>-коммуникативные игры и танцы для развития</a:t>
            </a:r>
          </a:p>
          <a:p>
            <a:r>
              <a:rPr lang="ru-RU" sz="2000" b="1" dirty="0"/>
              <a:t>динамической стороны общения, </a:t>
            </a:r>
            <a:r>
              <a:rPr lang="ru-RU" sz="2000" b="1" dirty="0" err="1"/>
              <a:t>эмпатии</a:t>
            </a:r>
            <a:r>
              <a:rPr lang="ru-RU" sz="2000" b="1" dirty="0"/>
              <a:t>,</a:t>
            </a:r>
          </a:p>
          <a:p>
            <a:r>
              <a:rPr lang="ru-RU" sz="2000" b="1" dirty="0"/>
              <a:t>эмоциональности и выразительности невербальных</a:t>
            </a:r>
          </a:p>
          <a:p>
            <a:r>
              <a:rPr lang="ru-RU" sz="2000" b="1" dirty="0"/>
              <a:t>средств общения, позитивного самоощущения;</a:t>
            </a:r>
          </a:p>
          <a:p>
            <a:r>
              <a:rPr lang="ru-RU" sz="2000" b="1" dirty="0"/>
              <a:t>-упражнения на релаксацию для снятия</a:t>
            </a:r>
          </a:p>
          <a:p>
            <a:r>
              <a:rPr lang="ru-RU" sz="2000" b="1" dirty="0"/>
              <a:t>эмоционального и физического </a:t>
            </a:r>
            <a:r>
              <a:rPr lang="ru-RU" sz="2000" b="1" dirty="0" smtClean="0"/>
              <a:t>напряжения.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40141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145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068960"/>
            <a:ext cx="3611506" cy="3589859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71287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Структура музыкального занятия с элементами </a:t>
            </a:r>
            <a:r>
              <a:rPr lang="ru-RU" sz="2400" b="1" dirty="0" err="1"/>
              <a:t>логоритмики</a:t>
            </a:r>
            <a:endParaRPr lang="ru-RU" sz="2400" b="1" dirty="0"/>
          </a:p>
          <a:p>
            <a:r>
              <a:rPr lang="ru-RU" sz="2400" b="1" dirty="0"/>
              <a:t>такова.</a:t>
            </a:r>
          </a:p>
          <a:p>
            <a:r>
              <a:rPr lang="ru-RU" sz="2400" b="1" dirty="0"/>
              <a:t>1. Организационный момент.</a:t>
            </a:r>
          </a:p>
          <a:p>
            <a:r>
              <a:rPr lang="ru-RU" sz="2400" b="1" dirty="0"/>
              <a:t>2. Речь с движением (чувство ритма) или упражнение</a:t>
            </a:r>
          </a:p>
          <a:p>
            <a:r>
              <a:rPr lang="ru-RU" sz="2400" b="1" dirty="0"/>
              <a:t>на дыхание.</a:t>
            </a:r>
          </a:p>
          <a:p>
            <a:r>
              <a:rPr lang="ru-RU" sz="2400" b="1" dirty="0"/>
              <a:t>3. Упражнение на мелкую моторику</a:t>
            </a:r>
          </a:p>
          <a:p>
            <a:r>
              <a:rPr lang="ru-RU" sz="2400" b="1" dirty="0"/>
              <a:t>или артикуляционная гимнастика.</a:t>
            </a:r>
          </a:p>
          <a:p>
            <a:r>
              <a:rPr lang="ru-RU" sz="2400" b="1" dirty="0"/>
              <a:t>4. Слушание музыки.</a:t>
            </a:r>
          </a:p>
          <a:p>
            <a:r>
              <a:rPr lang="ru-RU" sz="2400" b="1" dirty="0"/>
              <a:t>5. Пение.</a:t>
            </a:r>
          </a:p>
          <a:p>
            <a:r>
              <a:rPr lang="ru-RU" sz="2400" b="1" dirty="0"/>
              <a:t>6. Танец или </a:t>
            </a:r>
            <a:r>
              <a:rPr lang="ru-RU" sz="2400" b="1" dirty="0" smtClean="0"/>
              <a:t>хоровод</a:t>
            </a:r>
          </a:p>
          <a:p>
            <a:r>
              <a:rPr lang="ru-RU" sz="2400" b="1" dirty="0" smtClean="0"/>
              <a:t>7. Игра.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269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ет. Сад №1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39653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0"/>
            <a:ext cx="9396536" cy="683351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2747796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65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922</Words>
  <Application>Microsoft Office PowerPoint</Application>
  <PresentationFormat>Экран (4:3)</PresentationFormat>
  <Paragraphs>100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Дет. Сад №11</dc:creator>
  <cp:lastModifiedBy>Дет. Сад №11</cp:lastModifiedBy>
  <cp:revision>13</cp:revision>
  <dcterms:created xsi:type="dcterms:W3CDTF">2022-04-13T07:07:43Z</dcterms:created>
  <dcterms:modified xsi:type="dcterms:W3CDTF">2022-11-30T10:08:55Z</dcterms:modified>
</cp:coreProperties>
</file>