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2" r:id="rId14"/>
    <p:sldId id="273" r:id="rId15"/>
    <p:sldId id="267" r:id="rId16"/>
    <p:sldId id="268" r:id="rId17"/>
    <p:sldId id="270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D4C3-3630-4F27-A723-1D6D5443CCDF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05465-C2A9-44B3-987B-1D88D6F7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D4C3-3630-4F27-A723-1D6D5443CCDF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05465-C2A9-44B3-987B-1D88D6F7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D4C3-3630-4F27-A723-1D6D5443CCDF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05465-C2A9-44B3-987B-1D88D6F7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D4C3-3630-4F27-A723-1D6D5443CCDF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05465-C2A9-44B3-987B-1D88D6F7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D4C3-3630-4F27-A723-1D6D5443CCDF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05465-C2A9-44B3-987B-1D88D6F7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D4C3-3630-4F27-A723-1D6D5443CCDF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05465-C2A9-44B3-987B-1D88D6F7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D4C3-3630-4F27-A723-1D6D5443CCDF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05465-C2A9-44B3-987B-1D88D6F7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D4C3-3630-4F27-A723-1D6D5443CCDF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05465-C2A9-44B3-987B-1D88D6F7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D4C3-3630-4F27-A723-1D6D5443CCDF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05465-C2A9-44B3-987B-1D88D6F7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D4C3-3630-4F27-A723-1D6D5443CCDF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05465-C2A9-44B3-987B-1D88D6F7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D4C3-3630-4F27-A723-1D6D5443CCDF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05465-C2A9-44B3-987B-1D88D6F7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9D4C3-3630-4F27-A723-1D6D5443CCDF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05465-C2A9-44B3-987B-1D88D6F71C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Формирование </a:t>
            </a:r>
            <a:r>
              <a:rPr lang="ru-RU" dirty="0" smtClean="0"/>
              <a:t>навыков </a:t>
            </a:r>
            <a:r>
              <a:rPr lang="ru-RU" dirty="0"/>
              <a:t>учебной </a:t>
            </a:r>
            <a:r>
              <a:rPr lang="ru-RU" dirty="0" smtClean="0"/>
              <a:t>деятельности у школьников </a:t>
            </a:r>
            <a:br>
              <a:rPr lang="ru-RU" dirty="0" smtClean="0"/>
            </a:br>
            <a:r>
              <a:rPr lang="ru-RU" dirty="0" smtClean="0"/>
              <a:t>с нарушениями письменной речи.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Учитель-логопед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МБОУ </a:t>
            </a:r>
            <a:r>
              <a:rPr lang="ru-RU" sz="2000" dirty="0" err="1" smtClean="0">
                <a:solidFill>
                  <a:srgbClr val="002060"/>
                </a:solidFill>
              </a:rPr>
              <a:t>Кемской</a:t>
            </a:r>
            <a:r>
              <a:rPr lang="ru-RU" sz="2000" dirty="0" smtClean="0">
                <a:solidFill>
                  <a:srgbClr val="002060"/>
                </a:solidFill>
              </a:rPr>
              <a:t> СОШ №3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Соловьёва   Виктория   Владимировна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85884"/>
          </a:xfrm>
        </p:spPr>
        <p:txBody>
          <a:bodyPr>
            <a:noAutofit/>
          </a:bodyPr>
          <a:lstStyle/>
          <a:p>
            <a:r>
              <a:rPr lang="ru-RU" sz="2400" dirty="0"/>
              <a:t>Программа О.В. Елецкой и А.В. </a:t>
            </a:r>
            <a:r>
              <a:rPr lang="ru-RU" sz="2400" dirty="0" err="1"/>
              <a:t>Китиковой</a:t>
            </a:r>
            <a:r>
              <a:rPr lang="ru-RU" sz="2400" dirty="0"/>
              <a:t> «Коррекция регуляторной </a:t>
            </a:r>
            <a:r>
              <a:rPr lang="ru-RU" sz="2400" dirty="0" err="1"/>
              <a:t>дизорфографии</a:t>
            </a:r>
            <a:r>
              <a:rPr lang="ru-RU" sz="2400" dirty="0"/>
              <a:t> у школьников» направлена на формирование учебной деятельности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 </a:t>
            </a:r>
            <a:r>
              <a:rPr lang="ru-RU" sz="2400" dirty="0"/>
              <a:t>школьников 3-6 классов. </a:t>
            </a:r>
          </a:p>
        </p:txBody>
      </p:sp>
      <p:pic>
        <p:nvPicPr>
          <p:cNvPr id="4" name="Содержимое 3" descr="40546033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973" y="1857365"/>
            <a:ext cx="2928338" cy="4286280"/>
          </a:xfrm>
        </p:spPr>
      </p:pic>
      <p:pic>
        <p:nvPicPr>
          <p:cNvPr id="5" name="Рисунок 4" descr="2646890_detai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1857365"/>
            <a:ext cx="3237553" cy="4292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 заданий и упражнений</a:t>
            </a:r>
            <a:endParaRPr lang="ru-RU" dirty="0"/>
          </a:p>
        </p:txBody>
      </p:sp>
      <p:pic>
        <p:nvPicPr>
          <p:cNvPr id="1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857232"/>
            <a:ext cx="7043758" cy="321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4000504"/>
            <a:ext cx="4166105" cy="239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593721802_39-p-foni-dlya-detskikh-prezentatsii-v-shkolu-4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500042"/>
            <a:ext cx="4585098" cy="328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3214686"/>
            <a:ext cx="4603818" cy="3197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714356"/>
            <a:ext cx="6836625" cy="26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3357562"/>
            <a:ext cx="2643206" cy="235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4143380"/>
            <a:ext cx="4126536" cy="153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785794"/>
            <a:ext cx="4118001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643050"/>
            <a:ext cx="3685619" cy="352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71504"/>
          </a:xfrm>
        </p:spPr>
        <p:txBody>
          <a:bodyPr>
            <a:normAutofit/>
          </a:bodyPr>
          <a:lstStyle/>
          <a:p>
            <a:r>
              <a:rPr lang="ru-RU" sz="2400" b="1" dirty="0"/>
              <a:t>Умение воспринимать словесную инструкцию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43602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 «Письмо с пропусками». </a:t>
            </a:r>
            <a:r>
              <a:rPr lang="ru-RU" dirty="0"/>
              <a:t>Логопед даёт задание: «Я буду диктовать предложение, а вы записывайте, но вместо буквы О всегда ставьте точку». Таким образом дети записывают 2-3 предложения.  Затем логопед предлагает им, например, не писать окончания прилагательных, а ставить вместо них звёздочку. (Приём способствует развитию концентрации и переключаемости внимания, но основная цель для ученика—</a:t>
            </a:r>
            <a:r>
              <a:rPr lang="ru-RU" dirty="0" err="1"/>
              <a:t>саморегуляция</a:t>
            </a:r>
            <a:r>
              <a:rPr lang="ru-RU" dirty="0"/>
              <a:t> деятельности с учётом меняющейся инструкции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r>
              <a:rPr lang="ru-RU" b="1" dirty="0"/>
              <a:t>«Будь внимательным!</a:t>
            </a:r>
            <a:r>
              <a:rPr lang="ru-RU" dirty="0"/>
              <a:t>» Логопед просит детей прослушать инструкцию, повторить её про себя и поднять руку при условии, если они запомнили и чётко представляют себе, что делать. По команде «Внимание!» ученики начинают выполнять задание.   </a:t>
            </a:r>
          </a:p>
          <a:p>
            <a:pPr>
              <a:buNone/>
            </a:pPr>
            <a:r>
              <a:rPr lang="ru-RU" i="1" dirty="0"/>
              <a:t>Примеры заданий:</a:t>
            </a:r>
            <a:endParaRPr lang="ru-RU" dirty="0"/>
          </a:p>
          <a:p>
            <a:pPr>
              <a:buNone/>
            </a:pPr>
            <a:r>
              <a:rPr lang="ru-RU" dirty="0"/>
              <a:t>1)     В небольшом тексте все буквы С подчеркнуть, а буквы З—вычеркнуть: Полезла Оксана за красной розой, а вернулась Оксана с занозой.</a:t>
            </a:r>
          </a:p>
          <a:p>
            <a:pPr>
              <a:buNone/>
            </a:pPr>
            <a:r>
              <a:rPr lang="ru-RU" dirty="0"/>
              <a:t>2)     В тексте все буквы Ч подчеркнуть, а буквы Ц—вычеркнуть. После команды «Внимание!», наоборот, вычёркиваются все Ч, а подчёркиваются все Ц:</a:t>
            </a:r>
          </a:p>
          <a:p>
            <a:pPr>
              <a:buNone/>
            </a:pPr>
            <a:r>
              <a:rPr lang="ru-RU" dirty="0"/>
              <a:t>Чёрная цапля циркулем чертила</a:t>
            </a:r>
            <a:r>
              <a:rPr lang="ru-RU" dirty="0" smtClean="0"/>
              <a:t>.  «</a:t>
            </a:r>
            <a:r>
              <a:rPr lang="ru-RU" dirty="0"/>
              <a:t>Внимание!»</a:t>
            </a:r>
          </a:p>
          <a:p>
            <a:pPr>
              <a:buNone/>
            </a:pPr>
            <a:r>
              <a:rPr lang="ru-RU" dirty="0"/>
              <a:t>Цапля старательно циркулем водила</a:t>
            </a:r>
            <a:r>
              <a:rPr lang="ru-RU" dirty="0" smtClean="0"/>
              <a:t>.  «</a:t>
            </a:r>
            <a:r>
              <a:rPr lang="ru-RU" dirty="0"/>
              <a:t>Внимание!»</a:t>
            </a:r>
          </a:p>
          <a:p>
            <a:pPr>
              <a:buNone/>
            </a:pPr>
            <a:r>
              <a:rPr lang="ru-RU" dirty="0"/>
              <a:t>Получился очень чистенький чертёж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/>
              <a:t>«Внимание и счёт». </a:t>
            </a:r>
            <a:r>
              <a:rPr lang="ru-RU" dirty="0"/>
              <a:t>Перед каждым ребёнком лежит набор карточек с цифрами от 1  до  6. Логопед просит детей поднимать карточку с цифрой, соответствующей позиции звука, которым отличается пара слов. Например: борода—города, редкий—резкий, икра—игра, попугай—поругай, барак—баран, балка—палка, лиловый—ледовый. (Игра развивает быстроту реакции, фонематическое восприятие, навык фонематического анализа, способствует концентрации внимания).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Умение </a:t>
            </a:r>
            <a:r>
              <a:rPr lang="ru-RU" sz="2400" b="1" dirty="0"/>
              <a:t>осуществлять итоговый самоконтроль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7786742" cy="5500726"/>
          </a:xfrm>
        </p:spPr>
        <p:txBody>
          <a:bodyPr>
            <a:normAutofit fontScale="40000" lnSpcReduction="20000"/>
          </a:bodyPr>
          <a:lstStyle/>
          <a:p>
            <a:r>
              <a:rPr lang="ru-RU" sz="4500" b="1" dirty="0"/>
              <a:t> «Возвращение к началу». </a:t>
            </a:r>
            <a:r>
              <a:rPr lang="ru-RU" sz="4500" dirty="0"/>
              <a:t>Логопед предлагает ученикам объединиться в пары. Каждая пара получает текст, в котором, как объясняет логопед, допущена всего одна ошибка в слове—по невнимательности. Чтобы её найти нужно воспользоваться </a:t>
            </a:r>
            <a:r>
              <a:rPr lang="ru-RU" sz="4500" dirty="0" err="1"/>
              <a:t>карточкой-проверялкой</a:t>
            </a:r>
            <a:r>
              <a:rPr lang="ru-RU" sz="4500" dirty="0"/>
              <a:t>. Один ученик двигает карточку от конца текста к началу и «ловит» в окошке целые слова. Другой ученик читает «пойманное» слово по слогам точно так, как оно написано. Важно не пропустить ни одного слова и не допускать чтения по догадке. </a:t>
            </a:r>
            <a:endParaRPr lang="ru-RU" sz="4500" dirty="0" smtClean="0"/>
          </a:p>
          <a:p>
            <a:endParaRPr lang="ru-RU" sz="4500" dirty="0" smtClean="0"/>
          </a:p>
          <a:p>
            <a:r>
              <a:rPr lang="ru-RU" sz="4500" b="1" dirty="0" smtClean="0"/>
              <a:t>Ищем «случайные» ошибки </a:t>
            </a:r>
            <a:r>
              <a:rPr lang="ru-RU" sz="4500" dirty="0" smtClean="0"/>
              <a:t>(1 этап самопроверки)</a:t>
            </a:r>
            <a:r>
              <a:rPr lang="ru-RU" sz="4500" b="1" dirty="0" smtClean="0"/>
              <a:t>. </a:t>
            </a:r>
            <a:r>
              <a:rPr lang="ru-RU" sz="4500" dirty="0" smtClean="0"/>
              <a:t>Работать можно индивидуально или в паре. Действия по проверке текста аналогичны описанным в предыдущем упражнении, но добавляется очень важный компонент—карточка-памятка.</a:t>
            </a:r>
          </a:p>
          <a:p>
            <a:pPr algn="ctr">
              <a:buNone/>
            </a:pPr>
            <a:r>
              <a:rPr lang="ru-RU" sz="4500" b="1" dirty="0" smtClean="0"/>
              <a:t>Проверь свою работу</a:t>
            </a:r>
            <a:endParaRPr lang="ru-RU" sz="4500" dirty="0" smtClean="0"/>
          </a:p>
          <a:p>
            <a:pPr algn="ctr">
              <a:buNone/>
            </a:pPr>
            <a:r>
              <a:rPr lang="ru-RU" sz="4500" b="1" dirty="0" smtClean="0"/>
              <a:t>(Первая проверка)</a:t>
            </a:r>
            <a:endParaRPr lang="ru-RU" sz="4500" dirty="0" smtClean="0"/>
          </a:p>
          <a:p>
            <a:pPr>
              <a:buNone/>
            </a:pPr>
            <a:r>
              <a:rPr lang="ru-RU" sz="4500" dirty="0" smtClean="0"/>
              <a:t>Проверь отдельно каждое слово, начиная с последнего:</a:t>
            </a:r>
          </a:p>
          <a:p>
            <a:pPr>
              <a:buNone/>
            </a:pPr>
            <a:r>
              <a:rPr lang="ru-RU" sz="4500" dirty="0" smtClean="0"/>
              <a:t>·          Не пропустил ли ты букву?</a:t>
            </a:r>
          </a:p>
          <a:p>
            <a:pPr>
              <a:buNone/>
            </a:pPr>
            <a:r>
              <a:rPr lang="ru-RU" sz="4500" dirty="0" smtClean="0"/>
              <a:t>·          Не добавил ли лишнюю букву?</a:t>
            </a:r>
          </a:p>
          <a:p>
            <a:pPr>
              <a:buNone/>
            </a:pPr>
            <a:r>
              <a:rPr lang="ru-RU" sz="4500" dirty="0" smtClean="0"/>
              <a:t>·          Не написал ли вместо одной буквы другую?</a:t>
            </a:r>
          </a:p>
          <a:p>
            <a:pPr>
              <a:buNone/>
            </a:pPr>
            <a:r>
              <a:rPr lang="ru-RU" sz="4500" dirty="0" smtClean="0"/>
              <a:t>·          Правильно ли ты изобразил каждую букву?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8654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4900" b="1" dirty="0" smtClean="0"/>
              <a:t>3.     Ищем орфографические ошибки </a:t>
            </a:r>
            <a:r>
              <a:rPr lang="ru-RU" sz="4900" dirty="0" smtClean="0"/>
              <a:t>(2 этап самопроверки). Дети проверяют текст второй раз, на поиске орфографических ошибок. Сделать это им помогает уже другая карточка-памятка.</a:t>
            </a:r>
          </a:p>
          <a:p>
            <a:pPr algn="ctr">
              <a:buNone/>
            </a:pPr>
            <a:r>
              <a:rPr lang="ru-RU" sz="4900" b="1" dirty="0" smtClean="0"/>
              <a:t>Памятка</a:t>
            </a:r>
            <a:endParaRPr lang="ru-RU" sz="4900" dirty="0" smtClean="0"/>
          </a:p>
          <a:p>
            <a:pPr algn="ctr">
              <a:buNone/>
            </a:pPr>
            <a:r>
              <a:rPr lang="ru-RU" sz="4900" b="1" dirty="0" smtClean="0"/>
              <a:t>Проверь свою работу</a:t>
            </a:r>
            <a:endParaRPr lang="ru-RU" sz="4900" dirty="0" smtClean="0"/>
          </a:p>
          <a:p>
            <a:pPr algn="ctr">
              <a:buNone/>
            </a:pPr>
            <a:r>
              <a:rPr lang="ru-RU" sz="4900" b="1" dirty="0" smtClean="0"/>
              <a:t>(Вторая проверка)</a:t>
            </a:r>
            <a:endParaRPr lang="ru-RU" sz="4900" dirty="0" smtClean="0"/>
          </a:p>
          <a:p>
            <a:pPr algn="ctr">
              <a:buNone/>
            </a:pPr>
            <a:r>
              <a:rPr lang="ru-RU" sz="4900" dirty="0" smtClean="0"/>
              <a:t>Проверь отдельно каждое слово, начиная с последнего</a:t>
            </a:r>
          </a:p>
          <a:p>
            <a:pPr>
              <a:buNone/>
            </a:pPr>
            <a:r>
              <a:rPr lang="ru-RU" sz="4900" dirty="0" smtClean="0"/>
              <a:t>· Не словарное ли это слово?</a:t>
            </a:r>
          </a:p>
          <a:p>
            <a:pPr>
              <a:buNone/>
            </a:pPr>
            <a:r>
              <a:rPr lang="ru-RU" sz="4900" dirty="0" smtClean="0"/>
              <a:t>· Есть ли в слове орфограммы? Какие?</a:t>
            </a:r>
          </a:p>
          <a:p>
            <a:pPr>
              <a:buNone/>
            </a:pPr>
            <a:r>
              <a:rPr lang="ru-RU" sz="4900" dirty="0" smtClean="0"/>
              <a:t>· Обозначь опасные места.</a:t>
            </a:r>
          </a:p>
          <a:p>
            <a:pPr>
              <a:buNone/>
            </a:pPr>
            <a:r>
              <a:rPr lang="ru-RU" sz="4900" dirty="0" smtClean="0"/>
              <a:t>· Где возможно, подбери проверочные слова.</a:t>
            </a:r>
          </a:p>
          <a:p>
            <a:pPr>
              <a:buNone/>
            </a:pPr>
            <a:r>
              <a:rPr lang="ru-RU" sz="4900" b="1" dirty="0" smtClean="0"/>
              <a:t>4.     Проверка предложений </a:t>
            </a:r>
            <a:r>
              <a:rPr lang="ru-RU" sz="4900" dirty="0" smtClean="0"/>
              <a:t>(3 этап самопроверки). Ребёнок проверяет каждое предложение, начиная с первого. </a:t>
            </a:r>
            <a:r>
              <a:rPr lang="ru-RU" sz="4900" dirty="0" err="1" smtClean="0"/>
              <a:t>Карточка-проверялка</a:t>
            </a:r>
            <a:r>
              <a:rPr lang="ru-RU" sz="4900" dirty="0" smtClean="0"/>
              <a:t> уже не нужна. Используется только памятка.</a:t>
            </a:r>
          </a:p>
          <a:p>
            <a:pPr algn="ctr">
              <a:buNone/>
            </a:pPr>
            <a:r>
              <a:rPr lang="ru-RU" sz="4900" b="1" dirty="0" smtClean="0"/>
              <a:t>Памятка</a:t>
            </a:r>
            <a:endParaRPr lang="ru-RU" sz="4900" dirty="0" smtClean="0"/>
          </a:p>
          <a:p>
            <a:pPr algn="ctr">
              <a:buNone/>
            </a:pPr>
            <a:r>
              <a:rPr lang="ru-RU" sz="4900" b="1" dirty="0" smtClean="0"/>
              <a:t>Проверь свою работу</a:t>
            </a:r>
            <a:endParaRPr lang="ru-RU" sz="4900" dirty="0" smtClean="0"/>
          </a:p>
          <a:p>
            <a:pPr algn="ctr">
              <a:buNone/>
            </a:pPr>
            <a:r>
              <a:rPr lang="ru-RU" sz="4900" b="1" dirty="0" smtClean="0"/>
              <a:t>(Третья проверка)</a:t>
            </a:r>
            <a:endParaRPr lang="ru-RU" sz="4900" dirty="0" smtClean="0"/>
          </a:p>
          <a:p>
            <a:pPr>
              <a:buNone/>
            </a:pPr>
            <a:r>
              <a:rPr lang="ru-RU" sz="4900" dirty="0" smtClean="0"/>
              <a:t>Проверь целиком каждое предложение, начиная с первого:</a:t>
            </a:r>
          </a:p>
          <a:p>
            <a:pPr>
              <a:buNone/>
            </a:pPr>
            <a:r>
              <a:rPr lang="ru-RU" sz="4900" dirty="0" smtClean="0"/>
              <a:t>·        Не пропустил ли ты слово?</a:t>
            </a:r>
          </a:p>
          <a:p>
            <a:pPr>
              <a:buNone/>
            </a:pPr>
            <a:r>
              <a:rPr lang="ru-RU" sz="4900" dirty="0" smtClean="0"/>
              <a:t>·        Не написал ли лишнее слово?</a:t>
            </a:r>
          </a:p>
          <a:p>
            <a:pPr>
              <a:buNone/>
            </a:pPr>
            <a:r>
              <a:rPr lang="ru-RU" sz="4900" dirty="0" smtClean="0"/>
              <a:t>·        Как написаны предлоги и союзы?</a:t>
            </a:r>
          </a:p>
          <a:p>
            <a:pPr>
              <a:buNone/>
            </a:pPr>
            <a:r>
              <a:rPr lang="ru-RU" sz="4900" dirty="0" smtClean="0"/>
              <a:t>·        Правильно ли слова связаны друг с другом? (Проверь окончания).</a:t>
            </a:r>
          </a:p>
          <a:p>
            <a:pPr>
              <a:buNone/>
            </a:pPr>
            <a:r>
              <a:rPr lang="ru-RU" sz="4900" dirty="0" smtClean="0"/>
              <a:t>·        Есть ли точка в конце и заглавная буква в начале предложения?</a:t>
            </a:r>
          </a:p>
          <a:p>
            <a:pPr>
              <a:buNone/>
            </a:pPr>
            <a:r>
              <a:rPr lang="ru-RU" sz="4900" dirty="0" smtClean="0"/>
              <a:t>·        Есть ли необходимые запятые и другие знаки?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Список литературы: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71612"/>
            <a:ext cx="7286676" cy="4554551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Елецкая О.В., </a:t>
            </a:r>
            <a:r>
              <a:rPr lang="ru-RU" dirty="0" err="1" smtClean="0"/>
              <a:t>Китикова</a:t>
            </a:r>
            <a:r>
              <a:rPr lang="ru-RU" dirty="0" smtClean="0"/>
              <a:t> А.В. Коррекция регуляторной </a:t>
            </a:r>
            <a:r>
              <a:rPr lang="ru-RU" dirty="0" err="1" smtClean="0"/>
              <a:t>дизорфографии</a:t>
            </a:r>
            <a:r>
              <a:rPr lang="ru-RU" dirty="0" smtClean="0"/>
              <a:t> у школьников: Рабочая программа: Программно-методические материалы/О.В.Елецкая, А.В. </a:t>
            </a:r>
            <a:r>
              <a:rPr lang="ru-RU" dirty="0" err="1" smtClean="0"/>
              <a:t>Китикова</a:t>
            </a:r>
            <a:r>
              <a:rPr lang="ru-RU" dirty="0" smtClean="0"/>
              <a:t>/Под </a:t>
            </a:r>
            <a:r>
              <a:rPr lang="ru-RU" dirty="0" err="1" smtClean="0"/>
              <a:t>науч.ред.О.Н.Тверской</a:t>
            </a:r>
            <a:r>
              <a:rPr lang="ru-RU" dirty="0" smtClean="0"/>
              <a:t>. – М.: Редкая птица, 2019. – 72 с. – (Серия «Школьный логопед»).</a:t>
            </a:r>
          </a:p>
          <a:p>
            <a:pPr lvl="0"/>
            <a:r>
              <a:rPr lang="ru-RU" dirty="0" smtClean="0"/>
              <a:t>Елецкая О.В., </a:t>
            </a:r>
            <a:r>
              <a:rPr lang="ru-RU" dirty="0" err="1" smtClean="0"/>
              <a:t>Китикова</a:t>
            </a:r>
            <a:r>
              <a:rPr lang="ru-RU" dirty="0" smtClean="0"/>
              <a:t> А.В. Я учусь учиться! Формирование учебной деятельности у школьников с </a:t>
            </a:r>
            <a:r>
              <a:rPr lang="ru-RU" dirty="0" err="1" smtClean="0"/>
              <a:t>дизорфографией</a:t>
            </a:r>
            <a:r>
              <a:rPr lang="ru-RU" dirty="0" smtClean="0"/>
              <a:t>: учебное пособие/О.В.Елецкая, А.В. </a:t>
            </a:r>
            <a:r>
              <a:rPr lang="ru-RU" dirty="0" err="1" smtClean="0"/>
              <a:t>Китикова</a:t>
            </a:r>
            <a:r>
              <a:rPr lang="ru-RU" dirty="0" smtClean="0"/>
              <a:t>. – М.: Редкая птица, 2018. – 176 с. - (Серия «Школьный логопед»).</a:t>
            </a:r>
          </a:p>
          <a:p>
            <a:pPr lvl="0"/>
            <a:r>
              <a:rPr lang="ru-RU" dirty="0" smtClean="0"/>
              <a:t>Логопедические занятия со школьниками (1-5 класс): Книга для логопедов, психологов, социальных педагогов / </a:t>
            </a:r>
            <a:r>
              <a:rPr lang="ru-RU" dirty="0" err="1" smtClean="0"/>
              <a:t>Меттус</a:t>
            </a:r>
            <a:r>
              <a:rPr lang="ru-RU" dirty="0" smtClean="0"/>
              <a:t> Е.В., Литвина А.В., </a:t>
            </a:r>
            <a:r>
              <a:rPr lang="ru-RU" dirty="0" err="1" smtClean="0"/>
              <a:t>Турта</a:t>
            </a:r>
            <a:r>
              <a:rPr lang="ru-RU" dirty="0" smtClean="0"/>
              <a:t> О.С., </a:t>
            </a:r>
            <a:r>
              <a:rPr lang="ru-RU" dirty="0" err="1" smtClean="0"/>
              <a:t>Бурина</a:t>
            </a:r>
            <a:r>
              <a:rPr lang="ru-RU" dirty="0" smtClean="0"/>
              <a:t> Е.Д. и др. – СПб.: КАРО, 2008. -112 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Дисграфия</a:t>
            </a:r>
            <a:r>
              <a:rPr lang="ru-RU" dirty="0"/>
              <a:t> - частичное нарушение процесса письма, проявляющееся в стойких, повторяющихся ошибках, обусловленных </a:t>
            </a:r>
            <a:r>
              <a:rPr lang="ru-RU" dirty="0" err="1" smtClean="0"/>
              <a:t>несформированностью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/>
              <a:t> высших психических функций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/>
              <a:t>участвующих в процессе письма.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/>
              <a:t>Дизорфография</a:t>
            </a:r>
            <a:r>
              <a:rPr lang="ru-RU" dirty="0"/>
              <a:t> - специфическое системное расстройство формирования и автоматизации орфографического навыка письма, препятствующее полноценному овладению школьниками письменной речью и совершенствованию их лингвистических способностей.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В </a:t>
            </a:r>
            <a:r>
              <a:rPr lang="ru-RU" dirty="0"/>
              <a:t>основе этого расстройства лежит нарушение онтогенеза базовых предпосылок психической деятельности, отрицательно влияющие на своевременное и полноценное развитие операционально-технологических составляющих  функциональной системы </a:t>
            </a:r>
            <a:r>
              <a:rPr lang="ru-RU" dirty="0" err="1"/>
              <a:t>орфографически</a:t>
            </a:r>
            <a:r>
              <a:rPr lang="ru-RU" dirty="0"/>
              <a:t> правильного письма.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r>
              <a:rPr lang="ru-RU" dirty="0"/>
              <a:t>Одной из форм нарушения орфографической компетенции у школьников, является </a:t>
            </a:r>
            <a:r>
              <a:rPr lang="ru-RU" dirty="0">
                <a:solidFill>
                  <a:srgbClr val="FF0000"/>
                </a:solidFill>
              </a:rPr>
              <a:t>регуляторная </a:t>
            </a:r>
            <a:r>
              <a:rPr lang="ru-RU" dirty="0" err="1">
                <a:solidFill>
                  <a:srgbClr val="FF0000"/>
                </a:solidFill>
              </a:rPr>
              <a:t>дизорфография</a:t>
            </a:r>
            <a:r>
              <a:rPr lang="ru-RU" dirty="0"/>
              <a:t>, при которой наблюдается недостаточность всех компонентов учебной деятельности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shutterstock._2101654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3286124"/>
            <a:ext cx="4095752" cy="2731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Мониторинг </a:t>
            </a:r>
            <a:r>
              <a:rPr lang="ru-RU" sz="2700" dirty="0" err="1" smtClean="0"/>
              <a:t>сформированности</a:t>
            </a:r>
            <a:r>
              <a:rPr lang="ru-RU" sz="2700" dirty="0" smtClean="0"/>
              <a:t> компонентов учебной деятельности учащихся с ОВЗ 5-8 классов показал низкий уровень мотивационного компонента.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Отношение </a:t>
            </a:r>
            <a:r>
              <a:rPr lang="ru-RU" sz="2800" dirty="0"/>
              <a:t>к предмету «русский язык</a:t>
            </a:r>
            <a:r>
              <a:rPr lang="ru-RU" sz="2800" dirty="0" smtClean="0"/>
              <a:t>», ответы учащихся: </a:t>
            </a:r>
          </a:p>
          <a:p>
            <a:pPr>
              <a:buNone/>
            </a:pPr>
            <a:r>
              <a:rPr lang="ru-RU" sz="2800" dirty="0" smtClean="0"/>
              <a:t>Не </a:t>
            </a:r>
            <a:r>
              <a:rPr lang="ru-RU" sz="2800" dirty="0"/>
              <a:t>люблю русский язык, потому </a:t>
            </a:r>
            <a:r>
              <a:rPr lang="ru-RU" sz="2800" dirty="0" smtClean="0"/>
              <a:t>что:</a:t>
            </a:r>
          </a:p>
          <a:p>
            <a:pPr>
              <a:buFontTx/>
              <a:buChar char="-"/>
            </a:pPr>
            <a:r>
              <a:rPr lang="ru-RU" sz="2800" dirty="0" smtClean="0"/>
              <a:t>учитель </a:t>
            </a:r>
            <a:r>
              <a:rPr lang="ru-RU" sz="2800" dirty="0"/>
              <a:t>редко хвалит, </a:t>
            </a:r>
            <a:endParaRPr lang="ru-RU" sz="2800" dirty="0" smtClean="0"/>
          </a:p>
          <a:p>
            <a:pPr>
              <a:buFontTx/>
              <a:buChar char="-"/>
            </a:pPr>
            <a:r>
              <a:rPr lang="ru-RU" sz="2800" dirty="0" smtClean="0"/>
              <a:t>он </a:t>
            </a:r>
            <a:r>
              <a:rPr lang="ru-RU" sz="2800" dirty="0"/>
              <a:t>трудно усваивается, </a:t>
            </a:r>
            <a:endParaRPr lang="ru-RU" sz="2800" dirty="0" smtClean="0"/>
          </a:p>
          <a:p>
            <a:pPr>
              <a:buFontTx/>
              <a:buChar char="-"/>
            </a:pPr>
            <a:r>
              <a:rPr lang="ru-RU" sz="2800" dirty="0" smtClean="0"/>
              <a:t>не </a:t>
            </a:r>
            <a:r>
              <a:rPr lang="ru-RU" sz="2800" dirty="0"/>
              <a:t>получаю удовольствия при его изучении, </a:t>
            </a:r>
            <a:endParaRPr lang="ru-RU" sz="2800" dirty="0" smtClean="0"/>
          </a:p>
          <a:p>
            <a:pPr>
              <a:buFontTx/>
              <a:buChar char="-"/>
            </a:pPr>
            <a:r>
              <a:rPr lang="ru-RU" sz="2800" dirty="0" smtClean="0"/>
              <a:t>у </a:t>
            </a:r>
            <a:r>
              <a:rPr lang="ru-RU" sz="2800" dirty="0"/>
              <a:t>меня плохие отношения с учителем</a:t>
            </a:r>
            <a:r>
              <a:rPr lang="ru-RU" dirty="0"/>
              <a:t>.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 fontScale="90000"/>
          </a:bodyPr>
          <a:lstStyle/>
          <a:p>
            <a:r>
              <a:rPr lang="ru-RU" dirty="0"/>
              <a:t>Исследование </a:t>
            </a:r>
            <a:r>
              <a:rPr lang="ru-RU" dirty="0" err="1"/>
              <a:t>сформированности</a:t>
            </a:r>
            <a:r>
              <a:rPr lang="ru-RU" dirty="0"/>
              <a:t> </a:t>
            </a:r>
            <a:r>
              <a:rPr lang="ru-RU" dirty="0" err="1" smtClean="0"/>
              <a:t>целеполагания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/>
              <a:t>В задании предлагается нарисовать несколько узоров под диктовку, соединяя геометрические фигуры по трем правилам.</a:t>
            </a:r>
            <a:r>
              <a:rPr lang="ru-RU" sz="22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2285992"/>
            <a:ext cx="7572428" cy="3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Примеры выполнения заданий учащимися</a:t>
            </a:r>
            <a:endParaRPr lang="ru-RU" sz="2400" dirty="0"/>
          </a:p>
        </p:txBody>
      </p:sp>
      <p:pic>
        <p:nvPicPr>
          <p:cNvPr id="5" name="Рисунок 4" descr="photo_2022-11-30_09-09-18 (3)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10" y="1071546"/>
            <a:ext cx="7786742" cy="5256070"/>
          </a:xfrm>
          <a:prstGeom prst="rect">
            <a:avLst/>
          </a:prstGeom>
        </p:spPr>
      </p:pic>
      <p:pic>
        <p:nvPicPr>
          <p:cNvPr id="7" name="Содержимое 6" descr="photo_2022-11-30_09-09-18.jpg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10" y="928670"/>
            <a:ext cx="7786742" cy="534731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7572428" cy="164307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На низком уровне находится </a:t>
            </a:r>
            <a:r>
              <a:rPr lang="ru-RU" sz="2000" dirty="0" err="1" smtClean="0"/>
              <a:t>сформированность</a:t>
            </a:r>
            <a:r>
              <a:rPr lang="ru-RU" sz="2000" dirty="0" smtClean="0"/>
              <a:t> </a:t>
            </a:r>
            <a:r>
              <a:rPr lang="ru-RU" sz="2000" dirty="0"/>
              <a:t>учебных </a:t>
            </a:r>
            <a:r>
              <a:rPr lang="ru-RU" sz="2000" dirty="0" smtClean="0"/>
              <a:t>действий. </a:t>
            </a:r>
            <a:r>
              <a:rPr lang="ru-RU" sz="2000" dirty="0"/>
              <a:t>Учащиеся нуждаются в развернутой и очень конкретной помощи на каждом этапе выполнения задания. Содержание действий и их операционный состав осознаются, однако без внешней помощи организовать свои действия и довести их до конца учащиеся не </a:t>
            </a:r>
            <a:r>
              <a:rPr lang="ru-RU" sz="2000" dirty="0" smtClean="0"/>
              <a:t>могут</a:t>
            </a:r>
            <a:r>
              <a:rPr lang="ru-RU" sz="2000" dirty="0"/>
              <a:t> </a:t>
            </a:r>
            <a:r>
              <a:rPr lang="ru-RU" sz="2000" dirty="0" smtClean="0"/>
              <a:t>(</a:t>
            </a:r>
            <a:r>
              <a:rPr lang="ru-RU" sz="1600" dirty="0" smtClean="0"/>
              <a:t>верхний рисунок исправлен после помощи логопеда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pic>
        <p:nvPicPr>
          <p:cNvPr id="4" name="Содержимое 3" descr="photo_2022-11-29_09-49-32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2643182"/>
            <a:ext cx="8109017" cy="3071834"/>
          </a:xfrm>
        </p:spPr>
      </p:pic>
      <p:pic>
        <p:nvPicPr>
          <p:cNvPr id="5" name="Рисунок 4" descr="photo_2022-11-29_09-49-3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2643182"/>
            <a:ext cx="8143932" cy="3104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3721802_39-p-foni-dlya-detskikh-prezentatsii-v-shkolu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901014" cy="171451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Цель </a:t>
            </a:r>
            <a:r>
              <a:rPr lang="ru-RU" sz="2400" dirty="0"/>
              <a:t>предварительного этапа логопедической </a:t>
            </a:r>
            <a:r>
              <a:rPr lang="ru-RU" sz="2400" dirty="0" smtClean="0"/>
              <a:t>работы -  формирование </a:t>
            </a:r>
            <a:r>
              <a:rPr lang="ru-RU" sz="2400" dirty="0"/>
              <a:t>у школьников навыков </a:t>
            </a:r>
            <a:r>
              <a:rPr lang="ru-RU" sz="2400" dirty="0" err="1"/>
              <a:t>целеполагания</a:t>
            </a:r>
            <a:r>
              <a:rPr lang="ru-RU" sz="2400" dirty="0"/>
              <a:t>, организации, </a:t>
            </a:r>
            <a:r>
              <a:rPr lang="ru-RU" sz="2400" dirty="0" smtClean="0"/>
              <a:t>планирования и </a:t>
            </a:r>
            <a:r>
              <a:rPr lang="ru-RU" sz="2400" dirty="0"/>
              <a:t>оценки действий, направленных на решение орфографических задач.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2862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/>
              <a:t>В </a:t>
            </a:r>
            <a:r>
              <a:rPr lang="ru-RU" sz="2800" dirty="0" smtClean="0"/>
              <a:t> </a:t>
            </a:r>
            <a:r>
              <a:rPr lang="ru-RU" sz="2800" b="1" dirty="0" smtClean="0"/>
              <a:t>задачи</a:t>
            </a:r>
            <a:r>
              <a:rPr lang="ru-RU" sz="2800" dirty="0" smtClean="0"/>
              <a:t> </a:t>
            </a:r>
            <a:r>
              <a:rPr lang="ru-RU" sz="2800" dirty="0"/>
              <a:t>логопедической работы входит:</a:t>
            </a:r>
            <a:br>
              <a:rPr lang="ru-RU" sz="2800" dirty="0"/>
            </a:br>
            <a:r>
              <a:rPr lang="ru-RU" sz="2800" dirty="0"/>
              <a:t>1. Формирование у школьников умения устанавливать цель и управлять</a:t>
            </a:r>
            <a:br>
              <a:rPr lang="ru-RU" sz="2800" dirty="0"/>
            </a:br>
            <a:r>
              <a:rPr lang="ru-RU" sz="2800" dirty="0"/>
              <a:t>поведением, направленным на ее достижение.</a:t>
            </a:r>
            <a:br>
              <a:rPr lang="ru-RU" sz="2800" dirty="0"/>
            </a:br>
            <a:r>
              <a:rPr lang="ru-RU" sz="2800" dirty="0"/>
              <a:t>2. Обучение детей навыкам планирования, организации, </a:t>
            </a:r>
            <a:r>
              <a:rPr lang="ru-RU" sz="2800" dirty="0" smtClean="0"/>
              <a:t>инициирования </a:t>
            </a:r>
            <a:r>
              <a:rPr lang="ru-RU" sz="2800" dirty="0"/>
              <a:t>деятельности.</a:t>
            </a:r>
            <a:br>
              <a:rPr lang="ru-RU" sz="2800" dirty="0"/>
            </a:br>
            <a:r>
              <a:rPr lang="ru-RU" sz="2800" dirty="0"/>
              <a:t>3. Формирование умения организовывать свои действия во времени.</a:t>
            </a:r>
            <a:br>
              <a:rPr lang="ru-RU" sz="2800" dirty="0"/>
            </a:br>
            <a:r>
              <a:rPr lang="ru-RU" sz="2800" dirty="0"/>
              <a:t>4. Формирование умения осуществлять мониторинг своей </a:t>
            </a:r>
            <a:r>
              <a:rPr lang="ru-RU" sz="2800" dirty="0" err="1" smtClean="0"/>
              <a:t>деятельностии</a:t>
            </a:r>
            <a:r>
              <a:rPr lang="ru-RU" sz="2800" dirty="0" smtClean="0"/>
              <a:t> </a:t>
            </a:r>
            <a:r>
              <a:rPr lang="ru-RU" sz="2800" dirty="0"/>
              <a:t>ее результатов.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401</Words>
  <Application>Microsoft Office PowerPoint</Application>
  <PresentationFormat>Экран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Формирование навыков учебной деятельности у школьников  с нарушениями письменной речи. </vt:lpstr>
      <vt:lpstr>Презентация PowerPoint</vt:lpstr>
      <vt:lpstr>Презентация PowerPoint</vt:lpstr>
      <vt:lpstr>Презентация PowerPoint</vt:lpstr>
      <vt:lpstr>Мониторинг сформированности компонентов учебной деятельности учащихся с ОВЗ 5-8 классов показал низкий уровень мотивационного компонента. </vt:lpstr>
      <vt:lpstr>Исследование сформированности целеполагания В задании предлагается нарисовать несколько узоров под диктовку, соединяя геометрические фигуры по трем правилам.   </vt:lpstr>
      <vt:lpstr>Примеры выполнения заданий учащимися</vt:lpstr>
      <vt:lpstr>На низком уровне находится сформированность учебных действий. Учащиеся нуждаются в развернутой и очень конкретной помощи на каждом этапе выполнения задания. Содержание действий и их операционный состав осознаются, однако без внешней помощи организовать свои действия и довести их до конца учащиеся не могут (верхний рисунок исправлен после помощи логопеда)</vt:lpstr>
      <vt:lpstr>Цель предварительного этапа логопедической работы -  формирование у школьников навыков целеполагания, организации, планирования и оценки действий, направленных на решение орфографических задач.</vt:lpstr>
      <vt:lpstr>Программа О.В. Елецкой и А.В. Китиковой «Коррекция регуляторной дизорфографии у школьников» направлена на формирование учебной деятельности  у школьников 3-6 классов. </vt:lpstr>
      <vt:lpstr>Примеры заданий и упражнений</vt:lpstr>
      <vt:lpstr>Презентация PowerPoint</vt:lpstr>
      <vt:lpstr>Презентация PowerPoint</vt:lpstr>
      <vt:lpstr>Презентация PowerPoint</vt:lpstr>
      <vt:lpstr>Умение воспринимать словесную инструкцию</vt:lpstr>
      <vt:lpstr>Умение осуществлять итоговый самоконтроль</vt:lpstr>
      <vt:lpstr>Презентация PowerPoint</vt:lpstr>
      <vt:lpstr>Список литературы: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30</cp:revision>
  <dcterms:created xsi:type="dcterms:W3CDTF">2022-11-30T06:16:15Z</dcterms:created>
  <dcterms:modified xsi:type="dcterms:W3CDTF">2022-11-30T12:41:08Z</dcterms:modified>
</cp:coreProperties>
</file>