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6" r:id="rId2"/>
    <p:sldId id="257" r:id="rId3"/>
    <p:sldId id="259" r:id="rId4"/>
    <p:sldId id="261" r:id="rId5"/>
    <p:sldId id="262" r:id="rId6"/>
    <p:sldId id="263" r:id="rId7"/>
    <p:sldId id="264" r:id="rId8"/>
    <p:sldId id="265" r:id="rId9"/>
    <p:sldId id="266" r:id="rId10"/>
    <p:sldId id="267" r:id="rId11"/>
    <p:sldId id="268" r:id="rId12"/>
    <p:sldId id="270" r:id="rId13"/>
    <p:sldId id="271"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838" autoAdjust="0"/>
    <p:restoredTop sz="94660"/>
  </p:normalViewPr>
  <p:slideViewPr>
    <p:cSldViewPr>
      <p:cViewPr varScale="1">
        <p:scale>
          <a:sx n="83" d="100"/>
          <a:sy n="83" d="100"/>
        </p:scale>
        <p:origin x="-1464"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3659CA-25C5-40F6-B65E-EF1C271A8D6A}" type="datetimeFigureOut">
              <a:rPr lang="ru-RU" smtClean="0"/>
              <a:pPr/>
              <a:t>30.11.2022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65981F-FC90-41B8-9148-02F7DDED071C}"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5B106E36-FD25-4E2D-B0AA-010F637433A0}" type="datetimeFigureOut">
              <a:rPr lang="ru-RU" smtClean="0"/>
              <a:pPr/>
              <a:t>30.11.2022</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med" advClick="0" advTm="7000">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30.11.2022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advClick="0" advTm="7000">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30.11.2022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advClick="0" advTm="7000">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30.11.2022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advClick="0" advTm="7000">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30.11.2022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med" advClick="0" advTm="7000">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30.11.2022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advClick="0" advTm="7000">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30.11.2022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med" advClick="0" advTm="7000">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30.11.2022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advClick="0" advTm="7000">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30.11.2022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advClick="0" advTm="7000">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30.11.2022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advClick="0" advTm="7000">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5B106E36-FD25-4E2D-B0AA-010F637433A0}" type="datetimeFigureOut">
              <a:rPr lang="ru-RU" smtClean="0"/>
              <a:pPr/>
              <a:t>30.11.2022</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725C68B6-61C2-468F-89AB-4B9F7531AA68}" type="slidenum">
              <a:rPr lang="ru-RU" smtClean="0"/>
              <a:pPr/>
              <a:t>‹#›</a:t>
            </a:fld>
            <a:endParaRPr lang="ru-RU"/>
          </a:p>
        </p:txBody>
      </p:sp>
    </p:spTree>
  </p:cSld>
  <p:clrMapOvr>
    <a:masterClrMapping/>
  </p:clrMapOvr>
  <p:transition spd="med" advClick="0" advTm="7000">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5B106E36-FD25-4E2D-B0AA-010F637433A0}" type="datetimeFigureOut">
              <a:rPr lang="ru-RU" smtClean="0"/>
              <a:pPr/>
              <a:t>30.11.2022</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med" advClick="0" advTm="7000">
    <p:dissolve/>
  </p:transition>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400" y="4643446"/>
            <a:ext cx="7658128" cy="1675058"/>
          </a:xfrm>
        </p:spPr>
        <p:txBody>
          <a:bodyPr/>
          <a:lstStyle/>
          <a:p>
            <a:pPr algn="r"/>
            <a:r>
              <a:rPr lang="ru-RU" sz="2400" dirty="0" smtClean="0">
                <a:latin typeface="Arial Black" pitchFamily="34" charset="0"/>
              </a:rPr>
              <a:t>Подготовила: </a:t>
            </a:r>
            <a:br>
              <a:rPr lang="ru-RU" sz="2400" dirty="0" smtClean="0">
                <a:latin typeface="Arial Black" pitchFamily="34" charset="0"/>
              </a:rPr>
            </a:br>
            <a:r>
              <a:rPr lang="ru-RU" sz="2400" dirty="0" smtClean="0">
                <a:latin typeface="Arial Black" pitchFamily="34" charset="0"/>
              </a:rPr>
              <a:t>Коваленко Е.В.</a:t>
            </a:r>
            <a:endParaRPr lang="ru-RU" sz="2400" dirty="0">
              <a:latin typeface="Arial Black" pitchFamily="34" charset="0"/>
            </a:endParaRPr>
          </a:p>
        </p:txBody>
      </p:sp>
      <p:sp>
        <p:nvSpPr>
          <p:cNvPr id="3" name="Подзаголовок 2"/>
          <p:cNvSpPr>
            <a:spLocks noGrp="1"/>
          </p:cNvSpPr>
          <p:nvPr>
            <p:ph type="subTitle" idx="1"/>
          </p:nvPr>
        </p:nvSpPr>
        <p:spPr>
          <a:xfrm>
            <a:off x="928662" y="785794"/>
            <a:ext cx="7586690" cy="3200416"/>
          </a:xfrm>
        </p:spPr>
        <p:txBody>
          <a:bodyPr>
            <a:normAutofit/>
          </a:bodyPr>
          <a:lstStyle/>
          <a:p>
            <a:pPr algn="ctr"/>
            <a:r>
              <a:rPr lang="ru-RU" sz="4400" dirty="0" smtClean="0">
                <a:solidFill>
                  <a:schemeClr val="tx2">
                    <a:lumMod val="75000"/>
                  </a:schemeClr>
                </a:solidFill>
                <a:latin typeface="Arial Black" pitchFamily="34" charset="0"/>
              </a:rPr>
              <a:t>Презентация</a:t>
            </a:r>
          </a:p>
          <a:p>
            <a:pPr algn="ctr"/>
            <a:r>
              <a:rPr lang="ru-RU" sz="4400" dirty="0" smtClean="0">
                <a:solidFill>
                  <a:schemeClr val="tx2">
                    <a:lumMod val="75000"/>
                  </a:schemeClr>
                </a:solidFill>
                <a:latin typeface="Arial Black" pitchFamily="34" charset="0"/>
              </a:rPr>
              <a:t> </a:t>
            </a:r>
          </a:p>
          <a:p>
            <a:pPr algn="ctr"/>
            <a:r>
              <a:rPr lang="ru-RU" sz="4400" dirty="0" smtClean="0">
                <a:solidFill>
                  <a:schemeClr val="tx2">
                    <a:lumMod val="75000"/>
                  </a:schemeClr>
                </a:solidFill>
                <a:latin typeface="Arial Black" pitchFamily="34" charset="0"/>
              </a:rPr>
              <a:t>«Герб Российской федерации»</a:t>
            </a:r>
            <a:endParaRPr lang="ru-RU" sz="4400" dirty="0">
              <a:solidFill>
                <a:schemeClr val="tx2">
                  <a:lumMod val="75000"/>
                </a:schemeClr>
              </a:solidFill>
              <a:latin typeface="Arial Black" pitchFamily="34" charset="0"/>
            </a:endParaRPr>
          </a:p>
        </p:txBody>
      </p:sp>
    </p:spTree>
  </p:cSld>
  <p:clrMapOvr>
    <a:masterClrMapping/>
  </p:clrMapOvr>
  <p:transition spd="med" advClick="0" advTm="7000">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7.png"/>
          <p:cNvPicPr>
            <a:picLocks noChangeAspect="1"/>
          </p:cNvPicPr>
          <p:nvPr/>
        </p:nvPicPr>
        <p:blipFill>
          <a:blip r:embed="rId2"/>
          <a:stretch>
            <a:fillRect/>
          </a:stretch>
        </p:blipFill>
        <p:spPr>
          <a:xfrm>
            <a:off x="1643042" y="285728"/>
            <a:ext cx="5714286" cy="3514286"/>
          </a:xfrm>
          <a:prstGeom prst="rect">
            <a:avLst/>
          </a:prstGeom>
        </p:spPr>
      </p:pic>
      <p:sp>
        <p:nvSpPr>
          <p:cNvPr id="3" name="TextBox 2"/>
          <p:cNvSpPr txBox="1"/>
          <p:nvPr/>
        </p:nvSpPr>
        <p:spPr>
          <a:xfrm>
            <a:off x="857225" y="3857628"/>
            <a:ext cx="7715303" cy="2862322"/>
          </a:xfrm>
          <a:prstGeom prst="rect">
            <a:avLst/>
          </a:prstGeom>
          <a:noFill/>
        </p:spPr>
        <p:txBody>
          <a:bodyPr wrap="square" rtlCol="0">
            <a:spAutoFit/>
          </a:bodyPr>
          <a:lstStyle/>
          <a:p>
            <a:pPr algn="ctr"/>
            <a:r>
              <a:rPr lang="ru-RU" dirty="0" smtClean="0">
                <a:latin typeface="Arial Black" pitchFamily="34" charset="0"/>
              </a:rPr>
              <a:t>На династической эмблеме Палеологов орёл ничего не держал в когтях. Скипетр и держава появляются в период, когда уже русские правители стали вносить изменения относительно количества корон. В 1667 году на гербе Русского царства можно наблюдать знакомые атрибуты монаршей власти. В настоящее время, при упразднённой монархии и стабильном демократическом строе, символы наделяются значением мощной государственной власти, суверенности, территориального и национального единства.</a:t>
            </a:r>
            <a:endParaRPr lang="ru-RU" dirty="0">
              <a:latin typeface="Arial Black" pitchFamily="34" charset="0"/>
            </a:endParaRPr>
          </a:p>
        </p:txBody>
      </p:sp>
    </p:spTree>
  </p:cSld>
  <p:clrMapOvr>
    <a:masterClrMapping/>
  </p:clrMapOvr>
  <p:transition spd="med" advClick="0" advTm="7000">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500042"/>
            <a:ext cx="7929618" cy="2031325"/>
          </a:xfrm>
          <a:prstGeom prst="rect">
            <a:avLst/>
          </a:prstGeom>
          <a:noFill/>
        </p:spPr>
        <p:txBody>
          <a:bodyPr wrap="square" rtlCol="0">
            <a:spAutoFit/>
          </a:bodyPr>
          <a:lstStyle/>
          <a:p>
            <a:pPr algn="ctr"/>
            <a:r>
              <a:rPr lang="ru-RU" dirty="0" smtClean="0">
                <a:latin typeface="Arial Black" pitchFamily="34" charset="0"/>
              </a:rPr>
              <a:t>25 декабря 2000 года президент России В.В. Путин подписал Федеральный конституционный закон «О Государственном гербе Российской Федерации», ранее принятый Государственной думой и одобренный Советом Федерации. Данным законом в качестве государственного был оставлен герб образца 1993 года и утверждены правила его использования. </a:t>
            </a:r>
            <a:endParaRPr lang="ru-RU" dirty="0"/>
          </a:p>
        </p:txBody>
      </p:sp>
      <p:pic>
        <p:nvPicPr>
          <p:cNvPr id="4" name="Рисунок 3" descr="2000px-Coat_of_Arms_of_the_Russian_Federation.svg_ (1).png"/>
          <p:cNvPicPr>
            <a:picLocks noChangeAspect="1"/>
          </p:cNvPicPr>
          <p:nvPr/>
        </p:nvPicPr>
        <p:blipFill>
          <a:blip r:embed="rId2" cstate="print"/>
          <a:stretch>
            <a:fillRect/>
          </a:stretch>
        </p:blipFill>
        <p:spPr>
          <a:xfrm>
            <a:off x="2857488" y="2571744"/>
            <a:ext cx="3462735" cy="4106804"/>
          </a:xfrm>
          <a:prstGeom prst="rect">
            <a:avLst/>
          </a:prstGeom>
        </p:spPr>
      </p:pic>
    </p:spTree>
  </p:cSld>
  <p:clrMapOvr>
    <a:masterClrMapping/>
  </p:clrMapOvr>
  <p:transition spd="med" advClick="0" advTm="7000">
    <p:zoom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142852"/>
            <a:ext cx="4643470" cy="6286544"/>
          </a:xfrm>
          <a:prstGeom prst="rect">
            <a:avLst/>
          </a:prstGeom>
          <a:noFill/>
        </p:spPr>
        <p:txBody>
          <a:bodyPr wrap="square" rtlCol="0">
            <a:spAutoFit/>
          </a:bodyPr>
          <a:lstStyle/>
          <a:p>
            <a:pPr algn="ctr"/>
            <a:r>
              <a:rPr lang="ru-RU" dirty="0" smtClean="0">
                <a:latin typeface="Arial Black" pitchFamily="34" charset="0"/>
              </a:rPr>
              <a:t>В 2017 году по инициативе Министерства цифрового развития, связи и массовых  появился цифровой герб Российской Федерации.</a:t>
            </a:r>
          </a:p>
          <a:p>
            <a:pPr algn="ctr"/>
            <a:r>
              <a:rPr lang="ru-RU" dirty="0" smtClean="0">
                <a:latin typeface="Arial Black" pitchFamily="34" charset="0"/>
              </a:rPr>
              <a:t> Необходимость создания цифровой версии государственного символа продиктована тем,</a:t>
            </a:r>
          </a:p>
          <a:p>
            <a:pPr algn="ctr"/>
            <a:r>
              <a:rPr lang="ru-RU" dirty="0" smtClean="0">
                <a:latin typeface="Arial Black" pitchFamily="34" charset="0"/>
              </a:rPr>
              <a:t> что использовавшееся на сайтах изображение герба изначально разрабатывалось для печатных бумажных документов и больших экранов, и оно было не совсем пригодно для экранов малых размеров. </a:t>
            </a:r>
          </a:p>
          <a:p>
            <a:pPr algn="ctr"/>
            <a:r>
              <a:rPr lang="ru-RU" dirty="0" smtClean="0">
                <a:latin typeface="Arial Black" pitchFamily="34" charset="0"/>
              </a:rPr>
              <a:t>Новая же адаптированная для цифровых продуктов версия государственного герба должна хорошо читаться на экранах любых размеров и разрешений.</a:t>
            </a:r>
          </a:p>
          <a:p>
            <a:pPr algn="ctr"/>
            <a:endParaRPr lang="ru-RU" dirty="0">
              <a:latin typeface="Arial Black" pitchFamily="34" charset="0"/>
            </a:endParaRPr>
          </a:p>
        </p:txBody>
      </p:sp>
      <p:pic>
        <p:nvPicPr>
          <p:cNvPr id="3" name="Рисунок 2" descr="цифра.png"/>
          <p:cNvPicPr>
            <a:picLocks noChangeAspect="1"/>
          </p:cNvPicPr>
          <p:nvPr/>
        </p:nvPicPr>
        <p:blipFill>
          <a:blip r:embed="rId2"/>
          <a:stretch>
            <a:fillRect/>
          </a:stretch>
        </p:blipFill>
        <p:spPr>
          <a:xfrm>
            <a:off x="5072066" y="1214422"/>
            <a:ext cx="3905288" cy="39052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advClick="0" advTm="7000">
    <p:cover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цифра 2.png"/>
          <p:cNvPicPr>
            <a:picLocks noChangeAspect="1"/>
          </p:cNvPicPr>
          <p:nvPr/>
        </p:nvPicPr>
        <p:blipFill>
          <a:blip r:embed="rId2"/>
          <a:stretch>
            <a:fillRect/>
          </a:stretch>
        </p:blipFill>
        <p:spPr>
          <a:xfrm>
            <a:off x="285720" y="2643182"/>
            <a:ext cx="3563449" cy="39509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p:cNvSpPr txBox="1"/>
          <p:nvPr/>
        </p:nvSpPr>
        <p:spPr>
          <a:xfrm>
            <a:off x="928662" y="214290"/>
            <a:ext cx="7643865" cy="2933760"/>
          </a:xfrm>
          <a:prstGeom prst="rect">
            <a:avLst/>
          </a:prstGeom>
          <a:noFill/>
        </p:spPr>
        <p:txBody>
          <a:bodyPr wrap="square" rtlCol="0">
            <a:spAutoFit/>
          </a:bodyPr>
          <a:lstStyle/>
          <a:p>
            <a:pPr algn="ctr"/>
            <a:r>
              <a:rPr lang="ru-RU" dirty="0" smtClean="0">
                <a:latin typeface="Arial Black" pitchFamily="34" charset="0"/>
              </a:rPr>
              <a:t>Над цифровой версией официального герба России работали три дизайнера — Артём Геллер, Сергей Шапиро и Михаил Жашков. Изображение герба бесплатно распространяется вместе с единой дизайн-системой государственных и региональных сайтов. Новое изображение уже используется на официальных интернет-площадках президента России, Совета Федерации и некоторых других государственных органов.</a:t>
            </a:r>
          </a:p>
          <a:p>
            <a:endParaRPr lang="ru-RU" dirty="0"/>
          </a:p>
        </p:txBody>
      </p:sp>
    </p:spTree>
  </p:cSld>
  <p:clrMapOvr>
    <a:masterClrMapping/>
  </p:clrMapOvr>
  <p:transition spd="med" advClick="0" advTm="7000">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заставка 1.jpg"/>
          <p:cNvPicPr>
            <a:picLocks noChangeAspect="1"/>
          </p:cNvPicPr>
          <p:nvPr/>
        </p:nvPicPr>
        <p:blipFill>
          <a:blip r:embed="rId2"/>
          <a:stretch>
            <a:fillRect/>
          </a:stretch>
        </p:blipFill>
        <p:spPr>
          <a:xfrm>
            <a:off x="0" y="571480"/>
            <a:ext cx="9144000" cy="5715000"/>
          </a:xfrm>
          <a:prstGeom prst="rect">
            <a:avLst/>
          </a:prstGeom>
        </p:spPr>
      </p:pic>
      <p:sp>
        <p:nvSpPr>
          <p:cNvPr id="5" name="Прямоугольник 4"/>
          <p:cNvSpPr/>
          <p:nvPr/>
        </p:nvSpPr>
        <p:spPr>
          <a:xfrm>
            <a:off x="285720" y="642918"/>
            <a:ext cx="8572528" cy="2031325"/>
          </a:xfrm>
          <a:prstGeom prst="rect">
            <a:avLst/>
          </a:prstGeom>
          <a:noFill/>
        </p:spPr>
        <p:txBody>
          <a:bodyPr wrap="square" lIns="91440" tIns="45720" rIns="91440" bIns="45720">
            <a:spAutoFit/>
          </a:bodyPr>
          <a:lstStyle/>
          <a:p>
            <a:r>
              <a:rPr lang="ru-RU" sz="2400" dirty="0" smtClean="0">
                <a:solidFill>
                  <a:schemeClr val="tx2">
                    <a:lumMod val="10000"/>
                  </a:schemeClr>
                </a:solidFill>
                <a:latin typeface="Arial Black" pitchFamily="34" charset="0"/>
              </a:rPr>
              <a:t>Цель: </a:t>
            </a:r>
          </a:p>
          <a:p>
            <a:r>
              <a:rPr lang="ru-RU" sz="2400" dirty="0" smtClean="0">
                <a:solidFill>
                  <a:schemeClr val="tx2">
                    <a:lumMod val="10000"/>
                  </a:schemeClr>
                </a:solidFill>
                <a:latin typeface="Arial Black" pitchFamily="34" charset="0"/>
              </a:rPr>
              <a:t>- познакомить детей с государственным символом России – гербом.</a:t>
            </a:r>
          </a:p>
          <a:p>
            <a:pPr algn="ctr"/>
            <a:endParaRPr lang="ru-RU"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Прямоугольник 5"/>
          <p:cNvSpPr/>
          <p:nvPr/>
        </p:nvSpPr>
        <p:spPr>
          <a:xfrm>
            <a:off x="357159" y="1785926"/>
            <a:ext cx="7786741" cy="4524315"/>
          </a:xfrm>
          <a:prstGeom prst="rect">
            <a:avLst/>
          </a:prstGeom>
          <a:noFill/>
        </p:spPr>
        <p:txBody>
          <a:bodyPr wrap="square" lIns="91440" tIns="45720" rIns="91440" bIns="45720">
            <a:spAutoFit/>
          </a:bodyPr>
          <a:lstStyle/>
          <a:p>
            <a:r>
              <a:rPr lang="ru-RU" sz="2400" b="1" dirty="0" smtClean="0">
                <a:solidFill>
                  <a:schemeClr val="tx2">
                    <a:lumMod val="10000"/>
                  </a:schemeClr>
                </a:solidFill>
                <a:latin typeface="Arial Black" pitchFamily="34" charset="0"/>
              </a:rPr>
              <a:t>Задачи: </a:t>
            </a:r>
          </a:p>
          <a:p>
            <a:pPr lvl="0"/>
            <a:r>
              <a:rPr lang="ru-RU" sz="2400" b="1" dirty="0" smtClean="0">
                <a:solidFill>
                  <a:schemeClr val="tx2">
                    <a:lumMod val="10000"/>
                  </a:schemeClr>
                </a:solidFill>
                <a:latin typeface="Arial Black" pitchFamily="34" charset="0"/>
              </a:rPr>
              <a:t>- Ознакомить воспитанников с историей создания герба, назначении цветов и образов ( орел, всадник, держава, скипетр), смысловыми значениями символов герба;</a:t>
            </a:r>
          </a:p>
          <a:p>
            <a:pPr lvl="0"/>
            <a:r>
              <a:rPr lang="ru-RU" sz="2400" b="1" dirty="0" smtClean="0">
                <a:solidFill>
                  <a:schemeClr val="tx2">
                    <a:lumMod val="10000"/>
                  </a:schemeClr>
                </a:solidFill>
                <a:latin typeface="Arial Black" pitchFamily="34" charset="0"/>
              </a:rPr>
              <a:t>- воспитывать патриотические чувства у детей, уважительное отношение к государственному гербу России;</a:t>
            </a:r>
          </a:p>
          <a:p>
            <a:pPr lvl="0"/>
            <a:r>
              <a:rPr lang="ru-RU" sz="2400" b="1" dirty="0" smtClean="0">
                <a:solidFill>
                  <a:schemeClr val="tx2">
                    <a:lumMod val="10000"/>
                  </a:schemeClr>
                </a:solidFill>
                <a:latin typeface="Arial Black" pitchFamily="34" charset="0"/>
              </a:rPr>
              <a:t>- стимулировать исследовательскую активность воспитанников.</a:t>
            </a:r>
          </a:p>
          <a:p>
            <a:pPr algn="ctr"/>
            <a:endParaRPr lang="ru-RU" sz="2400" b="1" cap="none" spc="0" dirty="0">
              <a:ln w="12700">
                <a:solidFill>
                  <a:schemeClr val="tx2">
                    <a:satMod val="155000"/>
                  </a:schemeClr>
                </a:solidFill>
                <a:prstDash val="solid"/>
              </a:ln>
              <a:solidFill>
                <a:schemeClr val="tx2">
                  <a:lumMod val="10000"/>
                </a:schemeClr>
              </a:solidFill>
              <a:effectLst>
                <a:outerShdw blurRad="41275" dist="20320" dir="1800000" algn="tl" rotWithShape="0">
                  <a:srgbClr val="000000">
                    <a:alpha val="40000"/>
                  </a:srgbClr>
                </a:outerShdw>
              </a:effectLst>
              <a:latin typeface="Arial Black" pitchFamily="34" charset="0"/>
            </a:endParaRPr>
          </a:p>
        </p:txBody>
      </p:sp>
    </p:spTree>
  </p:cSld>
  <p:clrMapOvr>
    <a:masterClrMapping/>
  </p:clrMapOvr>
  <p:transition spd="med" advClick="0" advTm="7000">
    <p:wheel spokes="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97370" y="2967335"/>
            <a:ext cx="5775092" cy="276999"/>
          </a:xfrm>
          <a:prstGeom prst="rect">
            <a:avLst/>
          </a:prstGeom>
          <a:noFill/>
        </p:spPr>
        <p:txBody>
          <a:bodyPr wrap="square" lIns="91440" tIns="45720" rIns="91440" bIns="45720">
            <a:spAutoFit/>
          </a:bodyPr>
          <a:lstStyle/>
          <a:p>
            <a:pPr algn="ctr"/>
            <a:endParaRPr lang="ru-RU" sz="12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Black" pitchFamily="34" charset="0"/>
            </a:endParaRPr>
          </a:p>
        </p:txBody>
      </p:sp>
      <p:sp>
        <p:nvSpPr>
          <p:cNvPr id="6" name="Прямоугольник 5"/>
          <p:cNvSpPr/>
          <p:nvPr/>
        </p:nvSpPr>
        <p:spPr>
          <a:xfrm>
            <a:off x="142844" y="142852"/>
            <a:ext cx="9001156" cy="1754326"/>
          </a:xfrm>
          <a:prstGeom prst="rect">
            <a:avLst/>
          </a:prstGeom>
        </p:spPr>
        <p:txBody>
          <a:bodyPr wrap="square">
            <a:spAutoFit/>
          </a:bodyPr>
          <a:lstStyle/>
          <a:p>
            <a:pPr algn="ctr"/>
            <a:r>
              <a:rPr lang="ru-RU" dirty="0" smtClean="0">
                <a:latin typeface="Arial Black" pitchFamily="34" charset="0"/>
              </a:rPr>
              <a:t>Герб России — официальный государственный символ Российской Федерации, один из главных государственных символов России, наряду с Государственный флагом и гимном Российской Федерации. Современный герб утверждён Указом Президента Российской Федерации 30 ноября 1993 года.</a:t>
            </a:r>
          </a:p>
          <a:p>
            <a:endParaRPr lang="ru-RU" dirty="0"/>
          </a:p>
        </p:txBody>
      </p:sp>
      <p:pic>
        <p:nvPicPr>
          <p:cNvPr id="7" name="Рисунок 6" descr="2000px-Coat_of_Arms_of_the_Russian_Federation.svg_ (1).png"/>
          <p:cNvPicPr>
            <a:picLocks noChangeAspect="1"/>
          </p:cNvPicPr>
          <p:nvPr/>
        </p:nvPicPr>
        <p:blipFill>
          <a:blip r:embed="rId2" cstate="print"/>
          <a:stretch>
            <a:fillRect/>
          </a:stretch>
        </p:blipFill>
        <p:spPr>
          <a:xfrm>
            <a:off x="2500298" y="1857364"/>
            <a:ext cx="3915216" cy="4643446"/>
          </a:xfrm>
          <a:prstGeom prst="rect">
            <a:avLst/>
          </a:prstGeom>
        </p:spPr>
      </p:pic>
    </p:spTree>
  </p:cSld>
  <p:clrMapOvr>
    <a:masterClrMapping/>
  </p:clrMapOvr>
  <p:transition spd="med" advClick="0" advTm="7000">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86182" y="214290"/>
            <a:ext cx="5214974" cy="6186309"/>
          </a:xfrm>
          <a:prstGeom prst="rect">
            <a:avLst/>
          </a:prstGeom>
          <a:noFill/>
        </p:spPr>
        <p:txBody>
          <a:bodyPr wrap="square" rtlCol="0">
            <a:spAutoFit/>
          </a:bodyPr>
          <a:lstStyle/>
          <a:p>
            <a:pPr fontAlgn="base"/>
            <a:r>
              <a:rPr lang="ru-RU" dirty="0" smtClean="0">
                <a:latin typeface="Arial Black" pitchFamily="34" charset="0"/>
              </a:rPr>
              <a:t>Интересно: за счёт особенностей верхнего окончания скипетра герб России можно обоснованно называть настоящим фракталом. Древнейший символ власти венчает вновь двуглавый орёл, идентичный по внешнему виду тому, что в более крупном размере изображен на щите. Интересная особенность, отображающая ярко выраженное подобное множество, возвела герб РФ в статус самого фрактального во всём мире.</a:t>
            </a:r>
          </a:p>
          <a:p>
            <a:pPr fontAlgn="base"/>
            <a:r>
              <a:rPr lang="ru-RU" dirty="0" smtClean="0">
                <a:latin typeface="Arial Black" pitchFamily="34" charset="0"/>
              </a:rPr>
              <a:t>На груди, между распростёртыми орлиными крыльями изображён очередной щит, идентичный по форме базовому, на нём — сюжетная композиция в виде всадника, поражающего копьём дракона. Поверженное мифическое чудовище лежит на спине под копытами коня.</a:t>
            </a:r>
          </a:p>
          <a:p>
            <a:endParaRPr lang="ru-RU" dirty="0">
              <a:latin typeface="Arial Black" pitchFamily="34" charset="0"/>
            </a:endParaRPr>
          </a:p>
        </p:txBody>
      </p:sp>
      <p:pic>
        <p:nvPicPr>
          <p:cNvPr id="3" name="Рисунок 2" descr="1.jpg"/>
          <p:cNvPicPr>
            <a:picLocks noChangeAspect="1"/>
          </p:cNvPicPr>
          <p:nvPr/>
        </p:nvPicPr>
        <p:blipFill>
          <a:blip r:embed="rId2"/>
          <a:stretch>
            <a:fillRect/>
          </a:stretch>
        </p:blipFill>
        <p:spPr>
          <a:xfrm>
            <a:off x="0" y="1571612"/>
            <a:ext cx="3868514" cy="3143272"/>
          </a:xfrm>
          <a:prstGeom prst="rect">
            <a:avLst/>
          </a:prstGeom>
        </p:spPr>
      </p:pic>
    </p:spTree>
  </p:cSld>
  <p:clrMapOvr>
    <a:masterClrMapping/>
  </p:clrMapOvr>
  <p:transition spd="med" advClick="0" advTm="7000">
    <p:strip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rot="10800000" flipV="1">
            <a:off x="714348" y="3429000"/>
            <a:ext cx="7929618" cy="2308324"/>
          </a:xfrm>
          <a:prstGeom prst="rect">
            <a:avLst/>
          </a:prstGeom>
          <a:noFill/>
        </p:spPr>
        <p:txBody>
          <a:bodyPr wrap="square" rtlCol="0">
            <a:spAutoFit/>
          </a:bodyPr>
          <a:lstStyle/>
          <a:p>
            <a:pPr algn="ctr"/>
            <a:r>
              <a:rPr lang="ru-RU" dirty="0" smtClean="0">
                <a:latin typeface="Arial Black" pitchFamily="34" charset="0"/>
              </a:rPr>
              <a:t>Изначально гербы в роли опознавательных знаков, обозначающих принадлежность к роду и сословию, появились в XII столетии на территории Европы. В такой интерпретации на Руси понятия герба не существовало. Его функцию выполняли печати с изображением святого великомученика, чьё имя совпадало с именем знатного князя, владельца отметки. На поле битвы выходили под знамёнами с ликом святых.</a:t>
            </a:r>
            <a:endParaRPr lang="ru-RU" dirty="0">
              <a:latin typeface="Arial Black" pitchFamily="34" charset="0"/>
            </a:endParaRPr>
          </a:p>
        </p:txBody>
      </p:sp>
      <p:pic>
        <p:nvPicPr>
          <p:cNvPr id="3" name="Рисунок 2" descr="2.png"/>
          <p:cNvPicPr>
            <a:picLocks noChangeAspect="1"/>
          </p:cNvPicPr>
          <p:nvPr/>
        </p:nvPicPr>
        <p:blipFill>
          <a:blip r:embed="rId2"/>
          <a:stretch>
            <a:fillRect/>
          </a:stretch>
        </p:blipFill>
        <p:spPr>
          <a:xfrm>
            <a:off x="2643174" y="928670"/>
            <a:ext cx="3810000" cy="1790700"/>
          </a:xfrm>
          <a:prstGeom prst="rect">
            <a:avLst/>
          </a:prstGeom>
        </p:spPr>
      </p:pic>
    </p:spTree>
  </p:cSld>
  <p:clrMapOvr>
    <a:masterClrMapping/>
  </p:clrMapOvr>
  <p:transition spd="med" advClick="0" advTm="7000">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57166"/>
            <a:ext cx="9001187" cy="3170099"/>
          </a:xfrm>
          <a:prstGeom prst="rect">
            <a:avLst/>
          </a:prstGeom>
          <a:noFill/>
        </p:spPr>
        <p:txBody>
          <a:bodyPr wrap="square" rtlCol="0">
            <a:spAutoFit/>
          </a:bodyPr>
          <a:lstStyle/>
          <a:p>
            <a:pPr algn="ctr"/>
            <a:r>
              <a:rPr lang="ru-RU" sz="2000" dirty="0" smtClean="0">
                <a:latin typeface="Arial Black" pitchFamily="34" charset="0"/>
              </a:rPr>
              <a:t>Впервые изображение вооружённого воина на коне возникло на великокняжеской печати в XIII веке. Только к XIV столетию, во времена правления Ивана II, сформировался и стал изображаться на монетах сюжет, где всадник разит змея. Ко времени, когда многочисленные русские княжества были объединены под властью одного правителя, Московского князя, рисунок приобрёл статус основного государственного символа. Его значение — абсолютное торжество добра над злыми помыслами.</a:t>
            </a:r>
            <a:endParaRPr lang="ru-RU" sz="2000" dirty="0">
              <a:latin typeface="Arial Black" pitchFamily="34" charset="0"/>
            </a:endParaRPr>
          </a:p>
        </p:txBody>
      </p:sp>
      <p:pic>
        <p:nvPicPr>
          <p:cNvPr id="3" name="Рисунок 2" descr="3.png"/>
          <p:cNvPicPr>
            <a:picLocks noChangeAspect="1"/>
          </p:cNvPicPr>
          <p:nvPr/>
        </p:nvPicPr>
        <p:blipFill>
          <a:blip r:embed="rId2"/>
          <a:stretch>
            <a:fillRect/>
          </a:stretch>
        </p:blipFill>
        <p:spPr>
          <a:xfrm>
            <a:off x="1500166" y="3500438"/>
            <a:ext cx="6096000" cy="3017520"/>
          </a:xfrm>
          <a:prstGeom prst="rect">
            <a:avLst/>
          </a:prstGeom>
        </p:spPr>
      </p:pic>
    </p:spTree>
  </p:cSld>
  <p:clrMapOvr>
    <a:masterClrMapping/>
  </p:clrMapOvr>
  <p:transition spd="med" advClick="0" advTm="7000">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44" y="142852"/>
            <a:ext cx="4786346" cy="6555641"/>
          </a:xfrm>
          <a:prstGeom prst="rect">
            <a:avLst/>
          </a:prstGeom>
          <a:noFill/>
        </p:spPr>
        <p:txBody>
          <a:bodyPr wrap="square" rtlCol="0">
            <a:spAutoFit/>
          </a:bodyPr>
          <a:lstStyle/>
          <a:p>
            <a:r>
              <a:rPr lang="ru-RU" sz="2000" dirty="0" smtClean="0">
                <a:latin typeface="Arial Black" pitchFamily="34" charset="0"/>
              </a:rPr>
              <a:t>Изображение хищной птицы с развёрнутыми в противоположные стороны головами так же впервые обнаружено на реверсе монеты. Появившаяся позднее печать с аналогичным рисунком принадлежала периоду властвования Ивана III, что относится к XV столетию. Иван Грозный стал первым государем, который стал использовать на печати совместно два рисунка: орла и наездника, «помещённого» на поверхности щита на груди птицы. Нововведение было обусловлено удобством применения печати с двойным воспроизведением на одной плоскости. </a:t>
            </a:r>
            <a:endParaRPr lang="ru-RU" sz="2000" dirty="0">
              <a:latin typeface="Arial Black" pitchFamily="34" charset="0"/>
            </a:endParaRPr>
          </a:p>
        </p:txBody>
      </p:sp>
      <p:pic>
        <p:nvPicPr>
          <p:cNvPr id="3" name="Рисунок 2" descr="4_.png"/>
          <p:cNvPicPr>
            <a:picLocks noChangeAspect="1"/>
          </p:cNvPicPr>
          <p:nvPr/>
        </p:nvPicPr>
        <p:blipFill>
          <a:blip r:embed="rId2"/>
          <a:stretch>
            <a:fillRect/>
          </a:stretch>
        </p:blipFill>
        <p:spPr>
          <a:xfrm>
            <a:off x="5072066" y="1142984"/>
            <a:ext cx="3696653" cy="4467253"/>
          </a:xfrm>
          <a:prstGeom prst="rect">
            <a:avLst/>
          </a:prstGeom>
        </p:spPr>
      </p:pic>
    </p:spTree>
  </p:cSld>
  <p:clrMapOvr>
    <a:masterClrMapping/>
  </p:clrMapOvr>
  <p:transition spd="med" advClick="0" advTm="7000">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42852"/>
            <a:ext cx="5357818" cy="6463308"/>
          </a:xfrm>
          <a:prstGeom prst="rect">
            <a:avLst/>
          </a:prstGeom>
          <a:noFill/>
        </p:spPr>
        <p:txBody>
          <a:bodyPr wrap="square" rtlCol="0">
            <a:spAutoFit/>
          </a:bodyPr>
          <a:lstStyle/>
          <a:p>
            <a:pPr algn="ctr"/>
            <a:r>
              <a:rPr lang="ru-RU" dirty="0" smtClean="0">
                <a:latin typeface="Arial Black" pitchFamily="34" charset="0"/>
              </a:rPr>
              <a:t>Существует несколько теорий, объясняющих появление приоритетной составляющей части государственной символики России. Два предположения основываются на факте заимствования. По одной версии, первоисточником мог служить символ Священной Римской империи, по второй — геральдический знак стран Балканского полуострова. Третий вариант объяснения (самый популярный) базируется на факте хронологического совпадения. Софья Палеолог, ставшая второй женой Ивана Великого, была племянницей последнего византийского императора. Заключение династического брака примерно совпало с началом периода, когда на Руси стали появляться монеты с изображением орла, совпадающим с фамильным гербом новоявленной Великой княгини Московской.</a:t>
            </a:r>
            <a:endParaRPr lang="ru-RU" dirty="0">
              <a:latin typeface="Arial Black" pitchFamily="34" charset="0"/>
            </a:endParaRPr>
          </a:p>
        </p:txBody>
      </p:sp>
      <p:pic>
        <p:nvPicPr>
          <p:cNvPr id="3" name="Рисунок 2" descr="5_.png"/>
          <p:cNvPicPr>
            <a:picLocks noChangeAspect="1"/>
          </p:cNvPicPr>
          <p:nvPr/>
        </p:nvPicPr>
        <p:blipFill>
          <a:blip r:embed="rId2"/>
          <a:stretch>
            <a:fillRect/>
          </a:stretch>
        </p:blipFill>
        <p:spPr>
          <a:xfrm>
            <a:off x="5000596" y="1142984"/>
            <a:ext cx="4143404" cy="3881407"/>
          </a:xfrm>
          <a:prstGeom prst="rect">
            <a:avLst/>
          </a:prstGeom>
        </p:spPr>
      </p:pic>
    </p:spTree>
  </p:cSld>
  <p:clrMapOvr>
    <a:masterClrMapping/>
  </p:clrMapOvr>
  <p:transition spd="med" advClick="0" advTm="7000">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6.png"/>
          <p:cNvPicPr>
            <a:picLocks noChangeAspect="1"/>
          </p:cNvPicPr>
          <p:nvPr/>
        </p:nvPicPr>
        <p:blipFill>
          <a:blip r:embed="rId2"/>
          <a:stretch>
            <a:fillRect/>
          </a:stretch>
        </p:blipFill>
        <p:spPr>
          <a:xfrm>
            <a:off x="1643042" y="2643182"/>
            <a:ext cx="5838010" cy="4057417"/>
          </a:xfrm>
          <a:prstGeom prst="rect">
            <a:avLst/>
          </a:prstGeom>
        </p:spPr>
      </p:pic>
      <p:sp>
        <p:nvSpPr>
          <p:cNvPr id="3" name="TextBox 2"/>
          <p:cNvSpPr txBox="1"/>
          <p:nvPr/>
        </p:nvSpPr>
        <p:spPr>
          <a:xfrm>
            <a:off x="428596" y="357166"/>
            <a:ext cx="8501122" cy="2031325"/>
          </a:xfrm>
          <a:prstGeom prst="rect">
            <a:avLst/>
          </a:prstGeom>
          <a:noFill/>
        </p:spPr>
        <p:txBody>
          <a:bodyPr wrap="square" rtlCol="0">
            <a:spAutoFit/>
          </a:bodyPr>
          <a:lstStyle/>
          <a:p>
            <a:pPr algn="ctr"/>
            <a:r>
              <a:rPr lang="ru-RU" dirty="0" smtClean="0">
                <a:latin typeface="Arial Black" pitchFamily="34" charset="0"/>
              </a:rPr>
              <a:t>С приходом к власти Феодора Блаженного и установлением патриаршества в 1589 году каждая орлиная голова обретает свою корону, а между ними помещается крест как символ единой православной церкви, возглавляемой патриархом. В начале XVII столетия, когда на российском престоле утверждается первый монарх из династии Романовых, на государственном гербе воспроизводится три короны.</a:t>
            </a:r>
            <a:endParaRPr lang="ru-RU" dirty="0">
              <a:latin typeface="Arial Black" pitchFamily="34" charset="0"/>
            </a:endParaRPr>
          </a:p>
        </p:txBody>
      </p:sp>
    </p:spTree>
  </p:cSld>
  <p:clrMapOvr>
    <a:masterClrMapping/>
  </p:clrMapOvr>
  <p:transition spd="med" advClick="0" advTm="7000">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172</TotalTime>
  <Words>651</Words>
  <PresentationFormat>Экран (4:3)</PresentationFormat>
  <Paragraphs>25</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Метро</vt:lpstr>
      <vt:lpstr>Подготовила:  Коваленко Е.В.</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Подготовила:  Коваленко Е.В.</dc:title>
  <dc:creator>Садик</dc:creator>
  <cp:lastModifiedBy>Садик</cp:lastModifiedBy>
  <cp:revision>43</cp:revision>
  <dcterms:created xsi:type="dcterms:W3CDTF">2022-11-24T11:33:44Z</dcterms:created>
  <dcterms:modified xsi:type="dcterms:W3CDTF">2022-11-30T09:28:16Z</dcterms:modified>
</cp:coreProperties>
</file>