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2" r:id="rId2"/>
    <p:sldId id="263" r:id="rId3"/>
    <p:sldId id="264" r:id="rId4"/>
    <p:sldId id="268" r:id="rId5"/>
    <p:sldId id="265" r:id="rId6"/>
    <p:sldId id="270" r:id="rId7"/>
    <p:sldId id="269" r:id="rId8"/>
    <p:sldId id="272" r:id="rId9"/>
    <p:sldId id="267" r:id="rId10"/>
    <p:sldId id="256" r:id="rId11"/>
    <p:sldId id="273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26" autoAdjust="0"/>
    <p:restoredTop sz="94660"/>
  </p:normalViewPr>
  <p:slideViewPr>
    <p:cSldViewPr>
      <p:cViewPr varScale="1">
        <p:scale>
          <a:sx n="73" d="100"/>
          <a:sy n="73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B81AB-47E4-46B5-A59D-F1341BAC5C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4D407-72D4-4FA8-A189-BE46B53BF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46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4D407-72D4-4FA8-A189-BE46B53BF54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3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64A896-1E43-4AB6-97C3-207FED914AE6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F7F815-9893-449B-8B67-E781A5F2A2C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hyperlink" Target="http://nayrok.ru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jpeg"/><Relationship Id="rId4" Type="http://schemas.openxmlformats.org/officeDocument/2006/relationships/image" Target="../media/image27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5112569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1800" b="1" dirty="0" smtClean="0">
                <a:solidFill>
                  <a:schemeClr val="folHlink"/>
                </a:solidFill>
              </a:rPr>
              <a:t/>
            </a:r>
            <a:br>
              <a:rPr lang="ru-RU" altLang="ru-RU" sz="1800" b="1" dirty="0" smtClean="0">
                <a:solidFill>
                  <a:schemeClr val="folHlink"/>
                </a:solidFill>
              </a:rPr>
            </a:br>
            <a:r>
              <a:rPr lang="ru-RU" altLang="ru-RU" sz="1800" b="1" dirty="0">
                <a:solidFill>
                  <a:schemeClr val="folHlink"/>
                </a:solidFill>
              </a:rPr>
              <a:t/>
            </a:r>
            <a:br>
              <a:rPr lang="ru-RU" altLang="ru-RU" sz="1800" b="1" dirty="0">
                <a:solidFill>
                  <a:schemeClr val="folHlink"/>
                </a:solidFill>
              </a:rPr>
            </a:br>
            <a:r>
              <a:rPr lang="ru-RU" altLang="ru-RU" sz="1800" b="1" dirty="0">
                <a:solidFill>
                  <a:schemeClr val="folHlink"/>
                </a:solidFill>
              </a:rPr>
              <a:t/>
            </a:r>
            <a:br>
              <a:rPr lang="ru-RU" altLang="ru-RU" sz="1800" b="1" dirty="0">
                <a:solidFill>
                  <a:schemeClr val="folHlink"/>
                </a:solidFill>
              </a:rPr>
            </a:br>
            <a:r>
              <a:rPr lang="ru-RU" altLang="ru-RU" sz="1800" b="1" dirty="0" smtClean="0">
                <a:solidFill>
                  <a:schemeClr val="folHlink"/>
                </a:solidFill>
              </a:rPr>
              <a:t/>
            </a:r>
            <a:br>
              <a:rPr lang="ru-RU" altLang="ru-RU" sz="1800" b="1" dirty="0" smtClean="0">
                <a:solidFill>
                  <a:schemeClr val="folHlink"/>
                </a:solidFill>
              </a:rPr>
            </a:br>
            <a:r>
              <a:rPr lang="ru-RU" altLang="ru-RU" sz="1800" b="1" dirty="0">
                <a:solidFill>
                  <a:schemeClr val="folHlink"/>
                </a:solidFill>
              </a:rPr>
              <a:t/>
            </a:r>
            <a:br>
              <a:rPr lang="ru-RU" altLang="ru-RU" sz="1800" b="1" dirty="0">
                <a:solidFill>
                  <a:schemeClr val="folHlink"/>
                </a:solidFill>
              </a:rPr>
            </a:br>
            <a:r>
              <a:rPr lang="ru-RU" altLang="ru-RU" sz="1800" b="1" dirty="0" smtClean="0">
                <a:solidFill>
                  <a:schemeClr val="folHlink"/>
                </a:solidFill>
              </a:rPr>
              <a:t/>
            </a:r>
            <a:br>
              <a:rPr lang="ru-RU" altLang="ru-RU" sz="1800" b="1" dirty="0" smtClean="0">
                <a:solidFill>
                  <a:schemeClr val="folHlink"/>
                </a:solidFill>
              </a:rPr>
            </a:br>
            <a:r>
              <a:rPr lang="ru-RU" altLang="ru-RU" sz="1800" dirty="0">
                <a:solidFill>
                  <a:schemeClr val="folHlink"/>
                </a:solidFill>
              </a:rPr>
              <a:t/>
            </a:r>
            <a:br>
              <a:rPr lang="ru-RU" altLang="ru-RU" sz="1800" dirty="0">
                <a:solidFill>
                  <a:schemeClr val="folHlink"/>
                </a:solidFill>
              </a:rPr>
            </a:br>
            <a:r>
              <a:rPr lang="ru-RU" altLang="ru-RU" sz="1800" dirty="0" smtClean="0">
                <a:solidFill>
                  <a:schemeClr val="folHlink"/>
                </a:solidFill>
              </a:rPr>
              <a:t/>
            </a:r>
            <a:br>
              <a:rPr lang="ru-RU" altLang="ru-RU" sz="1800" dirty="0" smtClean="0">
                <a:solidFill>
                  <a:schemeClr val="folHlink"/>
                </a:solidFill>
              </a:rPr>
            </a:br>
            <a:r>
              <a:rPr lang="ru-RU" altLang="ru-RU" sz="1800" dirty="0" smtClean="0">
                <a:solidFill>
                  <a:schemeClr val="folHlink"/>
                </a:solidFill>
              </a:rPr>
              <a:t/>
            </a:r>
            <a:br>
              <a:rPr lang="ru-RU" altLang="ru-RU" sz="1800" dirty="0" smtClean="0">
                <a:solidFill>
                  <a:schemeClr val="folHlink"/>
                </a:solidFill>
              </a:rPr>
            </a:br>
            <a:r>
              <a:rPr lang="ru-RU" altLang="ru-RU" sz="1800" dirty="0">
                <a:solidFill>
                  <a:schemeClr val="folHlink"/>
                </a:solidFill>
              </a:rPr>
              <a:t/>
            </a:r>
            <a:br>
              <a:rPr lang="ru-RU" altLang="ru-RU" sz="1800" dirty="0">
                <a:solidFill>
                  <a:schemeClr val="folHlink"/>
                </a:solidFill>
              </a:rPr>
            </a:br>
            <a:r>
              <a:rPr lang="ru-RU" altLang="ru-RU" sz="1800" dirty="0" smtClean="0">
                <a:solidFill>
                  <a:schemeClr val="folHlink"/>
                </a:solidFill>
              </a:rPr>
              <a:t/>
            </a:r>
            <a:br>
              <a:rPr lang="ru-RU" altLang="ru-RU" sz="1800" dirty="0" smtClean="0">
                <a:solidFill>
                  <a:schemeClr val="folHlink"/>
                </a:solidFill>
              </a:rPr>
            </a:b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года –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2022»</a:t>
            </a:r>
            <a:b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задание </a:t>
            </a:r>
            <a:br>
              <a:rPr lang="ru-RU" alt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«Методический семинар</a:t>
            </a:r>
            <a:r>
              <a:rPr lang="ru-RU" alt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alt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 smtClean="0">
                <a:solidFill>
                  <a:srgbClr val="C00000"/>
                </a:solidFill>
              </a:rPr>
              <a:t/>
            </a:r>
            <a:br>
              <a:rPr lang="ru-RU" altLang="ru-RU" sz="3600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средств и инструментов информационно-коммуникативных технологий для активизации познавательной деятельности обучающихся в условиях реализации обновленного ФГОС»</a:t>
            </a:r>
            <a:r>
              <a:rPr lang="ru-RU" altLang="ru-RU" sz="3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C00000"/>
                </a:solidFill>
              </a:rPr>
              <a:t/>
            </a:r>
            <a:br>
              <a:rPr lang="ru-RU" sz="2700" dirty="0">
                <a:solidFill>
                  <a:srgbClr val="C00000"/>
                </a:solidFill>
              </a:rPr>
            </a:br>
            <a:r>
              <a:rPr lang="ru-RU" altLang="ru-RU" sz="1800" b="1" dirty="0">
                <a:solidFill>
                  <a:schemeClr val="folHlink"/>
                </a:solidFill>
              </a:rPr>
              <a:t/>
            </a:r>
            <a:br>
              <a:rPr lang="ru-RU" altLang="ru-RU" sz="1800" b="1" dirty="0">
                <a:solidFill>
                  <a:schemeClr val="folHlink"/>
                </a:solidFill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79715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Тырина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Альбертовна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МБОУ Черемушкинская СОШ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80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shareslide.ru/img/thumbs/5c0a32211666922afa60bc8c9a31664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hareslide.ru/img/thumbs/5c0a32211666922afa60bc8c9a316649-800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shareslide.ru/img/thumbs/5c0a32211666922afa60bc8c9a316649-800x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3226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обучения с применением ИКТ</a:t>
            </a:r>
            <a:b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831610"/>
              </p:ext>
            </p:extLst>
          </p:nvPr>
        </p:nvGraphicFramePr>
        <p:xfrm>
          <a:off x="457200" y="1600200"/>
          <a:ext cx="8147249" cy="427707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74597"/>
                <a:gridCol w="899113"/>
                <a:gridCol w="561565"/>
                <a:gridCol w="725040"/>
                <a:gridCol w="725040"/>
                <a:gridCol w="725040"/>
                <a:gridCol w="549457"/>
                <a:gridCol w="522969"/>
                <a:gridCol w="602434"/>
                <a:gridCol w="602434"/>
                <a:gridCol w="529780"/>
                <a:gridCol w="529780"/>
              </a:tblGrid>
              <a:tr h="387941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Параметры (год)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Учебный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38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2020-2021 </a:t>
                      </a:r>
                      <a:r>
                        <a:rPr lang="ru-RU" sz="1200" dirty="0">
                          <a:effectLst/>
                        </a:rPr>
                        <a:t>(1 класс)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2021-2022 </a:t>
                      </a:r>
                      <a:r>
                        <a:rPr lang="ru-RU" sz="1200" dirty="0">
                          <a:effectLst/>
                        </a:rPr>
                        <a:t>(2 класс)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2022(3 </a:t>
                      </a:r>
                      <a:r>
                        <a:rPr lang="ru-RU" sz="1200" dirty="0">
                          <a:effectLst/>
                        </a:rPr>
                        <a:t>класс</a:t>
                      </a:r>
                      <a:r>
                        <a:rPr lang="ru-RU" sz="1200" dirty="0" smtClean="0">
                          <a:effectLst/>
                        </a:rPr>
                        <a:t>) 1 четверть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35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русский язык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матема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тика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Литера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турное чтение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Окружающий мир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Техно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логия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русский язык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матема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тика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Литера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турное чтение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Окружающий мир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Техно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логия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58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Успешность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безотметочное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обучение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96%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96%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96%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96%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58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Качество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42%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r>
                        <a:rPr lang="ru-RU" sz="1200" dirty="0" smtClean="0">
                          <a:effectLst/>
                        </a:rPr>
                        <a:t>3</a:t>
                      </a:r>
                      <a:r>
                        <a:rPr lang="ru-RU" sz="1200" dirty="0">
                          <a:effectLst/>
                        </a:rPr>
                        <a:t>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50%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36</a:t>
                      </a:r>
                      <a:r>
                        <a:rPr lang="ru-RU" sz="1200" dirty="0">
                          <a:effectLst/>
                        </a:rPr>
                        <a:t>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45%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45%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54%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21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un4-11.userapi.com/impg/at67Sl8rqu1w_o6vmmGBLU9ds62Y8zUwfvAAuw/fge8LNJ3qt4.jpg?size=604x427&amp;quality=96&amp;sign=fda8d1373ba8febbd046ad280199a903&amp;c_uniq_tag=WJ6kFTK8y-Vm709GeciAbwNjMTB473NkSDTwe-LOiXo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6686686" cy="327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Ольга\Desktop\166955851755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9046" y="3573016"/>
            <a:ext cx="4991793" cy="280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647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50" y="28575"/>
            <a:ext cx="8863013" cy="66421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53456" y="222867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Спасибо за </a:t>
            </a:r>
          </a:p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3323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(информационно-коммуникационные технологии)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процессы и методы взаимодействия с информацией, которые осуществляются с применением устройств вычислительной техники и средств телекоммуникации. </a:t>
            </a:r>
            <a:b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средства ИКТ, применяемые в образовании</a:t>
            </a: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251520" y="2564904"/>
            <a:ext cx="3271143" cy="2808312"/>
            <a:chOff x="192" y="576"/>
            <a:chExt cx="1920" cy="2832"/>
          </a:xfrm>
          <a:solidFill>
            <a:srgbClr val="C00000"/>
          </a:solidFill>
        </p:grpSpPr>
        <p:sp>
          <p:nvSpPr>
            <p:cNvPr id="5" name="AutoShape 17"/>
            <p:cNvSpPr>
              <a:spLocks noChangeArrowheads="1"/>
            </p:cNvSpPr>
            <p:nvPr/>
          </p:nvSpPr>
          <p:spPr bwMode="auto">
            <a:xfrm rot="10800000">
              <a:off x="192" y="2400"/>
              <a:ext cx="1920" cy="1008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59 w 21600"/>
                <a:gd name="T13" fmla="*/ 0 h 21600"/>
                <a:gd name="T14" fmla="*/ 21341 w 21600"/>
                <a:gd name="T15" fmla="*/ 129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58" y="10135"/>
                  </a:moveTo>
                  <a:cubicBezTo>
                    <a:pt x="1109" y="4847"/>
                    <a:pt x="5500" y="736"/>
                    <a:pt x="10800" y="737"/>
                  </a:cubicBezTo>
                  <a:cubicBezTo>
                    <a:pt x="16099" y="737"/>
                    <a:pt x="20490" y="4847"/>
                    <a:pt x="20841" y="10135"/>
                  </a:cubicBezTo>
                  <a:lnTo>
                    <a:pt x="21576" y="10086"/>
                  </a:lnTo>
                  <a:cubicBezTo>
                    <a:pt x="21200" y="4411"/>
                    <a:pt x="16487" y="-1"/>
                    <a:pt x="10799" y="0"/>
                  </a:cubicBezTo>
                  <a:cubicBezTo>
                    <a:pt x="5112" y="0"/>
                    <a:pt x="399" y="4411"/>
                    <a:pt x="23" y="10086"/>
                  </a:cubicBezTo>
                  <a:lnTo>
                    <a:pt x="758" y="10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18"/>
            <p:cNvSpPr>
              <a:spLocks noChangeArrowheads="1"/>
            </p:cNvSpPr>
            <p:nvPr/>
          </p:nvSpPr>
          <p:spPr bwMode="auto">
            <a:xfrm>
              <a:off x="192" y="576"/>
              <a:ext cx="1920" cy="1008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59 w 21600"/>
                <a:gd name="T13" fmla="*/ 0 h 21600"/>
                <a:gd name="T14" fmla="*/ 21341 w 21600"/>
                <a:gd name="T15" fmla="*/ 129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58" y="10135"/>
                  </a:moveTo>
                  <a:cubicBezTo>
                    <a:pt x="1109" y="4847"/>
                    <a:pt x="5500" y="736"/>
                    <a:pt x="10800" y="737"/>
                  </a:cubicBezTo>
                  <a:cubicBezTo>
                    <a:pt x="16099" y="737"/>
                    <a:pt x="20490" y="4847"/>
                    <a:pt x="20841" y="10135"/>
                  </a:cubicBezTo>
                  <a:lnTo>
                    <a:pt x="21576" y="10086"/>
                  </a:lnTo>
                  <a:cubicBezTo>
                    <a:pt x="21200" y="4411"/>
                    <a:pt x="16487" y="-1"/>
                    <a:pt x="10799" y="0"/>
                  </a:cubicBezTo>
                  <a:cubicBezTo>
                    <a:pt x="5112" y="0"/>
                    <a:pt x="399" y="4411"/>
                    <a:pt x="23" y="10086"/>
                  </a:cubicBezTo>
                  <a:lnTo>
                    <a:pt x="758" y="10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51519" y="293292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Char char="•"/>
            </a:pPr>
            <a:r>
              <a:rPr lang="ru-RU" altLang="ru-RU" dirty="0">
                <a:solidFill>
                  <a:srgbClr val="846D40"/>
                </a:solidFill>
                <a:latin typeface="Arial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(ноутбук)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Мультимедийный проектор 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Принтер, сканер, копир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Фотоаппарат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Мобильный телефон 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Видеокамера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Электронные доски</a:t>
            </a:r>
          </a:p>
        </p:txBody>
      </p:sp>
      <p:pic>
        <p:nvPicPr>
          <p:cNvPr id="8" name="Picture 2" descr="https://cloud.prezentacii.org/19/09/156157/images/screen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4" y="2564904"/>
            <a:ext cx="3719604" cy="3579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0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a:rPr>
              <a:t>Использование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a:rPr>
              <a:t>компьютера 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a:rPr>
              <a:t>на всех этапах урока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AutoShape 3"/>
          <p:cNvSpPr>
            <a:spLocks noGrp="1" noChangeArrowheads="1"/>
          </p:cNvSpPr>
          <p:nvPr>
            <p:ph idx="1"/>
          </p:nvPr>
        </p:nvSpPr>
        <p:spPr bwMode="auto">
          <a:xfrm>
            <a:off x="410466" y="1600201"/>
            <a:ext cx="3585471" cy="676671"/>
          </a:xfrm>
          <a:prstGeom prst="roundRect">
            <a:avLst>
              <a:gd name="adj" fmla="val 18316"/>
            </a:avLst>
          </a:prstGeom>
          <a:solidFill>
            <a:srgbClr val="FFC000"/>
          </a:solidFill>
          <a:ln w="76200" cmpd="tri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norm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Организационный момент</a:t>
            </a:r>
            <a:endParaRPr lang="ru-RU" altLang="ru-RU" sz="18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62880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endParaRPr lang="ru-RU" altLang="ru-RU" sz="1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4896343" y="1628800"/>
            <a:ext cx="3384550" cy="792162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76200" cmpd="tri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Проверка домашнего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000FF"/>
                </a:solidFill>
                <a:latin typeface="Times New Roman" pitchFamily="18" charset="0"/>
              </a:rPr>
              <a:t> задания</a:t>
            </a:r>
            <a:endParaRPr lang="ru-RU" altLang="ru-RU" sz="18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19669" y="2781300"/>
            <a:ext cx="3585470" cy="151216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76200" cmpd="tri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 dirty="0">
              <a:solidFill>
                <a:srgbClr val="FF33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Подготовка учащихся к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 активному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и сознательному усвоению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нового материала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charset="0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4896343" y="2781300"/>
            <a:ext cx="3384550" cy="720725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76200" cmpd="tri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Усвоение новых знаний</a:t>
            </a:r>
            <a:endParaRPr lang="ru-RU" altLang="ru-RU" sz="18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410466" y="4886588"/>
            <a:ext cx="3729485" cy="90805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76200" cmpd="tri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Инструктаж по домашнему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 заданию</a:t>
            </a:r>
            <a:endParaRPr lang="ru-RU" altLang="ru-RU" sz="18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4941006" y="3788717"/>
            <a:ext cx="3339887" cy="720725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76200" cmpd="tri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Физкультурная минутка</a:t>
            </a:r>
            <a:endParaRPr lang="ru-RU" altLang="ru-RU" sz="18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4896344" y="4713867"/>
            <a:ext cx="3384550" cy="720725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76200" cmpd="tri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  <a:latin typeface="Times New Roman" pitchFamily="18" charset="0"/>
              </a:rPr>
              <a:t>Закрепление новых знаний</a:t>
            </a:r>
            <a:endParaRPr lang="ru-RU" altLang="ru-RU" sz="18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>
            <a:off x="3882776" y="1099367"/>
            <a:ext cx="433388" cy="4318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4583819" y="1140153"/>
            <a:ext cx="357187" cy="500902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H="1">
            <a:off x="3882776" y="1099367"/>
            <a:ext cx="507207" cy="1681933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4454045" y="1105046"/>
            <a:ext cx="500062" cy="1676254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4435725" y="1190204"/>
            <a:ext cx="518382" cy="257175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H="1">
            <a:off x="4030413" y="1140153"/>
            <a:ext cx="359569" cy="376576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4389982" y="1214208"/>
            <a:ext cx="520113" cy="349966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26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950" y="836712"/>
            <a:ext cx="5013715" cy="269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6647" y="3324346"/>
            <a:ext cx="5834063" cy="350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96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Объект 4" descr="https://sun4-12.userapi.com/impg/EFyYICXSv22hfb6RdjNYqK5ZmHcayrZMRVhHlA/xenLoK03ml0.jpg?size=799x1080&amp;quality=96&amp;sign=2e8457363b7afed9334f693851ee8fcd&amp;type=album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152874"/>
            <a:ext cx="1679186" cy="1960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0" y="41255"/>
            <a:ext cx="3923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Изучение новой темы (этап знакомства с правилом)</a:t>
            </a:r>
            <a:endParaRPr lang="ru-RU" dirty="0"/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</p:txBody>
      </p:sp>
      <p:pic>
        <p:nvPicPr>
          <p:cNvPr id="17" name="Рисунок 16" descr="http://images.myshared.ru/762451/slide_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50" y="954594"/>
            <a:ext cx="3386138" cy="2457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647033" y="554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Закрепление (отработка изученного правила)</a:t>
            </a:r>
            <a:endParaRPr lang="ru-RU" dirty="0"/>
          </a:p>
        </p:txBody>
      </p:sp>
      <p:pic>
        <p:nvPicPr>
          <p:cNvPr id="19" name="Рисунок 18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697" y="701783"/>
            <a:ext cx="3024336" cy="223224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3042712"/>
            <a:ext cx="2259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b="1" dirty="0"/>
              <a:t>Средний уровень </a:t>
            </a:r>
          </a:p>
        </p:txBody>
      </p:sp>
      <p:pic>
        <p:nvPicPr>
          <p:cNvPr id="21" name="Рисунок 20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28" y="3789213"/>
            <a:ext cx="2120308" cy="165601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987824" y="3064413"/>
            <a:ext cx="2688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Достаточный уровень</a:t>
            </a:r>
          </a:p>
        </p:txBody>
      </p:sp>
      <p:pic>
        <p:nvPicPr>
          <p:cNvPr id="23" name="Рисунок 22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697" y="3823283"/>
            <a:ext cx="2095351" cy="140591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6372200" y="3069158"/>
            <a:ext cx="2179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Высокий </a:t>
            </a:r>
            <a:r>
              <a:rPr lang="ru-RU" b="1" dirty="0" smtClean="0"/>
              <a:t>уровень</a:t>
            </a:r>
            <a:endParaRPr lang="ru-RU" b="1" dirty="0"/>
          </a:p>
        </p:txBody>
      </p:sp>
      <p:pic>
        <p:nvPicPr>
          <p:cNvPr id="25" name="Рисунок 24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490" y="3433745"/>
            <a:ext cx="2779410" cy="2011479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68490" y="5114345"/>
            <a:ext cx="962896" cy="171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3240" y="701783"/>
            <a:ext cx="1231248" cy="2188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92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sun9-9.userapi.com/impg/J6Lv_ZolqkxhcN6Gx96Eh8tfgi8bKt2GoqHCDw/CCKlxBDAhNI.jpg?size=453x604&amp;quality=96&amp;sign=021e64f830356d495243601335044718&amp;c_uniq_tag=IV3BUph9BllRVdMEum-trKq98uABioFV4Jj50sjOks4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7974"/>
            <a:ext cx="3110834" cy="414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un4-11.userapi.com/impg/7Wj2tkZodF4vm99xqLgl78QFMwxCSdbP5ZlNeg/G63Cm6N2AOk.jpg?size=800x800&amp;quality=96&amp;sign=86410697fa80abc895a025a7e6f7687b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1574" y="345479"/>
            <a:ext cx="3286721" cy="328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un4-11.userapi.com/impg/NvQnHlIoDeMIbh3zK480SL9nPCLb9dWA6XXItQ/OQUQkjOie48.jpg?size=559x668&amp;quality=96&amp;sign=f9a32e255936b59501c2230ad65e4f93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3768" y="3472134"/>
            <a:ext cx="2361095" cy="282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04" y="4221089"/>
            <a:ext cx="1387731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48264" y="3863802"/>
            <a:ext cx="1366773" cy="2429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3469" y="577558"/>
            <a:ext cx="1263655" cy="224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67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Тренажёр по чтению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516790" cy="261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 preferRelativeResize="0"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1538" y="813608"/>
            <a:ext cx="4173451" cy="20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6" y="3165108"/>
            <a:ext cx="4361655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302" y="3165108"/>
            <a:ext cx="4048726" cy="3071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56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4914900" cy="329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 preferRelativeResize="0"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5676523" cy="312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822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ьга\Desktop\Снимок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906" y="41505"/>
            <a:ext cx="4932039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3068351"/>
            <a:ext cx="3278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сайты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Бесплатный школьный портал ПроШколу.ру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1905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83768" y="3861048"/>
            <a:ext cx="2543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dirty="0"/>
              <a:t>http://www.proshkolu.ru</a:t>
            </a:r>
            <a:endParaRPr lang="ru-RU" dirty="0"/>
          </a:p>
        </p:txBody>
      </p:sp>
      <p:pic>
        <p:nvPicPr>
          <p:cNvPr id="8" name="Picture 6" descr="Методсове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95" y="4509120"/>
            <a:ext cx="141922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06173" y="4574485"/>
            <a:ext cx="2298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dirty="0"/>
              <a:t>http://metodsovet.su/</a:t>
            </a:r>
            <a:endParaRPr lang="ru-RU" altLang="ru-RU" dirty="0"/>
          </a:p>
        </p:txBody>
      </p:sp>
      <p:pic>
        <p:nvPicPr>
          <p:cNvPr id="10" name="Picture 8" descr="Сай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95" y="5229200"/>
            <a:ext cx="1419226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735086" y="5292977"/>
            <a:ext cx="2040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dirty="0"/>
              <a:t>http://pedsovet.su/</a:t>
            </a:r>
            <a:endParaRPr lang="ru-RU" altLang="ru-RU" dirty="0"/>
          </a:p>
        </p:txBody>
      </p:sp>
      <p:pic>
        <p:nvPicPr>
          <p:cNvPr id="12" name="Picture 12" descr="http://www.uroki.net/banners/Soft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133" y="6000750"/>
            <a:ext cx="18256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568950" y="6266038"/>
            <a:ext cx="2206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dirty="0"/>
              <a:t>http://www.uroki.net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696502" y="4045714"/>
            <a:ext cx="2495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u="sng" dirty="0" err="1">
                <a:hlinkClick r:id="rId7"/>
              </a:rPr>
              <a:t>Уч.портал</a:t>
            </a:r>
            <a:r>
              <a:rPr lang="ru-RU" altLang="ru-RU" u="sng" dirty="0">
                <a:hlinkClick r:id="rId7"/>
              </a:rPr>
              <a:t> "На Урок. </a:t>
            </a:r>
            <a:r>
              <a:rPr lang="ru-RU" altLang="ru-RU" u="sng" dirty="0" err="1">
                <a:hlinkClick r:id="rId7"/>
              </a:rPr>
              <a:t>Ру</a:t>
            </a:r>
            <a:r>
              <a:rPr lang="ru-RU" altLang="ru-RU" u="sng" dirty="0">
                <a:hlinkClick r:id="rId7"/>
              </a:rPr>
              <a:t>"</a:t>
            </a:r>
            <a:endParaRPr lang="ru-RU" alt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704046"/>
            <a:ext cx="2703984" cy="52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628" y="5292977"/>
            <a:ext cx="1657133" cy="142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697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657</TotalTime>
  <Words>220</Words>
  <Application>Microsoft Office PowerPoint</Application>
  <PresentationFormat>Экран (4:3)</PresentationFormat>
  <Paragraphs>92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        «Учитель года – 2022» конкурсное задание      «Методический семинар»  «Использование средств и инструментов информационно-коммуникативных технологий для активизации познавательной деятельности обучающихся в условиях реализации обновленного ФГОС»   </vt:lpstr>
      <vt:lpstr> ИКТ (информационно-коммуникационные технологии) – это процессы и методы взаимодействия с информацией, которые осуществляются с применением устройств вычислительной техники и средств телекоммуникации.  </vt:lpstr>
      <vt:lpstr>Использование компьютера  на всех этапах урока  </vt:lpstr>
      <vt:lpstr>Документация</vt:lpstr>
      <vt:lpstr> </vt:lpstr>
      <vt:lpstr>Презентация PowerPoint</vt:lpstr>
      <vt:lpstr>Тренажёр по чтению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47</cp:revision>
  <dcterms:created xsi:type="dcterms:W3CDTF">2022-11-20T08:10:02Z</dcterms:created>
  <dcterms:modified xsi:type="dcterms:W3CDTF">2022-11-29T23:39:50Z</dcterms:modified>
</cp:coreProperties>
</file>