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4"/>
  </p:sldMasterIdLst>
  <p:notesMasterIdLst>
    <p:notesMasterId r:id="rId17"/>
  </p:notesMasterIdLst>
  <p:handoutMasterIdLst>
    <p:handoutMasterId r:id="rId18"/>
  </p:handoutMasterIdLst>
  <p:sldIdLst>
    <p:sldId id="264" r:id="rId5"/>
    <p:sldId id="283" r:id="rId6"/>
    <p:sldId id="282" r:id="rId7"/>
    <p:sldId id="284" r:id="rId8"/>
    <p:sldId id="285" r:id="rId9"/>
    <p:sldId id="286" r:id="rId10"/>
    <p:sldId id="281" r:id="rId11"/>
    <p:sldId id="287" r:id="rId12"/>
    <p:sldId id="288" r:id="rId13"/>
    <p:sldId id="289" r:id="rId14"/>
    <p:sldId id="290" r:id="rId15"/>
    <p:sldId id="266" r:id="rId16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81" d="100"/>
          <a:sy n="81" d="100"/>
        </p:scale>
        <p:origin x="78" y="68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30.11.2022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404534"/>
            <a:ext cx="7764913" cy="1646302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050834"/>
            <a:ext cx="776491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45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09600"/>
            <a:ext cx="8594429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A6FA-49D8-40F0-9874-72AAFBF9C152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7099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3632200"/>
            <a:ext cx="722264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A6FA-49D8-40F0-9874-72AAFBF9C152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23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5200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1931988"/>
            <a:ext cx="8594429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A6FA-49D8-40F0-9874-72AAFBF9C152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781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A6FA-49D8-40F0-9874-72AAFBF9C152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9906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09600"/>
            <a:ext cx="858596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A6FA-49D8-40F0-9874-72AAFBF9C152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293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4A38-064E-4FD3-ADDA-813D070CCDEC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984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09600"/>
            <a:ext cx="130440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09600"/>
            <a:ext cx="705831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D35B-A72A-47CE-BC7F-8E47A98042F7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0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5FC7-2B8E-409D-848C-109CED0920CB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35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700868"/>
            <a:ext cx="8594429" cy="1826581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46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160589"/>
            <a:ext cx="418294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160590"/>
            <a:ext cx="418294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A6FA-49D8-40F0-9874-72AAFBF9C152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365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160983"/>
            <a:ext cx="418453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2737246"/>
            <a:ext cx="418453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160983"/>
            <a:ext cx="4184528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2737246"/>
            <a:ext cx="418452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9E139-3DCD-45B3-A256-BC4A45460039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99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C68-AEAE-47A6-9F44-4FA6ECD045F6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40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1297-96D5-47D9-A057-97E3A0064DBB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33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498604"/>
            <a:ext cx="3853524" cy="1278466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14925"/>
            <a:ext cx="451236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2777069"/>
            <a:ext cx="385352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AD06-A2F7-42F2-8394-5FE48A31B1CA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66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4800600"/>
            <a:ext cx="859442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09600"/>
            <a:ext cx="859442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5367338"/>
            <a:ext cx="8594428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9F9B5-42A6-4D3C-A117-7204DD0BD50D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09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160590"/>
            <a:ext cx="859442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041363"/>
            <a:ext cx="911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041363"/>
            <a:ext cx="629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041363"/>
            <a:ext cx="68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88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 sz="9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cs typeface="Aharoni" panose="02010803020104030203" pitchFamily="2" charset="-79"/>
              </a:rPr>
              <a:t>«Повести Белкина»</a:t>
            </a:r>
            <a:endParaRPr lang="ru-RU" sz="9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34" y="1611946"/>
            <a:ext cx="3989491" cy="2844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4. Повесть «Станционный смотритель»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родительской любви и тоске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https://libmir.com/i/82/336682/i_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954" y="350648"/>
            <a:ext cx="3521061" cy="4559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news.com/upload/post/2020/10/26/136210653/gallery/8313358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2644" y="2204864"/>
            <a:ext cx="3497808" cy="4379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63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34" y="1611946"/>
            <a:ext cx="3989491" cy="2844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5. Повесть «Барышня-крестьянка»</a:t>
            </a:r>
            <a:r>
              <a:rPr lang="en-US" sz="3600" dirty="0" smtClean="0">
                <a:solidFill>
                  <a:schemeClr val="tx2"/>
                </a:solidFill>
              </a:rPr>
              <a:t> 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подмене и искренней любви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6146" name="Picture 2" descr="https://i.pinimg.com/originals/d8/76/db/d876db3e5031b0498d0d0c7c56ad886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1180" y="1196752"/>
            <a:ext cx="3359416" cy="4326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tudfile.net/html/2706/1176/html_nuPyHQrcrJ.UO59/img-0CoaM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385" y="0"/>
            <a:ext cx="5112568" cy="702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9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2924944"/>
            <a:ext cx="7008574" cy="1930400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/>
              <a:t>Прочитать повесть «Барышня-крестьянка»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1268760"/>
            <a:ext cx="7008574" cy="1296987"/>
          </a:xfrm>
        </p:spPr>
        <p:txBody>
          <a:bodyPr rtlCol="0"/>
          <a:lstStyle/>
          <a:p>
            <a:pPr rtl="0"/>
            <a:r>
              <a:rPr lang="ru-RU" dirty="0" smtClean="0"/>
              <a:t>Домашнее задание: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 истории Пушкина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5734372" y="2276872"/>
            <a:ext cx="5400600" cy="4176463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1830 г. – осень, проведённая Пушкиным в имении Болдино (Болдинская осень);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1831 г. – выходят в свет «Повести Белкина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Болдинская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– уникальное культурное явление, метафора небывалого творческого плодородия.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 в письме своему другу Петру Алексеевичу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Плетнёву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пишет: «Скажу тебе (за тайну), что я в Болдине писал, как давно уже не писал». 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981844" y="6165304"/>
            <a:ext cx="3816424" cy="40638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1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«Нигде мне так хорошо не </a:t>
            </a:r>
            <a:r>
              <a:rPr lang="ru-RU" sz="1400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пишeтcя</a:t>
            </a:r>
            <a:r>
              <a:rPr lang="ru-RU" sz="1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осенью в деревне», – говорил он часто.</a:t>
            </a:r>
          </a:p>
        </p:txBody>
      </p:sp>
      <p:pic>
        <p:nvPicPr>
          <p:cNvPr id="1026" name="Picture 2" descr="http://islam.ru/sites/default/files/img/2017/kultura/pushkin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868" y="1718637"/>
            <a:ext cx="3384376" cy="4347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317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332656"/>
            <a:ext cx="3351927" cy="575072"/>
          </a:xfrm>
        </p:spPr>
        <p:txBody>
          <a:bodyPr rtlCol="0"/>
          <a:lstStyle/>
          <a:p>
            <a:pPr algn="ctr" rtl="0"/>
            <a:r>
              <a:rPr lang="ru-RU" dirty="0" smtClean="0"/>
              <a:t>ЧТО ТАКОЕ ПОВЕСТЬ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7025776" cy="5892800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В повести происходит много событий в жизни главного героя.</a:t>
            </a:r>
          </a:p>
          <a:p>
            <a:pPr marL="0" indent="0">
              <a:buNone/>
            </a:pPr>
            <a:r>
              <a:rPr lang="ru-RU" dirty="0"/>
              <a:t>2. В повести много действующих лиц, но главных героев 1-2.</a:t>
            </a:r>
          </a:p>
          <a:p>
            <a:pPr marL="0" indent="0">
              <a:buNone/>
            </a:pPr>
            <a:r>
              <a:rPr lang="ru-RU" dirty="0"/>
              <a:t>3. В повести одна сюжетная линия, связанная с главным героем.</a:t>
            </a:r>
          </a:p>
          <a:p>
            <a:pPr marL="0" indent="0">
              <a:buNone/>
            </a:pPr>
            <a:r>
              <a:rPr lang="ru-RU" dirty="0"/>
              <a:t>4. Характер героя не меняется.</a:t>
            </a:r>
          </a:p>
          <a:p>
            <a:pPr marL="0" indent="0">
              <a:buNone/>
            </a:pPr>
            <a:r>
              <a:rPr lang="ru-RU" dirty="0"/>
              <a:t>5. Повести могут быть лирическими, бытовыми, сатирическими, юмористическими, фантастическими, историческими и т.д.</a:t>
            </a:r>
          </a:p>
          <a:p>
            <a:pPr marL="0" indent="0">
              <a:buNone/>
            </a:pPr>
            <a:r>
              <a:rPr lang="ru-RU" dirty="0"/>
              <a:t>6. Объём не имеет значения: повести бывают и большими и небольшими.</a:t>
            </a:r>
          </a:p>
          <a:p>
            <a:pPr marL="0" indent="0">
              <a:buNone/>
            </a:pPr>
            <a:r>
              <a:rPr lang="ru-RU" dirty="0"/>
              <a:t>7. Важен образ повествователя.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3933056"/>
            <a:ext cx="3351927" cy="2442344"/>
          </a:xfrm>
        </p:spPr>
        <p:txBody>
          <a:bodyPr rtlCol="0">
            <a:normAutofit lnSpcReduction="10000"/>
          </a:bodyPr>
          <a:lstStyle/>
          <a:p>
            <a:pPr algn="just"/>
            <a:r>
              <a:rPr lang="ru-RU" sz="1800" dirty="0" smtClean="0"/>
              <a:t>Слово</a:t>
            </a:r>
            <a:r>
              <a:rPr lang="ru-RU" sz="1800" dirty="0"/>
              <a:t> </a:t>
            </a:r>
            <a:r>
              <a:rPr lang="ru-RU" sz="1800" i="1" dirty="0"/>
              <a:t>«</a:t>
            </a:r>
            <a:r>
              <a:rPr lang="ru-RU" sz="1800" dirty="0"/>
              <a:t>повесть</a:t>
            </a:r>
            <a:r>
              <a:rPr lang="ru-RU" sz="1800" i="1" dirty="0"/>
              <a:t>»</a:t>
            </a:r>
            <a:r>
              <a:rPr lang="ru-RU" sz="1800" dirty="0"/>
              <a:t> происходит от глагола «поведать». Старинное значение термина – «весть о каком-то событии» указывает на то, что этот жанр вбирает в себя устные рассказы-события, которые видел или слышал рассказчик.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64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Рассказчик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Иван Петрович Белкин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0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Издатель, пишущий предисловие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Александр Сергеевич Пушкин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24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Жизненный материал, лёгший в основу повестей, – истории, случаи, происшествия провинциального быта. </a:t>
            </a:r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Белкин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перекладывает на бумагу истории, которые ему рассказывали другие лица: титулярный советник рассказал «Смотрителя», «Выстрел» рассказан был ему подполковником, «Гробовщик» – приказчиком Б. В., «Метель» и «Барышня» – молодой особой. </a:t>
            </a:r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 создаёт иллюзию фактического существования и рукописи, да и самого Белкина.</a:t>
            </a:r>
          </a:p>
        </p:txBody>
      </p:sp>
    </p:spTree>
    <p:extLst>
      <p:ext uri="{BB962C8B-B14F-4D97-AF65-F5344CB8AC3E}">
        <p14:creationId xmlns:p14="http://schemas.microsoft.com/office/powerpoint/2010/main" val="238851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2"/>
                </a:solidFill>
              </a:rPr>
              <a:t>1. Повесть «Выстрел»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2050" name="Picture 2" descr="https://libmir.com/i/82/336682/i_0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8640" y="514350"/>
            <a:ext cx="4353044" cy="5527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ярости и мести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2052" name="Picture 4" descr="https://xn----7sbb5adknde1cb0dyd.xn--p1ai/img/pushkin/vistrel/big/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6260" y="620688"/>
            <a:ext cx="2518952" cy="3228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98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2. Повесть «Метель»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3080" name="Picture 8" descr="https://i.ytimg.com/vi/_qEsDu83OiM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clrChange>
              <a:clrFrom>
                <a:srgbClr val="E1EBEA"/>
              </a:clrFrom>
              <a:clrTo>
                <a:srgbClr val="E1EB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59325" y="2008774"/>
            <a:ext cx="4511675" cy="253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любви и случайности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3078" name="Picture 6" descr="https://avatars.mds.yandex.net/get-zen_doc/1056701/pub_5fb19eceb3216339370f033b_5fb1a01df2466e18100bb14f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308" y="431694"/>
            <a:ext cx="5664629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36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34" y="1611946"/>
            <a:ext cx="3989491" cy="28448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2"/>
                </a:solidFill>
              </a:rPr>
              <a:t>3. Повесть «Гробовщик»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жадности и совести 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4098" name="Picture 2" descr="https://metodistrzn.ru/wp-content/uploads/2020/04/4b2d8d56e288f51c507153ffccc888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4652" y="1203022"/>
            <a:ext cx="3398737" cy="5378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g-fotki.yandex.ru/get/4135/24302342.9f/0_872be_d4b9c263_ori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228" y="332656"/>
            <a:ext cx="3646431" cy="4829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12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301D382-32B0-43EE-932C-28906AF37617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4873beb7-5857-4685-be1f-d57550cc96c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336</Words>
  <Application>Microsoft Office PowerPoint</Application>
  <PresentationFormat>Произвольный</PresentationFormat>
  <Paragraphs>36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Aharoni</vt:lpstr>
      <vt:lpstr>Arial</vt:lpstr>
      <vt:lpstr>Century Gothic</vt:lpstr>
      <vt:lpstr>Times New Roman</vt:lpstr>
      <vt:lpstr>Trebuchet MS</vt:lpstr>
      <vt:lpstr>Wingdings 3</vt:lpstr>
      <vt:lpstr>Грань</vt:lpstr>
      <vt:lpstr>«Повести Белкина»</vt:lpstr>
      <vt:lpstr>Об истории Пушкина</vt:lpstr>
      <vt:lpstr>ЧТО ТАКОЕ ПОВЕСТЬ</vt:lpstr>
      <vt:lpstr>Рассказчик</vt:lpstr>
      <vt:lpstr>Издатель, пишущий предисловие</vt:lpstr>
      <vt:lpstr>Презентация PowerPoint</vt:lpstr>
      <vt:lpstr>1. Повесть «Выстрел»</vt:lpstr>
      <vt:lpstr>2. Повесть «Метель»</vt:lpstr>
      <vt:lpstr>3. Повесть «Гробовщик»</vt:lpstr>
      <vt:lpstr>4. Повесть «Станционный смотритель»</vt:lpstr>
      <vt:lpstr>5. Повесть «Барышня-крестьянка» </vt:lpstr>
      <vt:lpstr>Прочитать повесть «Барышня-крестьянка»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2021-10-20T14:10:35Z</dcterms:created>
  <dcterms:modified xsi:type="dcterms:W3CDTF">2022-11-30T10:22:41Z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