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sldIdLst>
    <p:sldId id="258" r:id="rId2"/>
    <p:sldId id="281" r:id="rId3"/>
    <p:sldId id="294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61" r:id="rId17"/>
    <p:sldId id="279" r:id="rId18"/>
    <p:sldId id="263" r:id="rId19"/>
    <p:sldId id="260" r:id="rId20"/>
    <p:sldId id="262" r:id="rId21"/>
    <p:sldId id="295" r:id="rId22"/>
    <p:sldId id="264" r:id="rId23"/>
    <p:sldId id="268" r:id="rId24"/>
    <p:sldId id="296" r:id="rId25"/>
    <p:sldId id="297" r:id="rId26"/>
    <p:sldId id="298" r:id="rId27"/>
    <p:sldId id="27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08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91613-5AD2-41E6-928C-1C4C95356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7A4C6-76B3-41D0-92F3-0190E4F32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4E6E3-C1FE-4C5B-9942-42F7E4C90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BB9D6-B5E3-495E-B7B9-1520980A1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F6763-1838-4A46-90A3-705E2D6F9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B489-29F6-4BD1-8684-E01AF15A0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95D09-7F17-4E26-9CFC-C4B1D34F1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643E0-6618-4500-8E25-A92BB1724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199C1-CD0F-4DEF-9505-9E8D8D1C8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C8EB9-322D-4BC2-B69A-CDECD4B58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91D24-33C2-4DB7-83DD-52041CB7D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A8D3819-8529-447C-AE99-6CD14F695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40;&#1041;&#1054;&#1058;&#1040;\2018-2019\&#1089;&#1077;&#1084;&#1080;&#1085;&#1072;&#1088;%20&#1101;&#1085;&#1075;&#1077;&#1083;&#1100;&#1089;%20&#1085;&#1086;&#1103;&#1073;&#1088;&#1100;%20&#1085;&#1077;&#1081;&#1088;&#1086;\InShot_20181104_174720573.mp4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9144000" cy="9604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b="1" dirty="0" smtClean="0">
                <a:ln w="11430"/>
                <a:solidFill>
                  <a:schemeClr val="accent4">
                    <a:lumMod val="50000"/>
                    <a:lumOff val="50000"/>
                  </a:schemeClr>
                </a:solidFill>
              </a:rPr>
              <a:t>МДОУ «Детский сад комбинированного вида № 56» Октябрьского района г.Саратова</a:t>
            </a:r>
            <a:br>
              <a:rPr lang="ru-RU" sz="2400" b="1" dirty="0" smtClean="0">
                <a:ln w="11430"/>
                <a:solidFill>
                  <a:schemeClr val="accent4">
                    <a:lumMod val="50000"/>
                    <a:lumOff val="50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</a:t>
            </a:r>
            <a:r>
              <a:rPr lang="ru-RU" sz="3600" b="1" u="sng" dirty="0" smtClean="0"/>
              <a:t>Нейропсихологический   подход в логопедической </a:t>
            </a:r>
            <a:br>
              <a:rPr lang="ru-RU" sz="3600" b="1" u="sng" dirty="0" smtClean="0"/>
            </a:br>
            <a:r>
              <a:rPr lang="ru-RU" sz="3600" b="1" u="sng" dirty="0" smtClean="0"/>
              <a:t>работе и его место в РППС.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Авторы :</a:t>
            </a:r>
            <a:br>
              <a:rPr lang="ru-RU" sz="2000" b="1" dirty="0" smtClean="0"/>
            </a:br>
            <a:r>
              <a:rPr lang="ru-RU" sz="2000" b="1" dirty="0" smtClean="0"/>
              <a:t>Шигаева Е.Н. </a:t>
            </a:r>
            <a:br>
              <a:rPr lang="ru-RU" sz="2000" b="1" dirty="0" smtClean="0"/>
            </a:br>
            <a:r>
              <a:rPr lang="ru-RU" sz="2000" b="1" dirty="0" err="1" smtClean="0"/>
              <a:t>Лексакова</a:t>
            </a:r>
            <a:r>
              <a:rPr lang="ru-RU" sz="2000" b="1" dirty="0" smtClean="0"/>
              <a:t> Н.В.</a:t>
            </a:r>
            <a:br>
              <a:rPr lang="ru-RU" sz="2000" b="1" dirty="0" smtClean="0"/>
            </a:br>
            <a:r>
              <a:rPr lang="ru-RU" sz="2000" b="1" dirty="0" smtClean="0"/>
              <a:t>Ефремова Л.Н.</a:t>
            </a:r>
            <a:br>
              <a:rPr lang="ru-RU" sz="2000" b="1" dirty="0" smtClean="0"/>
            </a:br>
            <a:r>
              <a:rPr lang="ru-RU" sz="2000" b="1" dirty="0" smtClean="0"/>
              <a:t> Кравцова И.С.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5519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«Капризный фотограф»</a:t>
            </a:r>
            <a:endParaRPr lang="ru-RU" sz="2400" dirty="0">
              <a:latin typeface="+mj-lt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Речевая задача: понимание  словесных инструкций, выраженных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 предложно-падежными конструкциями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11267" name="Рисунок 6" descr="IMG-20181103-WA002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6002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7" descr="IMG-20181103-WA002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2209800"/>
            <a:ext cx="396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0455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«Путешествие». </a:t>
            </a:r>
            <a:endParaRPr lang="ru-RU" sz="2400" dirty="0">
              <a:latin typeface="+mj-lt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Речевая задача: практическое усвоение некоторых способов 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словообразования  (приставочные глаголы), употребление 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предложно-падежных конструкций, выраженных</a:t>
            </a:r>
            <a:r>
              <a:rPr lang="en-US" sz="2400" dirty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предлогами 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МЕЖДУ, ЧЕРЕЗ, ОТ, К, ВОКРУГ….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12291" name="Рисунок 5" descr="IMG-20181103-WA00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2057400"/>
            <a:ext cx="236220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nShot_20181104_17472057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438400"/>
            <a:ext cx="5791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956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«Весёлые птички»</a:t>
            </a:r>
            <a:endParaRPr lang="ru-RU" sz="2400" dirty="0">
              <a:latin typeface="+mj-lt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Цель:  усвоение и использование в речи предлогов, обозначающих 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пространственные расположения предметов.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13315" name="Рисунок 8" descr="IMG-20181103-WA002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3048000"/>
            <a:ext cx="51054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6" descr="IMG-20181103-WA002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524000"/>
            <a:ext cx="4953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0" y="0"/>
            <a:ext cx="88915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ru-RU" altLang="ru-RU" sz="2400" b="1">
                <a:ea typeface="Calibri" pitchFamily="34" charset="0"/>
                <a:cs typeface="Times New Roman" pitchFamily="18" charset="0"/>
              </a:rPr>
              <a:t>«Библиотека»( </a:t>
            </a:r>
            <a:r>
              <a:rPr lang="ru-RU" altLang="ru-RU" sz="2400">
                <a:ea typeface="Calibri" pitchFamily="34" charset="0"/>
                <a:cs typeface="Times New Roman" pitchFamily="18" charset="0"/>
              </a:rPr>
              <a:t>авторская игра ТатьяныБарчан).</a:t>
            </a: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Цель: освоение ориентации в линейной последовательности</a:t>
            </a: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Речевая задача: правильно  называть числительные и </a:t>
            </a:r>
            <a:endParaRPr lang="en-US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согласовывать их с существительными в роде и падеже</a:t>
            </a:r>
            <a:r>
              <a:rPr lang="ru-RU" altLang="ru-RU" sz="1400">
                <a:ea typeface="Calibri" pitchFamily="34" charset="0"/>
                <a:cs typeface="Times New Roman" pitchFamily="18" charset="0"/>
              </a:rPr>
              <a:t>.</a:t>
            </a:r>
            <a:endParaRPr lang="en-US" altLang="ru-RU" sz="1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alt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339" name="Рисунок 6" descr="IMG-20181103-WA003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1000" y="1981200"/>
            <a:ext cx="48006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5" descr="IMG-20181103-WA002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676400"/>
            <a:ext cx="4572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0" y="0"/>
            <a:ext cx="9969500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 altLang="ru-RU" sz="1400" i="1" u="sng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 i="1" u="sng">
                <a:ea typeface="Calibri" pitchFamily="34" charset="0"/>
                <a:cs typeface="Times New Roman" pitchFamily="18" charset="0"/>
              </a:rPr>
              <a:t>4.Тактильные и кинестетические процессы (оптимизация</a:t>
            </a:r>
            <a:endParaRPr lang="en-US" altLang="ru-RU" sz="2400" i="1" u="sng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 i="1" u="sng">
                <a:ea typeface="Calibri" pitchFamily="34" charset="0"/>
                <a:cs typeface="Times New Roman" pitchFamily="18" charset="0"/>
              </a:rPr>
              <a:t> межполушарных взаимодействий).</a:t>
            </a:r>
            <a:endParaRPr lang="ru-RU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Способствуют развитию восприятия, умению выделять</a:t>
            </a:r>
            <a:endParaRPr lang="en-US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 разнообразные свойства и отношения предметов (цвет, форма, </a:t>
            </a:r>
            <a:endParaRPr lang="en-US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величина, расположение в пространстве),  включая разные органы </a:t>
            </a:r>
            <a:endParaRPr lang="en-US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чувств - зрение, слух, осязание.</a:t>
            </a:r>
          </a:p>
          <a:p>
            <a:pPr eaLnBrk="0" hangingPunct="0">
              <a:buFontTx/>
              <a:buChar char="•"/>
            </a:pPr>
            <a:r>
              <a:rPr lang="ru-RU" altLang="ru-RU" sz="2400" b="1">
                <a:ea typeface="Calibri" pitchFamily="34" charset="0"/>
                <a:cs typeface="Times New Roman" pitchFamily="18" charset="0"/>
              </a:rPr>
              <a:t>«Ласковые лапки»</a:t>
            </a:r>
            <a:r>
              <a:rPr lang="ru-RU" altLang="ru-RU" sz="2400">
                <a:ea typeface="Calibri" pitchFamily="34" charset="0"/>
                <a:cs typeface="Times New Roman" pitchFamily="18" charset="0"/>
              </a:rPr>
              <a:t>, «</a:t>
            </a:r>
            <a:r>
              <a:rPr lang="ru-RU" altLang="ru-RU" sz="2400" b="1">
                <a:ea typeface="Calibri" pitchFamily="34" charset="0"/>
                <a:cs typeface="Times New Roman" pitchFamily="18" charset="0"/>
              </a:rPr>
              <a:t>Волшебные ладошки</a:t>
            </a:r>
            <a:r>
              <a:rPr lang="ru-RU" altLang="ru-RU" sz="2400">
                <a:ea typeface="Calibri" pitchFamily="34" charset="0"/>
                <a:cs typeface="Times New Roman" pitchFamily="18" charset="0"/>
              </a:rPr>
              <a:t>»  </a:t>
            </a:r>
            <a:endParaRPr lang="en-US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(различение и нахождение предметов с различной фактурной </a:t>
            </a:r>
            <a:endParaRPr lang="en-US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поверхностью)</a:t>
            </a:r>
            <a:endParaRPr lang="en-US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en-US" altLang="ru-RU" sz="2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5363" name="Рисунок 5" descr="IMG-20181103-WA003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3657600"/>
            <a:ext cx="8001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085263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«Шумовые коробочки»</a:t>
            </a: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 (сравнивание звуков, издаваемых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 предметами и нахождение в группе предмета, издающего 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такой же звук)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  <a:p>
            <a:pPr eaLnBrk="0" hangingPunct="0">
              <a:buFontTx/>
              <a:buChar char="•"/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«Чудесный мешочек»</a:t>
            </a: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 (ощупывание 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и распознавание предметов на ощупь)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16387" name="Рисунок 5" descr="IMG-20181103-WA003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810000"/>
            <a:ext cx="426720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6" descr="IMG-20181103-WA003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3600" y="2438400"/>
            <a:ext cx="2743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4" descr="IMG-20181103-WA003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90800" y="838200"/>
            <a:ext cx="39576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8623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«Пальчиковая азбука»</a:t>
            </a: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 (построение буквы с помощью </a:t>
            </a: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пальцев)</a:t>
            </a:r>
            <a:endParaRPr lang="ru-RU" sz="2400" dirty="0">
              <a:latin typeface="+mj-lt"/>
            </a:endParaRPr>
          </a:p>
        </p:txBody>
      </p:sp>
      <p:pic>
        <p:nvPicPr>
          <p:cNvPr id="17411" name="Рисунок 11" descr="IMG-20181103-WA003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914400"/>
            <a:ext cx="24860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10" descr="IMG-20181103-WA003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3048000"/>
            <a:ext cx="23622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12" descr="IMG-20181103-WA003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4800" y="533400"/>
            <a:ext cx="3200400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13" descr="IMG-20181103-WA003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53200" y="3124200"/>
            <a:ext cx="241141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14" descr="IMG-20181103-WA005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95600" y="4648200"/>
            <a:ext cx="3563938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534400" cy="6096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/>
              <a:t>                                                                                                                     </a:t>
            </a:r>
            <a:endParaRPr lang="ru-RU" sz="1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 smtClean="0"/>
              <a:t>                                </a:t>
            </a:r>
            <a:endParaRPr lang="ru-RU" sz="1800" dirty="0" smtClean="0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4637088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«Узнай букву, фигуру»</a:t>
            </a: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(рисунки и буквы на спине и </a:t>
            </a: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ладонях)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endParaRPr lang="en-US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400" b="1" dirty="0">
                <a:latin typeface="+mn-lt"/>
                <a:ea typeface="Calibri" pitchFamily="34" charset="0"/>
                <a:cs typeface="Times New Roman" pitchFamily="18" charset="0"/>
              </a:rPr>
              <a:t>«Построй букву»</a:t>
            </a: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endParaRPr lang="en-US" sz="2400" dirty="0">
              <a:latin typeface="+mn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(игры с палочками </a:t>
            </a:r>
            <a:r>
              <a:rPr lang="ru-RU" sz="2400" dirty="0" err="1">
                <a:latin typeface="+mn-lt"/>
                <a:ea typeface="Calibri" pitchFamily="34" charset="0"/>
                <a:cs typeface="Times New Roman" pitchFamily="18" charset="0"/>
              </a:rPr>
              <a:t>Кюизинера</a:t>
            </a: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)</a:t>
            </a:r>
            <a:endParaRPr lang="en-US" sz="2400" dirty="0">
              <a:latin typeface="+mn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18436" name="Рисунок 8" descr="IMG-20181103-WA003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9200" y="0"/>
            <a:ext cx="198120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9" descr="IMG-20181103-WA00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0400" y="685800"/>
            <a:ext cx="1981200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10" descr="IMG-20181103-WA004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19200"/>
            <a:ext cx="2362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11" descr="IMG-20181103-WA004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76800" y="3471863"/>
            <a:ext cx="1905000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2" descr="IMG-20181103-WA004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1000" y="4724400"/>
            <a:ext cx="397033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13" descr="IMG-20181103-WA004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00" y="4495800"/>
            <a:ext cx="20812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14" descr="IMG-20181103-WA0050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52600" y="1828800"/>
            <a:ext cx="312420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0"/>
            <a:ext cx="7343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ru-RU" alt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Буквоежка»</a:t>
            </a:r>
            <a:r>
              <a:rPr lang="ru-RU" alt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 (дописывание или достраивание букв)</a:t>
            </a:r>
            <a:endParaRPr lang="ru-RU" altLang="ru-RU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459" name="Рисунок 5" descr="IMG-20181103-WA004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533400"/>
            <a:ext cx="41910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8"/>
          <p:cNvSpPr>
            <a:spLocks noChangeArrowheads="1"/>
          </p:cNvSpPr>
          <p:nvPr/>
        </p:nvSpPr>
        <p:spPr bwMode="auto">
          <a:xfrm>
            <a:off x="228600" y="3198813"/>
            <a:ext cx="6019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ru-RU" altLang="ru-RU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«Узнай букву с закрытыми глазами»</a:t>
            </a:r>
            <a:endParaRPr lang="ru-RU" altLang="ru-RU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461" name="Рисунок 9" descr="IMG-20181103-WA00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1676400"/>
            <a:ext cx="3276600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0" y="0"/>
            <a:ext cx="92884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ru-RU" altLang="ru-RU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«Умные пальчики»  </a:t>
            </a:r>
            <a:r>
              <a:rPr lang="ru-RU" alt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(пальчиковые кинезеологические упражнения)</a:t>
            </a:r>
            <a:endParaRPr lang="en-US" altLang="ru-RU" sz="2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altLang="ru-RU" sz="2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483" name="Рисунок 5" descr="IMG-20181103-WA004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2800" y="2667000"/>
            <a:ext cx="55626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IMG-20181103-WA004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762000"/>
            <a:ext cx="4800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000" b="1" dirty="0" smtClean="0"/>
          </a:p>
        </p:txBody>
      </p:sp>
      <p:pic>
        <p:nvPicPr>
          <p:cNvPr id="7" name="Содержимое 6" descr="img6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28600" y="152400"/>
            <a:ext cx="8763000" cy="6553200"/>
          </a:xfrm>
          <a:effectLst>
            <a:softEdge rad="112500"/>
          </a:effectLst>
        </p:spPr>
      </p:pic>
      <p:pic>
        <p:nvPicPr>
          <p:cNvPr id="5" name="Рисунок 4" descr="img6 - коп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295400"/>
            <a:ext cx="3551197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0"/>
            <a:ext cx="907011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400" b="1" i="1" u="sng" dirty="0">
                <a:ea typeface="Calibri" pitchFamily="34" charset="0"/>
                <a:cs typeface="Times New Roman" pitchFamily="18" charset="0"/>
              </a:rPr>
              <a:t>Упражнения по методике по методике Яворской О. Н.</a:t>
            </a:r>
            <a:endParaRPr lang="en-US" altLang="ru-RU" sz="2400" b="1" i="1" u="sng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 b="1" i="1" u="sng" dirty="0">
                <a:ea typeface="Calibri" pitchFamily="34" charset="0"/>
                <a:cs typeface="Times New Roman" pitchFamily="18" charset="0"/>
              </a:rPr>
              <a:t> (сочетание навыков чтения и простейших операций). </a:t>
            </a:r>
            <a:endParaRPr lang="en-US" altLang="ru-RU" sz="2400" b="1" i="1" u="sng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altLang="ru-RU" sz="2400" b="1" i="1" u="sng" dirty="0">
                <a:ea typeface="Calibri" pitchFamily="34" charset="0"/>
                <a:cs typeface="Times New Roman" pitchFamily="18" charset="0"/>
              </a:rPr>
              <a:t> В этих упражнениях контролируется согласование </a:t>
            </a:r>
          </a:p>
          <a:p>
            <a:pPr eaLnBrk="0" hangingPunct="0"/>
            <a:r>
              <a:rPr lang="ru-RU" altLang="ru-RU" sz="2400" b="1" i="1" u="sng" dirty="0">
                <a:ea typeface="Calibri" pitchFamily="34" charset="0"/>
                <a:cs typeface="Times New Roman" pitchFamily="18" charset="0"/>
              </a:rPr>
              <a:t>процесса движения и речи, тренируется внимание </a:t>
            </a:r>
          </a:p>
          <a:p>
            <a:pPr eaLnBrk="0" hangingPunct="0"/>
            <a:r>
              <a:rPr lang="ru-RU" altLang="ru-RU" sz="2400" b="1" i="1" u="sng" dirty="0">
                <a:ea typeface="Calibri" pitchFamily="34" charset="0"/>
                <a:cs typeface="Times New Roman" pitchFamily="18" charset="0"/>
              </a:rPr>
              <a:t>и память.</a:t>
            </a:r>
            <a:endParaRPr lang="en-US" altLang="ru-RU" sz="2400" b="1" i="1" u="sng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altLang="ru-RU" sz="2400" b="1" i="1" u="sng" dirty="0">
              <a:ea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altLang="ru-RU" sz="2400" b="1" dirty="0">
                <a:ea typeface="Calibri" pitchFamily="34" charset="0"/>
                <a:cs typeface="Times New Roman" pitchFamily="18" charset="0"/>
              </a:rPr>
              <a:t>Чтение по спирали: «Дорожки из букв</a:t>
            </a:r>
            <a:r>
              <a:rPr lang="ru-RU" altLang="ru-RU" sz="2400" b="1" dirty="0" smtClean="0">
                <a:ea typeface="Calibri" pitchFamily="34" charset="0"/>
                <a:cs typeface="Times New Roman" pitchFamily="18" charset="0"/>
              </a:rPr>
              <a:t>»</a:t>
            </a:r>
          </a:p>
          <a:p>
            <a:endParaRPr lang="ru-RU" altLang="ru-RU" sz="2400" dirty="0">
              <a:ea typeface="Calibri" pitchFamily="34" charset="0"/>
              <a:cs typeface="Times New Roman" pitchFamily="18" charset="0"/>
            </a:endParaRPr>
          </a:p>
          <a:p>
            <a:endParaRPr lang="en-US" altLang="ru-RU" sz="2400" b="1" dirty="0">
              <a:ea typeface="Calibri" pitchFamily="34" charset="0"/>
              <a:cs typeface="Times New Roman" pitchFamily="18" charset="0"/>
            </a:endParaRPr>
          </a:p>
          <a:p>
            <a:endParaRPr lang="ru-RU" altLang="ru-RU" sz="24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endParaRPr lang="en-US" altLang="ru-RU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altLang="ru-RU" sz="2400" b="1" i="1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altLang="ru-RU" sz="2400" b="1" i="1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 sz="24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0YwGdr5TZP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00600" y="2667000"/>
            <a:ext cx="3810000" cy="1962150"/>
          </a:xfrm>
          <a:prstGeom prst="rect">
            <a:avLst/>
          </a:prstGeom>
        </p:spPr>
      </p:pic>
      <p:pic>
        <p:nvPicPr>
          <p:cNvPr id="7" name="Рисунок 6" descr="ABFQ-94IX8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" y="2743200"/>
            <a:ext cx="2438400" cy="3886200"/>
          </a:xfrm>
          <a:prstGeom prst="rect">
            <a:avLst/>
          </a:prstGeom>
        </p:spPr>
      </p:pic>
      <p:pic>
        <p:nvPicPr>
          <p:cNvPr id="8" name="Рисунок 7" descr="fGZwOWjEa2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4508606" y="3492394"/>
            <a:ext cx="1879388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0" y="0"/>
            <a:ext cx="817243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altLang="ru-RU" sz="2400" b="1" dirty="0" smtClean="0">
                <a:ea typeface="Calibri" pitchFamily="34" charset="0"/>
                <a:cs typeface="Times New Roman" pitchFamily="18" charset="0"/>
              </a:rPr>
              <a:t>Выборочное </a:t>
            </a:r>
            <a:r>
              <a:rPr lang="ru-RU" altLang="ru-RU" sz="2400" b="1" dirty="0">
                <a:ea typeface="Calibri" pitchFamily="34" charset="0"/>
                <a:cs typeface="Times New Roman" pitchFamily="18" charset="0"/>
              </a:rPr>
              <a:t>чтение букв, слогов и слов, </a:t>
            </a:r>
            <a:endParaRPr lang="en-US" altLang="ru-RU" sz="2400" b="1" dirty="0"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>
                <a:ea typeface="Calibri" pitchFamily="34" charset="0"/>
                <a:cs typeface="Times New Roman" pitchFamily="18" charset="0"/>
              </a:rPr>
              <a:t>маркированных цветом, или, заключённых в </a:t>
            </a:r>
            <a:endParaRPr lang="en-US" altLang="ru-RU" sz="2400" b="1" dirty="0"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>
                <a:ea typeface="Calibri" pitchFamily="34" charset="0"/>
                <a:cs typeface="Times New Roman" pitchFamily="18" charset="0"/>
              </a:rPr>
              <a:t>геометрические фигуры, по заданной программе</a:t>
            </a:r>
            <a:endParaRPr lang="en-US" altLang="ru-RU" sz="2400" b="1" dirty="0"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>
                <a:ea typeface="Calibri" pitchFamily="34" charset="0"/>
                <a:cs typeface="Times New Roman" pitchFamily="18" charset="0"/>
              </a:rPr>
              <a:t>Упражнение «Слоговые ряды»</a:t>
            </a:r>
            <a:endParaRPr lang="ru-RU" altLang="ru-RU" sz="2400" dirty="0">
              <a:ea typeface="Calibri" pitchFamily="34" charset="0"/>
              <a:cs typeface="Times New Roman" pitchFamily="18" charset="0"/>
            </a:endParaRPr>
          </a:p>
          <a:p>
            <a:endParaRPr lang="en-US" altLang="ru-RU" sz="2400" b="1" dirty="0">
              <a:ea typeface="Calibri" pitchFamily="34" charset="0"/>
              <a:cs typeface="Times New Roman" pitchFamily="18" charset="0"/>
            </a:endParaRPr>
          </a:p>
          <a:p>
            <a:endParaRPr lang="ru-RU" altLang="ru-RU" sz="24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endParaRPr lang="en-US" altLang="ru-RU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 sz="32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altLang="ru-RU" sz="2400" b="1" i="1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altLang="ru-RU" sz="2400" b="1" i="1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altLang="ru-RU" sz="24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1507" name="Рисунок 6" descr="IMG-20181103-WA005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7800" y="2590800"/>
            <a:ext cx="3657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7" descr="IMG-20181103-WA005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2362200"/>
            <a:ext cx="2133600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8" descr="IMG-20181103-WA005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67000" y="2133600"/>
            <a:ext cx="2438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36020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Упражнение «Шаги»</a:t>
            </a:r>
            <a:endParaRPr lang="en-US" sz="2400" b="1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22531" name="Рисунок 7" descr="IMG-20181104-WA00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8400" y="228600"/>
            <a:ext cx="270192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9" descr="IMG-20181104-WA000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2438400"/>
            <a:ext cx="37322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8" descr="IMG-20181104-WA00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0400" y="457200"/>
            <a:ext cx="2819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5" descr="IMG-20181103-WA005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066800"/>
            <a:ext cx="360045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Прямоугольник 6"/>
          <p:cNvSpPr>
            <a:spLocks noChangeArrowheads="1"/>
          </p:cNvSpPr>
          <p:nvPr/>
        </p:nvSpPr>
        <p:spPr bwMode="auto">
          <a:xfrm>
            <a:off x="228600" y="152400"/>
            <a:ext cx="518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dirty="0"/>
              <a:t>Информационно-познавательная зона</a:t>
            </a:r>
            <a:r>
              <a:rPr lang="ru-RU" altLang="ru-RU" sz="2400" dirty="0"/>
              <a:t> </a:t>
            </a:r>
          </a:p>
        </p:txBody>
      </p:sp>
      <p:sp>
        <p:nvSpPr>
          <p:cNvPr id="23556" name="Прямоугольник 7"/>
          <p:cNvSpPr>
            <a:spLocks noChangeArrowheads="1"/>
          </p:cNvSpPr>
          <p:nvPr/>
        </p:nvSpPr>
        <p:spPr bwMode="auto">
          <a:xfrm>
            <a:off x="4800600" y="152400"/>
            <a:ext cx="4114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/>
              <a:t>Зона ближайшего развития</a:t>
            </a:r>
            <a:endParaRPr lang="ru-RU" altLang="ru-RU" sz="2400"/>
          </a:p>
        </p:txBody>
      </p:sp>
      <p:pic>
        <p:nvPicPr>
          <p:cNvPr id="23557" name="Рисунок 8" descr="IMG-20181103-WA005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1066800"/>
            <a:ext cx="388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2286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/>
              <a:t>Учебно-образовательная зона</a:t>
            </a:r>
            <a:endParaRPr lang="ru-RU" altLang="ru-RU" sz="2400" dirty="0"/>
          </a:p>
        </p:txBody>
      </p:sp>
      <p:pic>
        <p:nvPicPr>
          <p:cNvPr id="5" name="Рисунок 4" descr="IMG-20181103-WA005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04800" y="990600"/>
            <a:ext cx="3581400" cy="5486400"/>
          </a:xfrm>
          <a:prstGeom prst="rect">
            <a:avLst/>
          </a:prstGeom>
        </p:spPr>
      </p:pic>
      <p:pic>
        <p:nvPicPr>
          <p:cNvPr id="6" name="Рисунок 5" descr="IMG-20181103-WA00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14800" y="1828800"/>
            <a:ext cx="48006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52600" y="228600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Центр здоровья и профилактики</a:t>
            </a:r>
          </a:p>
        </p:txBody>
      </p:sp>
      <p:pic>
        <p:nvPicPr>
          <p:cNvPr id="9" name="Рисунок 8" descr="8KVle2DTO8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4760549" y="2402251"/>
            <a:ext cx="3204302" cy="5257800"/>
          </a:xfrm>
          <a:prstGeom prst="rect">
            <a:avLst/>
          </a:prstGeom>
        </p:spPr>
      </p:pic>
      <p:pic>
        <p:nvPicPr>
          <p:cNvPr id="8" name="Рисунок 7" descr="Bdce5WGrTS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81000" y="762001"/>
            <a:ext cx="4953000" cy="3482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" y="304801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/>
              <a:t>Зона подготовки к обучению грамоте «</a:t>
            </a:r>
            <a:r>
              <a:rPr lang="ru-RU" sz="2400" b="1" u="sng" dirty="0" err="1"/>
              <a:t>Буквоград</a:t>
            </a:r>
            <a:r>
              <a:rPr lang="ru-RU" sz="2400" b="1" u="sng" dirty="0"/>
              <a:t>»</a:t>
            </a:r>
            <a:endParaRPr lang="ru-RU" sz="2400" b="1" dirty="0"/>
          </a:p>
        </p:txBody>
      </p:sp>
      <p:pic>
        <p:nvPicPr>
          <p:cNvPr id="8" name="Рисунок 7" descr="IMG-20181103-WA00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1066800"/>
            <a:ext cx="83058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900" b="1" smtClean="0"/>
              <a:t/>
            </a:r>
            <a:br>
              <a:rPr lang="ru-RU" sz="4900" b="1" smtClean="0"/>
            </a:br>
            <a:r>
              <a:rPr lang="ru-RU" sz="4900" b="1" smtClean="0"/>
              <a:t/>
            </a:r>
            <a:br>
              <a:rPr lang="ru-RU" sz="4900" b="1" smtClean="0"/>
            </a:br>
            <a:r>
              <a:rPr lang="ru-RU" sz="4900" b="1" smtClean="0"/>
              <a:t/>
            </a:r>
            <a:br>
              <a:rPr lang="ru-RU" sz="4900" b="1" smtClean="0"/>
            </a:br>
            <a:r>
              <a:rPr lang="ru-RU" sz="4900" b="1" smtClean="0"/>
              <a:t/>
            </a:r>
            <a:br>
              <a:rPr lang="ru-RU" sz="4900" b="1" smtClean="0"/>
            </a:br>
            <a:r>
              <a:rPr lang="ru-RU" sz="4900" b="1" smtClean="0"/>
              <a:t/>
            </a:r>
            <a:br>
              <a:rPr lang="ru-RU" sz="4900" b="1" smtClean="0"/>
            </a:br>
            <a:r>
              <a:rPr lang="ru-RU" sz="4900" b="1" smtClean="0"/>
              <a:t/>
            </a:r>
            <a:br>
              <a:rPr lang="ru-RU" sz="4900" b="1" smtClean="0"/>
            </a:br>
            <a:r>
              <a:rPr lang="ru-RU" sz="4900" b="1" smtClean="0"/>
              <a:t>СПАСИБО ЗА ВНИМАНИЕ</a:t>
            </a:r>
            <a:br>
              <a:rPr lang="ru-RU" sz="4900" b="1" smtClean="0"/>
            </a:br>
            <a:endParaRPr lang="ru-RU" sz="49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000" b="1" dirty="0" smtClean="0"/>
          </a:p>
        </p:txBody>
      </p:sp>
      <p:pic>
        <p:nvPicPr>
          <p:cNvPr id="7" name="Содержимое 6" descr="img1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152400" y="152400"/>
            <a:ext cx="8890000" cy="655320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600200"/>
          </a:xfrm>
        </p:spPr>
        <p:txBody>
          <a:bodyPr/>
          <a:lstStyle/>
          <a:p>
            <a:pPr eaLnBrk="1" hangingPunct="1">
              <a:defRPr/>
            </a:pPr>
            <a:endParaRPr lang="ru-RU" sz="40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76400"/>
            <a:ext cx="8229600" cy="4800600"/>
          </a:xfrm>
        </p:spPr>
        <p:txBody>
          <a:bodyPr/>
          <a:lstStyle/>
          <a:p>
            <a:pPr lvl="1" eaLnBrk="1" hangingPunct="1">
              <a:buFont typeface="Arial" charset="0"/>
              <a:buChar char="•"/>
              <a:defRPr/>
            </a:pPr>
            <a:r>
              <a:rPr lang="ru-RU" dirty="0" smtClean="0"/>
              <a:t>«</a:t>
            </a:r>
          </a:p>
        </p:txBody>
      </p:sp>
      <p:pic>
        <p:nvPicPr>
          <p:cNvPr id="5" name="Рисунок 4" descr="img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152400"/>
            <a:ext cx="8839200" cy="655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5410200"/>
          </a:xfrm>
        </p:spPr>
        <p:txBody>
          <a:bodyPr/>
          <a:lstStyle/>
          <a:p>
            <a:pPr eaLnBrk="1" hangingPunct="1">
              <a:defRPr/>
            </a:pPr>
            <a:endParaRPr lang="ru-RU" sz="5400" u="sng" dirty="0" smtClean="0"/>
          </a:p>
        </p:txBody>
      </p:sp>
      <p:pic>
        <p:nvPicPr>
          <p:cNvPr id="3" name="Рисунок 2" descr="img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228600"/>
            <a:ext cx="8839200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0" y="0"/>
            <a:ext cx="9286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400" b="1" u="sng">
                <a:ea typeface="Calibri" pitchFamily="34" charset="0"/>
                <a:cs typeface="Times New Roman" pitchFamily="18" charset="0"/>
              </a:rPr>
              <a:t>1.Самомассаж </a:t>
            </a:r>
            <a:endParaRPr lang="ru-RU" alt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ea typeface="Calibri" pitchFamily="34" charset="0"/>
                <a:cs typeface="Times New Roman" pitchFamily="18" charset="0"/>
              </a:rPr>
              <a:t>Самомассаж (упражнения оказывают активизирующее </a:t>
            </a: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действие на организм)</a:t>
            </a:r>
          </a:p>
          <a:p>
            <a:pPr eaLnBrk="0" hangingPunct="0">
              <a:buFontTx/>
              <a:buChar char="•"/>
            </a:pPr>
            <a:r>
              <a:rPr lang="ru-RU" altLang="ru-RU" sz="2400">
                <a:ea typeface="Calibri" pitchFamily="34" charset="0"/>
                <a:cs typeface="Times New Roman" pitchFamily="18" charset="0"/>
              </a:rPr>
              <a:t>Упражнения с  Су-Джок массажорами (развивают тактильную </a:t>
            </a: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чувствительность, мелкую моторику пальцев, повышают </a:t>
            </a: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энергетический уровень)</a:t>
            </a:r>
          </a:p>
        </p:txBody>
      </p:sp>
      <p:pic>
        <p:nvPicPr>
          <p:cNvPr id="7171" name="Рисунок 6" descr="0005-011-Tekhnologii-obuchenija-zdorovomu-obrazu-zhizn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438400"/>
            <a:ext cx="4114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7" descr="massazh-glaz-rebenka-768x57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981200"/>
            <a:ext cx="3886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8" descr="IMG-20181103-WA001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4419600"/>
            <a:ext cx="4114800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9" descr="NNJb87zDM0E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419600"/>
            <a:ext cx="3962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12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1288"/>
          </a:xfrm>
        </p:spPr>
        <p:txBody>
          <a:bodyPr/>
          <a:lstStyle/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382125" cy="747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ru-RU" sz="2400" b="1" u="sng" dirty="0">
                <a:latin typeface="+mj-lt"/>
                <a:ea typeface="Calibri" pitchFamily="34" charset="0"/>
                <a:cs typeface="Times New Roman" pitchFamily="18" charset="0"/>
              </a:rPr>
              <a:t>2.Освоение телесного пространства </a:t>
            </a:r>
            <a:r>
              <a:rPr lang="ru-RU" sz="2400" u="sng" dirty="0">
                <a:latin typeface="+mj-lt"/>
                <a:ea typeface="Calibri" pitchFamily="34" charset="0"/>
                <a:cs typeface="Times New Roman" pitchFamily="18" charset="0"/>
              </a:rPr>
              <a:t>(совершенствование </a:t>
            </a:r>
          </a:p>
          <a:p>
            <a:pPr eaLnBrk="0" hangingPunct="0">
              <a:defRPr/>
            </a:pPr>
            <a:r>
              <a:rPr lang="ru-RU" sz="2400" u="sng" dirty="0">
                <a:latin typeface="+mj-lt"/>
                <a:ea typeface="Calibri" pitchFamily="34" charset="0"/>
                <a:cs typeface="Times New Roman" pitchFamily="18" charset="0"/>
              </a:rPr>
              <a:t>понимания пространственных отношений)</a:t>
            </a:r>
            <a:endParaRPr lang="ru-RU" sz="2400" dirty="0">
              <a:latin typeface="+mj-lt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«Разноцветные </a:t>
            </a:r>
            <a:r>
              <a:rPr lang="ru-RU" sz="2400" dirty="0" err="1">
                <a:latin typeface="+mj-lt"/>
                <a:ea typeface="Calibri" pitchFamily="34" charset="0"/>
                <a:cs typeface="Times New Roman" pitchFamily="18" charset="0"/>
              </a:rPr>
              <a:t>резиночки</a:t>
            </a: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» (внешняя опора – маркировка </a:t>
            </a: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левой руки, заставляет ребёнка убедиться в том, что </a:t>
            </a: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существует левая и правая сторона, верх-низ и это </a:t>
            </a:r>
            <a:r>
              <a:rPr lang="ru-RU" sz="2400" u="sng" dirty="0">
                <a:latin typeface="+mj-lt"/>
                <a:ea typeface="Calibri" pitchFamily="34" charset="0"/>
                <a:cs typeface="Times New Roman" pitchFamily="18" charset="0"/>
              </a:rPr>
              <a:t>неизменно!)</a:t>
            </a: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8197" name="Рисунок 10" descr="IMG-20181103-WA0017.jpg"/>
          <p:cNvPicPr>
            <a:picLocks noChangeAspect="1"/>
          </p:cNvPicPr>
          <p:nvPr/>
        </p:nvPicPr>
        <p:blipFill>
          <a:blip r:embed="rId2" cstate="email"/>
          <a:srcRect b="-3703"/>
          <a:stretch>
            <a:fillRect/>
          </a:stretch>
        </p:blipFill>
        <p:spPr bwMode="auto">
          <a:xfrm>
            <a:off x="228600" y="3886200"/>
            <a:ext cx="3619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11" descr="IMG-20181103-WA00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2362200"/>
            <a:ext cx="533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0" y="0"/>
            <a:ext cx="91344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Упражнения, формирующие анализ расположений отдельных </a:t>
            </a:r>
          </a:p>
          <a:p>
            <a:pPr eaLnBrk="0" hangingPunct="0"/>
            <a:r>
              <a:rPr lang="ru-RU" altLang="ru-RU" sz="2400">
                <a:ea typeface="Calibri" pitchFamily="34" charset="0"/>
                <a:cs typeface="Times New Roman" pitchFamily="18" charset="0"/>
              </a:rPr>
              <a:t>частей тела по отношению друг к другу:</a:t>
            </a:r>
          </a:p>
          <a:p>
            <a:pPr eaLnBrk="0" hangingPunct="0">
              <a:buFontTx/>
              <a:buChar char="•"/>
            </a:pPr>
            <a:r>
              <a:rPr lang="ru-RU" altLang="ru-RU" sz="2400" b="1">
                <a:ea typeface="Calibri" pitchFamily="34" charset="0"/>
                <a:cs typeface="Times New Roman" pitchFamily="18" charset="0"/>
              </a:rPr>
              <a:t>«Выше – ниже»</a:t>
            </a:r>
            <a:endParaRPr lang="ru-RU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 b="1">
                <a:ea typeface="Calibri" pitchFamily="34" charset="0"/>
                <a:cs typeface="Times New Roman" pitchFamily="18" charset="0"/>
              </a:rPr>
              <a:t>«Спереди – сзади» </a:t>
            </a:r>
            <a:endParaRPr lang="ru-RU" alt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2400" b="1">
                <a:ea typeface="Calibri" pitchFamily="34" charset="0"/>
                <a:cs typeface="Times New Roman" pitchFamily="18" charset="0"/>
              </a:rPr>
              <a:t>Справа – слева»</a:t>
            </a:r>
          </a:p>
          <a:p>
            <a:pPr eaLnBrk="0" hangingPunct="0"/>
            <a:endParaRPr lang="ru-RU" altLang="ru-RU" sz="24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altLang="ru-RU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219" name="Рисунок 5" descr="IMG-20181103-WA001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981200"/>
            <a:ext cx="261461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8" descr="IMG-20181103-WA002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10200" y="1905000"/>
            <a:ext cx="2667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93948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3.Освоение внешнего пространства </a:t>
            </a:r>
            <a:r>
              <a:rPr lang="ru-RU" sz="2400" u="sng" dirty="0">
                <a:latin typeface="+mj-lt"/>
                <a:ea typeface="Calibri" pitchFamily="34" charset="0"/>
                <a:cs typeface="Times New Roman" pitchFamily="18" charset="0"/>
              </a:rPr>
              <a:t>(формирование умения</a:t>
            </a:r>
          </a:p>
          <a:p>
            <a:pPr eaLnBrk="0" hangingPunct="0">
              <a:defRPr/>
            </a:pPr>
            <a:r>
              <a:rPr lang="ru-RU" sz="2400" u="sng" dirty="0">
                <a:latin typeface="+mj-lt"/>
                <a:ea typeface="Calibri" pitchFamily="34" charset="0"/>
                <a:cs typeface="Times New Roman" pitchFamily="18" charset="0"/>
              </a:rPr>
              <a:t> ориентироваться в окружающем пространстве, определение </a:t>
            </a:r>
          </a:p>
          <a:p>
            <a:pPr eaLnBrk="0" hangingPunct="0">
              <a:defRPr/>
            </a:pPr>
            <a:r>
              <a:rPr lang="ru-RU" sz="2400" u="sng" dirty="0">
                <a:latin typeface="+mj-lt"/>
                <a:ea typeface="Calibri" pitchFamily="34" charset="0"/>
                <a:cs typeface="Times New Roman" pitchFamily="18" charset="0"/>
              </a:rPr>
              <a:t>положения предметов среди окружающих предметов)</a:t>
            </a:r>
            <a:endParaRPr lang="en-US" sz="2400" u="sng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u="sng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u="sng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>
              <a:latin typeface="+mj-lt"/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0"/>
            <a:ext cx="824547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endParaRPr lang="en-US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endParaRPr lang="en-US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+mj-lt"/>
                <a:ea typeface="Calibri" pitchFamily="34" charset="0"/>
                <a:cs typeface="Times New Roman" pitchFamily="18" charset="0"/>
              </a:rPr>
              <a:t>Сад, огород»</a:t>
            </a:r>
            <a:endParaRPr lang="ru-RU" sz="2400" dirty="0">
              <a:latin typeface="+mj-lt"/>
            </a:endParaRP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Речевая задача: введение в речь предложно-падежных </a:t>
            </a:r>
          </a:p>
          <a:p>
            <a:pPr eaLnBrk="0" hangingPunct="0">
              <a:defRPr/>
            </a:pPr>
            <a:r>
              <a:rPr lang="ru-RU" sz="2400" dirty="0">
                <a:latin typeface="+mj-lt"/>
                <a:ea typeface="Calibri" pitchFamily="34" charset="0"/>
                <a:cs typeface="Times New Roman" pitchFamily="18" charset="0"/>
              </a:rPr>
              <a:t>конструкций.</a:t>
            </a:r>
            <a:endParaRPr lang="en-US" sz="2400" dirty="0"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dirty="0"/>
          </a:p>
          <a:p>
            <a:pPr eaLnBrk="0" hangingPunct="0">
              <a:defRPr/>
            </a:pPr>
            <a:endParaRPr lang="ru-RU" sz="2400" dirty="0"/>
          </a:p>
        </p:txBody>
      </p:sp>
      <p:pic>
        <p:nvPicPr>
          <p:cNvPr id="10244" name="Рисунок 12" descr="IMG-20181103-WA002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667000"/>
            <a:ext cx="36576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13" descr="IMG-20181103-WA002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3352800"/>
            <a:ext cx="4572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615</TotalTime>
  <Words>475</Words>
  <Application>Microsoft Office PowerPoint</Application>
  <PresentationFormat>Экран (4:3)</PresentationFormat>
  <Paragraphs>142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Текстура</vt:lpstr>
      <vt:lpstr>       МДОУ «Детский сад комбинированного вида № 56» Октябрьского района г.Саратова       Нейропсихологический   подход в логопедической  работе и его место в РППС.   Авторы : Шигаева Е.Н.  Лексакова Н.В. Ефремова Л.Н.  Кравцова И.С.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      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44</cp:revision>
  <cp:lastPrinted>1601-01-01T00:00:00Z</cp:lastPrinted>
  <dcterms:created xsi:type="dcterms:W3CDTF">1601-01-01T00:00:00Z</dcterms:created>
  <dcterms:modified xsi:type="dcterms:W3CDTF">2022-11-30T17:34:00Z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