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69" r:id="rId5"/>
    <p:sldId id="277" r:id="rId6"/>
    <p:sldId id="271" r:id="rId7"/>
    <p:sldId id="275" r:id="rId8"/>
    <p:sldId id="276" r:id="rId9"/>
    <p:sldId id="272" r:id="rId10"/>
    <p:sldId id="260" r:id="rId11"/>
    <p:sldId id="273" r:id="rId12"/>
    <p:sldId id="274" r:id="rId13"/>
    <p:sldId id="259" r:id="rId14"/>
    <p:sldId id="266" r:id="rId15"/>
    <p:sldId id="265" r:id="rId16"/>
    <p:sldId id="26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0E68E8-49B6-47A8-A764-32A752A62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77FCAD2-67D1-4D75-A29C-96CF303FE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ED59C8-FB5C-480C-994C-BD6CFF1A1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B2724A0-E6C6-487E-856E-8218BBEF6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F16BDE-F21D-48EB-BE04-2C23BBD9E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9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CDF4AB-FD70-4F04-8E9D-83F28D729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9C19C6F-911B-4F1B-805E-A957CFADA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AE04BC-0AF6-4295-9B22-4E98AB892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5A67676-5370-47CE-A8BF-E6290CC19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FCC324A-87FF-4705-BB2C-118367DD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99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106F8BF-0E56-4B4E-922D-9A682EA9A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069618D-B77C-4055-B1E8-496CE3733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7B57F6-D66D-4C0A-8B1E-E01B65A2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CE21CA6-8528-43F0-9900-01A42D80F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87C5E5-5054-4BB5-B1E2-FF6F0D03F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34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9ED232-E4C8-4E23-B7CF-2B58D7BEC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DC8F5D-E267-4CB1-9AC6-94BF42F16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B28153-7C9B-4BC2-B043-98459306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47B91C-B94F-432F-AD9A-618B66B6A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57FF44-166B-4C24-A761-FF8F209D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98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DF1E10-A899-436E-A6FA-A577C2DC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619C3A-99BA-4904-B301-F3CC1ABAD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BA2F2A2-1F79-4B2B-AB38-28E3C1B1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9EA61A9-899E-462F-AA75-B9295E4E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2E1A88-87E3-4B71-8311-E6CCAB27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7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44B45B-06AA-4CB7-9DF8-F5EE71E73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5B2582-4421-477D-A2DD-EF67618BC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9EFE27C-A393-4DF4-800A-EBF40DAB29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C1884D-5373-47C7-89B3-C87DE951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65C0244-64CD-4403-80DD-A28A41CA9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5CCC02D-CC60-426F-9045-1F5C166D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4AAF78-B498-4123-9936-FD4684A5D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003E78-6850-4C3B-AC7F-D78301B1C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774B14F-C528-4D34-BE76-A3E8E3797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159251D-56D5-479E-9846-19BB5E3E3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B3F6B2E-4FF1-481E-B106-5065BE8CF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749056C-5CCC-434E-9CFE-E9EEC673C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8C143AB-3916-43CA-9F7C-D4DA43199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D6BB527-A51D-4FD1-BA12-FECC973E3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FF6E51-E037-4B13-AFFD-2E5B33B95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390E1BB-1888-43FA-9258-1A6235E1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36FEBDC-E17E-4D06-AF89-FA47CE14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56350AD-29B6-4BBB-9F1A-BB6EE78A5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8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1BC517F-AEA8-458E-AFE7-369E57DE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07B7A5D-DA4F-4E81-ABEB-C003AC6B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7C247B3-2936-4307-834E-308ACF0B7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0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5DF19C-F943-47E5-A443-FE915C9CC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23B053-B14B-4F76-A5B8-481A299E7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A55EEAC-DE7A-4039-BC63-B137E2B7D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486B687-AE85-4716-8BDE-22BAB9C3C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CD0A10E-7F9A-4594-A024-0494F6123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C2FE49A-A1F1-4E02-A275-51E95385F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9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DAE8A7-A505-474C-B7EB-71EACB9A5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2B83514-3963-4776-8265-1E12FBC04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DE7E608-FAFC-4DAA-B81F-DA51F978F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0C9726F-EF25-46CB-863E-EAC23EF02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9B9B22-2905-4818-BC64-961F8A797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9D7105C-91CD-4363-BA53-183DFDC55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1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AE7907-ABFD-46FB-A183-15DFFBB50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484232-B58E-445D-A1F6-B01E984D1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8977ADA-DBA1-433C-B2EC-40816B35CB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D7CB3-29B3-4F4A-A591-51DD3759015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F1EB9C7-4669-4990-8DD9-7122B374C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9F3E2B1-576C-43B2-AE56-CD9C2AE4C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86F2A-9013-4B37-A7A9-4151BBBFD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8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8.JP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1.jpeg" Type="http://schemas.openxmlformats.org/officeDocument/2006/relationships/image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7.png" Type="http://schemas.openxmlformats.org/officeDocument/2006/relationships/image"/><Relationship Id="rId5" Target="../media/image36.pn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0.jpe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2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2.pn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png" Type="http://schemas.openxmlformats.org/officeDocument/2006/relationships/image"/><Relationship Id="rId5" Target="../media/image14.png" Type="http://schemas.openxmlformats.org/officeDocument/2006/relationships/image"/><Relationship Id="rId4" Target="../media/image13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7.pn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0.pn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1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D1794A8-8F25-4FDF-8641-75307D44A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F40061A-998C-4556-B4DD-9AB03AC29DCC}"/>
              </a:ext>
            </a:extLst>
          </p:cNvPr>
          <p:cNvSpPr/>
          <p:nvPr/>
        </p:nvSpPr>
        <p:spPr>
          <a:xfrm>
            <a:off x="2269067" y="258001"/>
            <a:ext cx="9279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«ДС №12 г. Челябинска»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760737C-A3EB-4A6F-B03E-CFDA2C46A0E0}"/>
              </a:ext>
            </a:extLst>
          </p:cNvPr>
          <p:cNvSpPr/>
          <p:nvPr/>
        </p:nvSpPr>
        <p:spPr>
          <a:xfrm>
            <a:off x="7755466" y="5566813"/>
            <a:ext cx="307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Лукина О.Н.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BEC3E08-39E4-47E2-9843-3B8F85535EB8}"/>
              </a:ext>
            </a:extLst>
          </p:cNvPr>
          <p:cNvSpPr txBox="1"/>
          <p:nvPr/>
        </p:nvSpPr>
        <p:spPr>
          <a:xfrm>
            <a:off x="4998720" y="1939111"/>
            <a:ext cx="6903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взрослых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тревожными детьми через театрализованную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1846464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AB92F28-5E25-4C4A-80DD-B4FBF0C1C59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88" y="1"/>
            <a:ext cx="12192000" cy="6857999"/>
          </a:xfrm>
          <a:prstGeom prst="rect">
            <a:avLst/>
          </a:prstGeom>
        </p:spPr>
      </p:pic>
      <p:pic>
        <p:nvPicPr>
          <p:cNvPr id="3076" name="Picture 4" descr="C:\Users\ЛОГОПЕД\Desktop\ЛУКИНА\трудовое восп\театр фото\20210315_1215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4" y="682625"/>
            <a:ext cx="3916099" cy="522146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264" y="859605"/>
            <a:ext cx="6613927" cy="496109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527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FAD5A0F-66EB-4521-8801-40D374DD3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6652AC-0247-4F55-91C4-B6EDD47192F5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r="58" t="8"/>
          <a:stretch/>
        </p:blipFill>
        <p:spPr>
          <a:xfrm>
            <a:off x="7841519" y="1155833"/>
            <a:ext cx="3435773" cy="469627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A15F78C-3E51-40FB-8243-FE97DB955CA4}"/>
              </a:ext>
            </a:extLst>
          </p:cNvPr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127" y="239517"/>
            <a:ext cx="3374289" cy="253071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F502BE8-BA31-4D38-B835-FFB668B619B3}"/>
              </a:ext>
            </a:extLst>
          </p:cNvPr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6702" y="3479739"/>
            <a:ext cx="3587137" cy="269035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ED3D463-FF32-4C08-ABEC-6188341AD9CD}"/>
              </a:ext>
            </a:extLst>
          </p:cNvPr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4472" y="1680647"/>
            <a:ext cx="4056503" cy="304237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87276672"/>
      </p:ext>
    </p:extLst>
  </p:cSld>
  <p:clrMapOvr>
    <a:masterClrMapping/>
  </p:clrMapOvr>
  <p:transition spd="med">
    <p:pull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89ABB6C-A8BA-4C90-BA94-3A74C05B7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7AF0C31-7D36-44C7-8006-4718198FBCB0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17" t="81"/>
          <a:stretch/>
        </p:blipFill>
        <p:spPr>
          <a:xfrm>
            <a:off x="510976" y="2291025"/>
            <a:ext cx="5384595" cy="35370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81C226D-3578-437E-A884-7B6162B14C34}"/>
              </a:ext>
            </a:extLst>
          </p:cNvPr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40" y="482321"/>
            <a:ext cx="4605495" cy="345412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3376724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8CF798E-C4CE-4E07-8BAE-09AE9753A2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87" y="0"/>
            <a:ext cx="12192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7597" y="25112"/>
            <a:ext cx="11372617" cy="1482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 большим удовольствием принимают участие в различных видах театрализованной деятельности. 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180340" algn="ctr"/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021" y="4102187"/>
            <a:ext cx="3301086" cy="247581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67" y="4051451"/>
            <a:ext cx="4792595" cy="25303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06" y="1126410"/>
            <a:ext cx="2345458" cy="264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803" y="1421058"/>
            <a:ext cx="4393761" cy="2499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08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43B3A6D-0030-46E6-A0E4-3C6BA73219D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75" y="-119061"/>
            <a:ext cx="12192000" cy="6857999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04" y="840446"/>
            <a:ext cx="5063014" cy="262744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83" y="840446"/>
            <a:ext cx="4770504" cy="262744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347" y="3713640"/>
            <a:ext cx="5246956" cy="276702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56694" y="-81550"/>
            <a:ext cx="4664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заяц весну встречал» </a:t>
            </a:r>
          </a:p>
        </p:txBody>
      </p:sp>
    </p:spTree>
    <p:extLst>
      <p:ext uri="{BB962C8B-B14F-4D97-AF65-F5344CB8AC3E}">
        <p14:creationId xmlns:p14="http://schemas.microsoft.com/office/powerpoint/2010/main" val="4197792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5DFF3C2-26E0-414C-AF40-2F0EECFAB58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75" y="1"/>
            <a:ext cx="12192000" cy="6857999"/>
          </a:xfrm>
          <a:prstGeom prst="rect">
            <a:avLst/>
          </a:prstGeom>
        </p:spPr>
      </p:pic>
      <p:pic>
        <p:nvPicPr>
          <p:cNvPr id="2" name="Рисунок 1" descr="C:\Users\ЛОГОПЕД\AppData\Local\Microsoft\Windows\Temporary Internet Files\Content.Word\P40439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36" y="1409700"/>
            <a:ext cx="4748707" cy="36703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3" name="Рисунок 2" descr="C:\Users\ЛОГОПЕД\AppData\Local\Microsoft\Windows\Temporary Internet Files\Content.Word\P404378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367" y="1479550"/>
            <a:ext cx="4844345" cy="36004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519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8A00F33-A87E-4C79-8112-F1D9196B90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071" y="1"/>
            <a:ext cx="12192000" cy="6857999"/>
          </a:xfrm>
          <a:prstGeom prst="rect">
            <a:avLst/>
          </a:prstGeom>
        </p:spPr>
      </p:pic>
      <p:pic>
        <p:nvPicPr>
          <p:cNvPr id="6147" name="Picture 3" descr="C:\Users\ЛОГОПЕД\Desktop\ЛУКИНА\фото\прогулка\20201120_1050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0" y="311224"/>
            <a:ext cx="8149539" cy="611215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43BB0B8-EBBC-49A9-9D15-2DE9AF36A70D}"/>
              </a:ext>
            </a:extLst>
          </p:cNvPr>
          <p:cNvSpPr txBox="1"/>
          <p:nvPr/>
        </p:nvSpPr>
        <p:spPr>
          <a:xfrm>
            <a:off x="8829816" y="194735"/>
            <a:ext cx="31815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ребенку нужен мир, где можно смеяться, танцевать, петь, учиться, жить в мире и быть счастливым.</a:t>
            </a:r>
          </a:p>
          <a:p>
            <a:pPr algn="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Малала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Юсуфзай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419251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D3059E16-81D5-49DA-9122-A4530BF26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FD556F8-1F14-4559-A1E9-52608E9785F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6074" y="1498598"/>
            <a:ext cx="6735052" cy="505128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EB5EA3A-F5D4-4F20-884A-50F4A1C6B915}"/>
              </a:ext>
            </a:extLst>
          </p:cNvPr>
          <p:cNvSpPr/>
          <p:nvPr/>
        </p:nvSpPr>
        <p:spPr>
          <a:xfrm>
            <a:off x="1117600" y="130313"/>
            <a:ext cx="9448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Тревожные дети - это повышенная склонность к переживанию эмоционального дискомфорта, беспокойству, волнению 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xmlns="" id="{97D4F04A-9B77-4F20-BA91-97FFCC46C3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xmlns="" id="{666A9815-CCB6-4958-A83A-478BA3DD8F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F0FF9FC-8689-4088-8C0D-99389645266C}"/>
              </a:ext>
            </a:extLst>
          </p:cNvPr>
          <p:cNvSpPr/>
          <p:nvPr/>
        </p:nvSpPr>
        <p:spPr>
          <a:xfrm>
            <a:off x="4495800" y="1601853"/>
            <a:ext cx="3810000" cy="7205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62157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913E536-D431-4D2F-9D83-DFF33FC42D91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C1A15F-A177-45E3-A3C7-6276FD8D444A}"/>
              </a:ext>
            </a:extLst>
          </p:cNvPr>
          <p:cNvSpPr/>
          <p:nvPr/>
        </p:nvSpPr>
        <p:spPr>
          <a:xfrm>
            <a:off x="977035" y="259886"/>
            <a:ext cx="99116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baseline="0" cap="none" dirty="0" i="0" kern="1200" kumimoji="0" lang="ru-RU" noProof="0" normalizeH="0" spc="0" strike="noStrike" sz="2000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charset="0" panose="02020603050405020304" pitchFamily="18" typeface="Times New Roman"/>
                <a:ea typeface="+mn-ea"/>
                <a:cs typeface="+mn-cs"/>
              </a:rPr>
              <a:t>Театр – это волшебный мир.</a:t>
            </a:r>
          </a:p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baseline="0" cap="none" dirty="0" i="0" kern="1200" kumimoji="0" lang="ru-RU" noProof="0" normalizeH="0" spc="0" strike="noStrike" sz="2000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charset="0" panose="02020603050405020304" pitchFamily="18" typeface="Times New Roman"/>
                <a:ea typeface="+mn-ea"/>
                <a:cs typeface="+mn-cs"/>
              </a:rPr>
              <a:t>Он даёт уроки красоты, морали и нравственности.</a:t>
            </a:r>
          </a:p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baseline="0" cap="none" dirty="0" i="0" kern="1200" kumimoji="0" lang="ru-RU" noProof="0" normalizeH="0" spc="0" strike="noStrike" sz="2000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charset="0" panose="02020603050405020304" pitchFamily="18" typeface="Times New Roman"/>
                <a:ea typeface="+mn-ea"/>
                <a:cs typeface="+mn-cs"/>
              </a:rPr>
              <a:t>А чем они богаче, тем успешнее идёт развитие духовного мира детей.</a:t>
            </a:r>
          </a:p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baseline="0" cap="none" dirty="0" i="0" kern="1200" kumimoji="0" lang="ru-RU" noProof="0" normalizeH="0" spc="0" strike="noStrike" sz="2000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charset="0" panose="02020603050405020304" pitchFamily="18" typeface="Times New Roman"/>
                <a:ea typeface="+mn-ea"/>
                <a:cs typeface="+mn-cs"/>
              </a:rPr>
              <a:t>Б. М. Теплов</a:t>
            </a:r>
          </a:p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1" baseline="0" cap="none" dirty="0" i="0" kern="1200" kumimoji="0" lang="ru-RU" noProof="0" normalizeH="0" spc="0" strike="noStrike" sz="2000" u="none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descr="C:\Users\ЛОГОПЕД\Desktop\ЛУКИНА\фото\театр\20201127_093950.jpg"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 l="46" r="37" t="112"/>
          <a:stretch/>
        </p:blipFill>
        <p:spPr bwMode="auto">
          <a:xfrm>
            <a:off x="2414721" y="1679513"/>
            <a:ext cx="7362558" cy="4574531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074183"/>
      </p:ext>
    </p:extLst>
  </p:cSld>
  <p:clrMapOvr>
    <a:masterClrMapping/>
  </p:clrMapOvr>
  <p:transition spd="slow">
    <p:wipe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C631EC7-3FDD-4D56-ADE2-67DC0ED7AF9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87"/>
            <a:ext cx="12192000" cy="6857999"/>
          </a:xfrm>
          <a:prstGeom prst="rect">
            <a:avLst/>
          </a:prstGeom>
        </p:spPr>
      </p:pic>
      <p:pic>
        <p:nvPicPr>
          <p:cNvPr id="8194" name="Picture 2" descr="C:\Users\ЛОГОПЕД\Desktop\ЛУКИНА\фото семинар\20221020_1348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08" y="1393939"/>
            <a:ext cx="3728850" cy="279663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ЛОГОПЕД\Desktop\ЛУКИНА\фото семинар\20221020_1354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800" y="1321128"/>
            <a:ext cx="4502962" cy="3377221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ЛОГОПЕД\Desktop\ЛУКИНА\фото семинар\20221020_133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80" y="2904501"/>
            <a:ext cx="2625676" cy="3500903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4231" y="348734"/>
            <a:ext cx="5463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Взаимодействие  с родителями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35976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975" y="993237"/>
            <a:ext cx="9998812" cy="467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8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0909643-3530-4B73-BC99-F8AEFF8DA0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D3F91ED-9A52-47FD-A902-DD977697AC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2144" y="3397508"/>
            <a:ext cx="4672116" cy="281092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2D2F78C-683D-4A20-B7A1-6E2634973CB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25785" y="160176"/>
            <a:ext cx="3833638" cy="390671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1C5A8C-FA07-4AB3-BD22-C4D35B25C70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3027" y="4227065"/>
            <a:ext cx="4999153" cy="198137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24F643E-0CFE-4EF6-A0EB-B7B2FCBB45C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1294" y="293289"/>
            <a:ext cx="4713817" cy="28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8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27" y="1318135"/>
            <a:ext cx="4893300" cy="4669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93" y="544469"/>
            <a:ext cx="5808788" cy="465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047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99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13" y="959209"/>
            <a:ext cx="6363494" cy="451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965" y="457073"/>
            <a:ext cx="4434758" cy="5517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033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50021F0-8BAD-4D5D-A1F2-459E9D989D48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26B3B08E-DDB0-46E3-AD47-A8370EE2071A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770" y="3428999"/>
            <a:ext cx="3831688" cy="2873766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xmlns="" id="{8CA3FFD3-9895-4008-B22D-ED2AC2CC933A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" l="116" r="196"/>
          <a:stretch/>
        </p:blipFill>
        <p:spPr bwMode="auto">
          <a:xfrm>
            <a:off x="7129461" y="318165"/>
            <a:ext cx="3852203" cy="518604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AC2A6389-2A7F-4419-AC45-6CD4680A5D8C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" l="59" r="180" t="248"/>
          <a:stretch/>
        </p:blipFill>
        <p:spPr bwMode="auto">
          <a:xfrm>
            <a:off x="1062299" y="318165"/>
            <a:ext cx="4000242" cy="287376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50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800" spd="slow">
        <p:circle/>
      </p:transition>
    </mc:Choice>
    <mc:Fallback xmlns="">
      <p:transition spd="slow">
        <p:circle/>
      </p:transition>
    </mc:Fallback>
  </mc:AlternateContent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109</Words>
  <Application>Microsoft Office PowerPoint</Application>
  <PresentationFormat>Произвольный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ЛОГОПЕД</cp:lastModifiedBy>
  <cp:revision>40</cp:revision>
  <dcterms:created xsi:type="dcterms:W3CDTF">2022-11-07T05:43:18Z</dcterms:created>
  <dcterms:modified xsi:type="dcterms:W3CDTF">2022-11-17T02:45:04Z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2704257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