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8" r:id="rId3"/>
    <p:sldId id="273" r:id="rId4"/>
    <p:sldId id="281" r:id="rId5"/>
    <p:sldId id="283" r:id="rId6"/>
    <p:sldId id="284" r:id="rId7"/>
    <p:sldId id="287" r:id="rId8"/>
    <p:sldId id="286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CC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AF49C-223B-4D5F-B349-6BC535E9576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5F62C-6477-4EFC-B809-E7E141A7F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Посмотри, мой милый друг,</a:t>
            </a:r>
          </a:p>
          <a:p>
            <a:r>
              <a:rPr lang="ru-RU" sz="1200" dirty="0" smtClean="0"/>
              <a:t>Что находится вокруг?</a:t>
            </a:r>
          </a:p>
          <a:p>
            <a:r>
              <a:rPr lang="ru-RU" sz="1200" dirty="0" smtClean="0"/>
              <a:t>Небо светло-голубое,</a:t>
            </a:r>
          </a:p>
          <a:p>
            <a:r>
              <a:rPr lang="ru-RU" sz="1200" dirty="0" smtClean="0"/>
              <a:t>Солнце светит золотое,</a:t>
            </a:r>
          </a:p>
          <a:p>
            <a:r>
              <a:rPr lang="ru-RU" sz="1200" dirty="0" smtClean="0"/>
              <a:t>Ветер листьями играет, </a:t>
            </a:r>
          </a:p>
          <a:p>
            <a:r>
              <a:rPr lang="ru-RU" sz="1200" dirty="0" smtClean="0"/>
              <a:t>Тучка в небе проплывает.</a:t>
            </a:r>
          </a:p>
          <a:p>
            <a:r>
              <a:rPr lang="ru-RU" sz="1200" dirty="0" smtClean="0"/>
              <a:t>Поле, речка и трава,</a:t>
            </a:r>
          </a:p>
          <a:p>
            <a:r>
              <a:rPr lang="ru-RU" sz="1200" dirty="0" smtClean="0"/>
              <a:t>Горы, воздух и листва,</a:t>
            </a:r>
          </a:p>
          <a:p>
            <a:r>
              <a:rPr lang="ru-RU" sz="1200" dirty="0" smtClean="0"/>
              <a:t>Птицы, звери и леса,</a:t>
            </a:r>
          </a:p>
          <a:p>
            <a:r>
              <a:rPr lang="ru-RU" sz="1200" dirty="0" smtClean="0"/>
              <a:t>Гром, туманы и роса.</a:t>
            </a:r>
          </a:p>
          <a:p>
            <a:r>
              <a:rPr lang="ru-RU" sz="1200" dirty="0" smtClean="0"/>
              <a:t>Человек и время года – </a:t>
            </a:r>
          </a:p>
          <a:p>
            <a:r>
              <a:rPr lang="ru-RU" sz="1200" dirty="0" smtClean="0"/>
              <a:t>Это всё вокруг ….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5F62C-6477-4EFC-B809-E7E141A7FD7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gif"/><Relationship Id="rId12" Type="http://schemas.openxmlformats.org/officeDocument/2006/relationships/image" Target="../media/image23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5.jpeg"/><Relationship Id="rId7" Type="http://schemas.openxmlformats.org/officeDocument/2006/relationships/image" Target="../media/image1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6.jpeg"/><Relationship Id="rId5" Type="http://schemas.openxmlformats.org/officeDocument/2006/relationships/image" Target="../media/image27.jpeg"/><Relationship Id="rId10" Type="http://schemas.openxmlformats.org/officeDocument/2006/relationships/image" Target="../media/image30.jpeg"/><Relationship Id="rId4" Type="http://schemas.openxmlformats.org/officeDocument/2006/relationships/image" Target="../media/image26.jpe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gif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67301">
            <a:off x="96116" y="1905431"/>
            <a:ext cx="9001156" cy="171451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 ЖИВАЯ И НЕЖИВАЯ ПРИРОДА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500702"/>
            <a:ext cx="6743688" cy="9144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МБОУ </a:t>
            </a:r>
            <a:r>
              <a:rPr lang="ru-RU" dirty="0" smtClean="0"/>
              <a:t>«</a:t>
            </a:r>
            <a:r>
              <a:rPr lang="ru-RU" dirty="0" err="1" smtClean="0"/>
              <a:t>Высокогорская</a:t>
            </a:r>
            <a:r>
              <a:rPr lang="ru-RU" dirty="0" smtClean="0"/>
              <a:t> средняя </a:t>
            </a:r>
            <a:r>
              <a:rPr lang="ru-RU" dirty="0" smtClean="0"/>
              <a:t>общеобразовательная школа </a:t>
            </a:r>
            <a:r>
              <a:rPr lang="ru-RU" dirty="0" smtClean="0"/>
              <a:t>№ 1»</a:t>
            </a:r>
          </a:p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Григорьева Наталья Анатольевна</a:t>
            </a:r>
            <a:endParaRPr lang="ru-RU" dirty="0"/>
          </a:p>
        </p:txBody>
      </p:sp>
      <p:pic>
        <p:nvPicPr>
          <p:cNvPr id="4" name="Picture 12" descr="http://im0-tub-ru.yandex.net/i?id=248107432-04-72&amp;n=2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EAF2C3"/>
              </a:clrFrom>
              <a:clrTo>
                <a:srgbClr val="EAF2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404664"/>
            <a:ext cx="1781187" cy="1571636"/>
          </a:xfrm>
          <a:prstGeom prst="rect">
            <a:avLst/>
          </a:prstGeom>
          <a:noFill/>
        </p:spPr>
      </p:pic>
      <p:pic>
        <p:nvPicPr>
          <p:cNvPr id="1026" name="Picture 2" descr="C:\Users\1\Desktop\с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924944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К </a:t>
            </a:r>
            <a:r>
              <a:rPr lang="ru-RU" b="1" dirty="0" smtClean="0">
                <a:solidFill>
                  <a:srgbClr val="FF0000"/>
                </a:solidFill>
              </a:rPr>
              <a:t>природе относится всё, что нас окружает,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кроме </a:t>
            </a:r>
            <a:r>
              <a:rPr lang="ru-RU" b="1" dirty="0" smtClean="0">
                <a:solidFill>
                  <a:srgbClr val="FF0000"/>
                </a:solidFill>
              </a:rPr>
              <a:t>того , что сделано руками человека.</a:t>
            </a:r>
            <a:endParaRPr lang="ru-RU" dirty="0"/>
          </a:p>
        </p:txBody>
      </p:sp>
      <p:pic>
        <p:nvPicPr>
          <p:cNvPr id="3" name="Рисунок 2" descr="книг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190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ор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412776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9fc350e157d5ca7a8a1255647ae6702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484784"/>
            <a:ext cx="1143008" cy="1143008"/>
          </a:xfrm>
          <a:prstGeom prst="rect">
            <a:avLst/>
          </a:prstGeom>
        </p:spPr>
      </p:pic>
      <p:pic>
        <p:nvPicPr>
          <p:cNvPr id="6" name="Рисунок 5" descr="1201878113_belk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707904" y="4725144"/>
            <a:ext cx="1691698" cy="1455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://im8-tub-ru.yandex.net/i?id=247830538-37-72&amp;n=21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560" y="4869160"/>
            <a:ext cx="1714512" cy="1188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148748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 descr="21а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292080" y="3140968"/>
            <a:ext cx="1000132" cy="1011123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69160"/>
            <a:ext cx="1633537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-0.62691 -0.0722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00" y="-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3 -0.06759 L -0.45503 -0.26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0" y="-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im0-tub-ru.yandex.net/i?id=140892077-55-72&amp;n=21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933056"/>
            <a:ext cx="2057406" cy="1276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3286116" y="1785926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5500694" y="428604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Oval 4"/>
          <p:cNvSpPr>
            <a:spLocks noChangeArrowheads="1"/>
          </p:cNvSpPr>
          <p:nvPr/>
        </p:nvSpPr>
        <p:spPr bwMode="auto">
          <a:xfrm>
            <a:off x="3286116" y="428604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5429256" y="1714488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3286116" y="3000372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5500694" y="2928934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3286116" y="4214818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5429256" y="4500570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Oval 10"/>
          <p:cNvSpPr>
            <a:spLocks noChangeArrowheads="1"/>
          </p:cNvSpPr>
          <p:nvPr/>
        </p:nvSpPr>
        <p:spPr bwMode="auto">
          <a:xfrm>
            <a:off x="3286116" y="5643578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Oval 11"/>
          <p:cNvSpPr>
            <a:spLocks noChangeArrowheads="1"/>
          </p:cNvSpPr>
          <p:nvPr/>
        </p:nvSpPr>
        <p:spPr bwMode="auto">
          <a:xfrm>
            <a:off x="5500694" y="5786454"/>
            <a:ext cx="533400" cy="4762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1728192" cy="134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 descr="лягу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340768"/>
            <a:ext cx="18002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птиц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268760"/>
            <a:ext cx="17281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Группа 24"/>
          <p:cNvGrpSpPr/>
          <p:nvPr/>
        </p:nvGrpSpPr>
        <p:grpSpPr>
          <a:xfrm>
            <a:off x="1187624" y="2852936"/>
            <a:ext cx="1752599" cy="1033466"/>
            <a:chOff x="3571868" y="3500438"/>
            <a:chExt cx="1752599" cy="1033466"/>
          </a:xfrm>
        </p:grpSpPr>
        <p:pic>
          <p:nvPicPr>
            <p:cNvPr id="26" name="Рисунок 25" descr="6м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86182" y="4000504"/>
              <a:ext cx="1538285" cy="533400"/>
            </a:xfrm>
            <a:prstGeom prst="rect">
              <a:avLst/>
            </a:prstGeom>
          </p:spPr>
        </p:pic>
        <p:pic>
          <p:nvPicPr>
            <p:cNvPr id="27" name="Рисунок 26" descr="8f3aa96b7992.gif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71868" y="3500438"/>
              <a:ext cx="1143008" cy="1016007"/>
            </a:xfrm>
            <a:prstGeom prst="rect">
              <a:avLst/>
            </a:prstGeom>
          </p:spPr>
        </p:pic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180020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28" descr="http://im8-tub-ru.yandex.net/i?id=107897419-66-72&amp;n=21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372200" y="4293096"/>
            <a:ext cx="1785950" cy="1238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G:\животные\298947-004.jpg"/>
          <p:cNvPicPr>
            <a:picLocks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372200" y="2636912"/>
            <a:ext cx="1800200" cy="145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Рисунок 30" descr="18н.gif">
            <a:hlinkClick r:id="" action="ppaction://noaction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660232" y="5157192"/>
            <a:ext cx="1038225" cy="1447800"/>
          </a:xfrm>
          <a:prstGeom prst="rect">
            <a:avLst/>
          </a:prstGeom>
        </p:spPr>
      </p:pic>
      <p:pic>
        <p:nvPicPr>
          <p:cNvPr id="32" name="Picture 4" descr="E:\анимации1\56r5.gif"/>
          <p:cNvPicPr>
            <a:picLocks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87624" y="5085184"/>
            <a:ext cx="1872208" cy="1583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8403 L 0.22414 -0.2111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0" y="-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роцесс 1"/>
          <p:cNvSpPr/>
          <p:nvPr/>
        </p:nvSpPr>
        <p:spPr>
          <a:xfrm>
            <a:off x="838200" y="304800"/>
            <a:ext cx="1981200" cy="762000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живая</a:t>
            </a: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6248400" y="304800"/>
            <a:ext cx="2286000" cy="762000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неживая</a:t>
            </a:r>
          </a:p>
        </p:txBody>
      </p:sp>
      <p:pic>
        <p:nvPicPr>
          <p:cNvPr id="4" name="Рисунок 3" descr="мол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876800"/>
            <a:ext cx="2438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етер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24200"/>
            <a:ext cx="2209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онь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876800"/>
            <a:ext cx="259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насек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12954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неж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1447800"/>
            <a:ext cx="1600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тиц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28956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лягу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144780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луна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95600" y="1219200"/>
            <a:ext cx="175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обл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" y="3200400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ор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8200" y="49530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ятно 1 13"/>
          <p:cNvSpPr/>
          <p:nvPr/>
        </p:nvSpPr>
        <p:spPr>
          <a:xfrm>
            <a:off x="0" y="2286000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ятно 1 14"/>
          <p:cNvSpPr/>
          <p:nvPr/>
        </p:nvSpPr>
        <p:spPr>
          <a:xfrm>
            <a:off x="2362200" y="2057400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ятно 1 15"/>
          <p:cNvSpPr/>
          <p:nvPr/>
        </p:nvSpPr>
        <p:spPr>
          <a:xfrm>
            <a:off x="7086600" y="3810000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ятно 1 16"/>
          <p:cNvSpPr/>
          <p:nvPr/>
        </p:nvSpPr>
        <p:spPr>
          <a:xfrm>
            <a:off x="2133600" y="4038600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ятно 1 17"/>
          <p:cNvSpPr/>
          <p:nvPr/>
        </p:nvSpPr>
        <p:spPr>
          <a:xfrm>
            <a:off x="5105400" y="5943600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ятно 1 19"/>
          <p:cNvSpPr/>
          <p:nvPr/>
        </p:nvSpPr>
        <p:spPr>
          <a:xfrm>
            <a:off x="4343400" y="3962400"/>
            <a:ext cx="914400" cy="914400"/>
          </a:xfrm>
          <a:prstGeom prst="irregularSeal1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ятно 1 20"/>
          <p:cNvSpPr/>
          <p:nvPr/>
        </p:nvSpPr>
        <p:spPr>
          <a:xfrm>
            <a:off x="8229600" y="2286000"/>
            <a:ext cx="914400" cy="914400"/>
          </a:xfrm>
          <a:prstGeom prst="irregularSeal1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ятно 1 21"/>
          <p:cNvSpPr/>
          <p:nvPr/>
        </p:nvSpPr>
        <p:spPr>
          <a:xfrm>
            <a:off x="7924800" y="5943600"/>
            <a:ext cx="914400" cy="914400"/>
          </a:xfrm>
          <a:prstGeom prst="irregularSeal1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ятно 1 22"/>
          <p:cNvSpPr/>
          <p:nvPr/>
        </p:nvSpPr>
        <p:spPr>
          <a:xfrm>
            <a:off x="5181600" y="2133600"/>
            <a:ext cx="914400" cy="914400"/>
          </a:xfrm>
          <a:prstGeom prst="irregularSeal1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гнутая вверх стрелка 14"/>
          <p:cNvSpPr/>
          <p:nvPr/>
        </p:nvSpPr>
        <p:spPr>
          <a:xfrm rot="2401995">
            <a:off x="5115498" y="1298118"/>
            <a:ext cx="163733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rot="2401995">
            <a:off x="5115498" y="1298117"/>
            <a:ext cx="163733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лево стрелка 18"/>
          <p:cNvSpPr/>
          <p:nvPr/>
        </p:nvSpPr>
        <p:spPr>
          <a:xfrm rot="3177119">
            <a:off x="2702282" y="584216"/>
            <a:ext cx="851061" cy="20041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 rot="2401995">
            <a:off x="5115497" y="1298117"/>
            <a:ext cx="1637333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Picture 12" descr="http://im0-tub-ru.yandex.net/i?id=248107432-04-72&amp;n=2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EAF2C3"/>
              </a:clrFrom>
              <a:clrTo>
                <a:srgbClr val="EAF2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00042"/>
            <a:ext cx="1195364" cy="1054733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14842" cy="914400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2428868"/>
            <a:ext cx="3929090" cy="914400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2428868"/>
            <a:ext cx="4214842" cy="914400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929066"/>
            <a:ext cx="3714776" cy="2308324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Животные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Растения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Человек 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Грибы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3786190"/>
            <a:ext cx="3857652" cy="2862322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Вода 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Воздух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Камни Почва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Космические тела</a:t>
            </a:r>
            <a:endParaRPr lang="ru-RU" sz="36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6715140" y="3357562"/>
            <a:ext cx="642942" cy="357190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2035951" y="3393281"/>
            <a:ext cx="500066" cy="428628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57224" y="2357430"/>
            <a:ext cx="3357586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ЖИВАЯ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643438" y="2357430"/>
            <a:ext cx="4093221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НЕЖИВАЯ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27233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38100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9000">
                    <a:srgbClr val="FEE7F2"/>
                  </a:gs>
                  <a:gs pos="17999">
                    <a:srgbClr val="FAC77D"/>
                  </a:gs>
                  <a:gs pos="30499">
                    <a:srgbClr val="FBA97D"/>
                  </a:gs>
                  <a:gs pos="41000">
                    <a:srgbClr val="FBD49C"/>
                  </a:gs>
                  <a:gs pos="50000">
                    <a:srgbClr val="FEE7F2"/>
                  </a:gs>
                  <a:gs pos="59000">
                    <a:srgbClr val="FBD49C"/>
                  </a:gs>
                  <a:gs pos="69501">
                    <a:srgbClr val="FBA97D"/>
                  </a:gs>
                  <a:gs pos="82001">
                    <a:srgbClr val="FAC77D"/>
                  </a:gs>
                  <a:gs pos="91000">
                    <a:srgbClr val="FEE7F2"/>
                  </a:gs>
                  <a:gs pos="100000">
                    <a:srgbClr val="FBEAC7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 rot="20932330">
            <a:off x="257146" y="3481637"/>
            <a:ext cx="2089150" cy="6477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Georgia" pitchFamily="18" charset="0"/>
              </a:rPr>
              <a:t>СВЕТ</a:t>
            </a:r>
            <a:endParaRPr lang="ru-RU" sz="4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051050" y="4292600"/>
            <a:ext cx="2232025" cy="6477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Georgia" pitchFamily="18" charset="0"/>
              </a:rPr>
              <a:t>ТЕПЛО</a:t>
            </a:r>
            <a:endParaRPr lang="ru-RU" sz="4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500826" y="3286124"/>
            <a:ext cx="2643174" cy="6477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ru-RU" sz="4000" b="1" dirty="0" smtClean="0">
                <a:solidFill>
                  <a:srgbClr val="000066"/>
                </a:solidFill>
                <a:latin typeface="Georgia" pitchFamily="18" charset="0"/>
              </a:rPr>
              <a:t>ВОДА</a:t>
            </a:r>
            <a:endParaRPr lang="ru-RU" sz="24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24582" name="Rectangle 7"/>
          <p:cNvSpPr>
            <a:spLocks noChangeArrowheads="1"/>
          </p:cNvSpPr>
          <p:nvPr/>
        </p:nvSpPr>
        <p:spPr bwMode="auto">
          <a:xfrm>
            <a:off x="5076825" y="4292600"/>
            <a:ext cx="2638447" cy="64770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Georgia" pitchFamily="18" charset="0"/>
              </a:rPr>
              <a:t>ВОЗДУХ</a:t>
            </a:r>
            <a:endParaRPr lang="ru-RU" sz="4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 flipH="1">
            <a:off x="2195513" y="1412875"/>
            <a:ext cx="1655762" cy="1728788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>
            <a:off x="3635375" y="1557338"/>
            <a:ext cx="1008063" cy="2519362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5076825" y="1557338"/>
            <a:ext cx="1009650" cy="2519362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5724525" y="1484313"/>
            <a:ext cx="1152525" cy="1728787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557214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66FF"/>
                  </a:solidFill>
                </a:ln>
                <a:solidFill>
                  <a:srgbClr val="800000"/>
                </a:solidFill>
                <a:latin typeface="Georgia" pitchFamily="18" charset="0"/>
              </a:rPr>
              <a:t>Живые существа</a:t>
            </a:r>
            <a:r>
              <a:rPr lang="ru-RU" sz="3200" b="1" dirty="0" smtClean="0">
                <a:ln>
                  <a:solidFill>
                    <a:srgbClr val="FF66FF"/>
                  </a:solidFill>
                </a:ln>
                <a:solidFill>
                  <a:srgbClr val="000066"/>
                </a:solidFill>
                <a:latin typeface="Georgia" pitchFamily="18" charset="0"/>
              </a:rPr>
              <a:t> не могут обходится </a:t>
            </a:r>
          </a:p>
          <a:p>
            <a:pPr algn="ctr"/>
            <a:r>
              <a:rPr lang="ru-RU" sz="3200" b="1" dirty="0" smtClean="0">
                <a:ln>
                  <a:solidFill>
                    <a:srgbClr val="FF66FF"/>
                  </a:solidFill>
                </a:ln>
                <a:solidFill>
                  <a:srgbClr val="000066"/>
                </a:solidFill>
                <a:latin typeface="Georgia" pitchFamily="18" charset="0"/>
              </a:rPr>
              <a:t>без света, тепла, воздуха и воды.</a:t>
            </a:r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214290"/>
            <a:ext cx="7286676" cy="1015663"/>
          </a:xfrm>
          <a:prstGeom prst="rect">
            <a:avLst/>
          </a:prstGeom>
          <a:solidFill>
            <a:srgbClr val="FF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Живые существа</a:t>
            </a:r>
            <a:endParaRPr lang="ru-RU" sz="6000" dirty="0"/>
          </a:p>
        </p:txBody>
      </p:sp>
      <p:pic>
        <p:nvPicPr>
          <p:cNvPr id="15" name="Picture 12" descr="http://im0-tub-ru.yandex.net/i?id=248107432-04-72&amp;n=2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EAF2C3"/>
              </a:clrFrom>
              <a:clrTo>
                <a:srgbClr val="EAF2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643050"/>
            <a:ext cx="1181108" cy="10421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580" grpId="0" animBg="1"/>
      <p:bldP spid="24581" grpId="0" animBg="1"/>
      <p:bldP spid="24582" grpId="0" animBg="1"/>
      <p:bldP spid="34824" grpId="0" animBg="1"/>
      <p:bldP spid="34826" grpId="0" animBg="1"/>
      <p:bldP spid="34827" grpId="0" animBg="1"/>
      <p:bldP spid="34828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8868593" cy="627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Все объекты живой природы 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дышат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питаются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растут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размножаются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умирают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G:\животные\298947-004.jpg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5000636"/>
            <a:ext cx="1692000" cy="145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201878113_belk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1357298"/>
            <a:ext cx="1691698" cy="1455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0a4c40a6a2d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3143248"/>
            <a:ext cx="1428750" cy="142875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9338" y="1052736"/>
            <a:ext cx="56653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ПОДВЕДЕНИЕ ИТОГОВ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6069" y="1988840"/>
            <a:ext cx="6591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</a:rPr>
              <a:t>ВСПОМНИТЕ ПРИЗНАКИ ЖИВОЙ ПРИРОДЫ</a:t>
            </a:r>
            <a:endParaRPr lang="ru-RU" sz="2400" b="1" i="1" u="sng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08" y="2628201"/>
            <a:ext cx="2392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ДВИЖЕНИЕ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3375593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6534" y="4618959"/>
            <a:ext cx="2048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ПИТАНИЕ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5445224"/>
            <a:ext cx="3390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0963" y="2628201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57688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7334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7184_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2366</TotalTime>
  <Words>156</Words>
  <Application>Microsoft Office PowerPoint</Application>
  <PresentationFormat>Экран (4:3)</PresentationFormat>
  <Paragraphs>52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ЖИВАЯ И НЕЖИВАЯ ПРИРОДА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ЖИВАЯ И НЕЖИВАЯ ПРИРОДА</dc:title>
  <dc:creator>Ирина</dc:creator>
  <cp:lastModifiedBy>1</cp:lastModifiedBy>
  <cp:revision>81</cp:revision>
  <dcterms:created xsi:type="dcterms:W3CDTF">2013-09-07T14:49:58Z</dcterms:created>
  <dcterms:modified xsi:type="dcterms:W3CDTF">2022-11-30T12:22:37Z</dcterms:modified>
</cp:coreProperties>
</file>