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2" r:id="rId1"/>
  </p:sldMasterIdLst>
  <p:notesMasterIdLst>
    <p:notesMasterId r:id="rId15"/>
  </p:notesMasterIdLst>
  <p:sldIdLst>
    <p:sldId id="256" r:id="rId2"/>
    <p:sldId id="276" r:id="rId3"/>
    <p:sldId id="277" r:id="rId4"/>
    <p:sldId id="278" r:id="rId5"/>
    <p:sldId id="279" r:id="rId6"/>
    <p:sldId id="280" r:id="rId7"/>
    <p:sldId id="281" r:id="rId8"/>
    <p:sldId id="282" r:id="rId9"/>
    <p:sldId id="283" r:id="rId10"/>
    <p:sldId id="284" r:id="rId11"/>
    <p:sldId id="287" r:id="rId12"/>
    <p:sldId id="286" r:id="rId13"/>
    <p:sldId id="274" r:id="rId14"/>
  </p:sldIdLst>
  <p:sldSz cx="9144000" cy="6858000" type="screen4x3"/>
  <p:notesSz cx="6797675" cy="99266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howGuides="1">
      <p:cViewPr varScale="1">
        <p:scale>
          <a:sx n="81" d="100"/>
          <a:sy n="81" d="100"/>
        </p:scale>
        <p:origin x="1426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223043-1B08-4AEE-BE97-89F398BB3F12}" type="datetimeFigureOut">
              <a:rPr lang="ru-RU" smtClean="0"/>
              <a:t>23.11.2022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66813" y="1241425"/>
            <a:ext cx="4464050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34FFAF-1007-4A68-97C9-BF44A8F371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20509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34FFAF-1007-4A68-97C9-BF44A8F3713D}" type="slidenum">
              <a:rPr lang="ru-RU" smtClean="0"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73725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0" y="0"/>
            <a:ext cx="9144677" cy="6858000"/>
            <a:chOff x="0" y="0"/>
            <a:chExt cx="9144677" cy="6858000"/>
          </a:xfrm>
        </p:grpSpPr>
        <p:pic>
          <p:nvPicPr>
            <p:cNvPr id="8" name="Picture 7" descr="SD-PanelTitle-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</p:spPr>
        </p:pic>
        <p:sp>
          <p:nvSpPr>
            <p:cNvPr id="11" name="Rectangle 10"/>
            <p:cNvSpPr/>
            <p:nvPr/>
          </p:nvSpPr>
          <p:spPr>
            <a:xfrm>
              <a:off x="1515532" y="1520422"/>
              <a:ext cx="6112935" cy="3818468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2" name="Picture 11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2" r="47959"/>
            <a:stretch/>
          </p:blipFill>
          <p:spPr>
            <a:xfrm>
              <a:off x="0" y="3128434"/>
              <a:ext cx="1664208" cy="612648"/>
            </a:xfrm>
            <a:prstGeom prst="rect">
              <a:avLst/>
            </a:prstGeom>
          </p:spPr>
        </p:pic>
        <p:pic>
          <p:nvPicPr>
            <p:cNvPr id="13" name="Picture 12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2" r="47959"/>
            <a:stretch/>
          </p:blipFill>
          <p:spPr>
            <a:xfrm>
              <a:off x="7480469" y="3128434"/>
              <a:ext cx="1664208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21934" y="1811863"/>
            <a:ext cx="5308866" cy="1515533"/>
          </a:xfrm>
        </p:spPr>
        <p:txBody>
          <a:bodyPr anchor="b">
            <a:noAutofit/>
          </a:bodyPr>
          <a:lstStyle>
            <a:lvl1pPr algn="ctr">
              <a:defRPr sz="48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21934" y="3598327"/>
            <a:ext cx="5308866" cy="1377651"/>
          </a:xfrm>
        </p:spPr>
        <p:txBody>
          <a:bodyPr anchor="t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65417" y="5054602"/>
            <a:ext cx="673276" cy="279400"/>
          </a:xfrm>
        </p:spPr>
        <p:txBody>
          <a:bodyPr/>
          <a:lstStyle/>
          <a:p>
            <a:fld id="{99BBDFB2-82B2-461C-AE0E-BE600AD4FB1C}" type="datetimeFigureOut">
              <a:rPr lang="ru-RU" smtClean="0"/>
              <a:t>23.11.2022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21934" y="5054602"/>
            <a:ext cx="4064860" cy="27940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17317" y="5054602"/>
            <a:ext cx="413483" cy="279400"/>
          </a:xfrm>
        </p:spPr>
        <p:txBody>
          <a:bodyPr/>
          <a:lstStyle/>
          <a:p>
            <a:fld id="{76D5042F-16C1-4C86-8CC3-DB2F4E5E579E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2019825" y="3471329"/>
            <a:ext cx="511308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828354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4815415"/>
            <a:ext cx="6798734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26260" y="1032933"/>
            <a:ext cx="7091482" cy="33612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6" y="5382153"/>
            <a:ext cx="6798734" cy="49371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BDFB2-82B2-461C-AE0E-BE600AD4FB1C}" type="datetimeFigureOut">
              <a:rPr lang="ru-RU" smtClean="0"/>
              <a:t>23.11.2022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D5042F-16C1-4C86-8CC3-DB2F4E5E57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39187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906873"/>
            <a:ext cx="6798734" cy="309786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4275666"/>
            <a:ext cx="6798736" cy="1600202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BDFB2-82B2-461C-AE0E-BE600AD4FB1C}" type="datetimeFigureOut">
              <a:rPr lang="ru-RU" smtClean="0"/>
              <a:t>23.11.2022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D5042F-16C1-4C86-8CC3-DB2F4E5E579E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278465" y="4140199"/>
            <a:ext cx="6606425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235491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4333" y="982132"/>
            <a:ext cx="6400250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00200" y="3352799"/>
            <a:ext cx="5892798" cy="651933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3" y="4343400"/>
            <a:ext cx="6798738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BDFB2-82B2-461C-AE0E-BE600AD4FB1C}" type="datetimeFigureOut">
              <a:rPr lang="ru-RU" smtClean="0"/>
              <a:t>23.11.2022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D5042F-16C1-4C86-8CC3-DB2F4E5E579E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849969" y="905362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33503" y="2827870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278466" y="4140199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6712959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9" y="3308581"/>
            <a:ext cx="679872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8" y="4777381"/>
            <a:ext cx="679873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BDFB2-82B2-461C-AE0E-BE600AD4FB1C}" type="datetimeFigureOut">
              <a:rPr lang="ru-RU" smtClean="0"/>
              <a:t>23.11.2022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D5042F-16C1-4C86-8CC3-DB2F4E5E57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566864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9416" y="982132"/>
            <a:ext cx="632516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8" name="Text Placeholder 2"/>
          <p:cNvSpPr>
            <a:spLocks noGrp="1"/>
          </p:cNvSpPr>
          <p:nvPr>
            <p:ph type="body" idx="13"/>
          </p:nvPr>
        </p:nvSpPr>
        <p:spPr>
          <a:xfrm>
            <a:off x="1176868" y="3639312"/>
            <a:ext cx="6798730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4529667"/>
            <a:ext cx="6798736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BDFB2-82B2-461C-AE0E-BE600AD4FB1C}" type="datetimeFigureOut">
              <a:rPr lang="ru-RU" smtClean="0"/>
              <a:t>23.11.2022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D5042F-16C1-4C86-8CC3-DB2F4E5E579E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78060" y="89689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649796" y="260772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278466" y="342900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7959443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982131"/>
            <a:ext cx="6798734" cy="2294467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sz="3200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1176868" y="3566160"/>
            <a:ext cx="6798730" cy="905256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6" y="4470400"/>
            <a:ext cx="6798734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BDFB2-82B2-461C-AE0E-BE600AD4FB1C}" type="datetimeFigureOut">
              <a:rPr lang="ru-RU" smtClean="0"/>
              <a:t>23.11.2022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D5042F-16C1-4C86-8CC3-DB2F4E5E579E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278469" y="3429000"/>
            <a:ext cx="6606421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2547630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6865" y="2490135"/>
            <a:ext cx="6798736" cy="3385733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BDFB2-82B2-461C-AE0E-BE600AD4FB1C}" type="datetimeFigureOut">
              <a:rPr lang="ru-RU" smtClean="0"/>
              <a:t>23.11.2022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D5042F-16C1-4C86-8CC3-DB2F4E5E579E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278466" y="2354670"/>
            <a:ext cx="660642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6534041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356667" y="906873"/>
            <a:ext cx="1618930" cy="496899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6867" y="906873"/>
            <a:ext cx="4915509" cy="4968993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BDFB2-82B2-461C-AE0E-BE600AD4FB1C}" type="datetimeFigureOut">
              <a:rPr lang="ru-RU" smtClean="0"/>
              <a:t>23.11.2022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D5042F-16C1-4C86-8CC3-DB2F4E5E579E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6245512" y="906873"/>
            <a:ext cx="0" cy="4968993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711431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278465" y="235626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BDFB2-82B2-461C-AE0E-BE600AD4FB1C}" type="datetimeFigureOut">
              <a:rPr lang="ru-RU" smtClean="0"/>
              <a:t>23.11.2022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D5042F-16C1-4C86-8CC3-DB2F4E5E57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40913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78465" y="1641413"/>
            <a:ext cx="6595534" cy="1822514"/>
          </a:xfrm>
        </p:spPr>
        <p:txBody>
          <a:bodyPr anchor="b">
            <a:normAutofit/>
          </a:bodyPr>
          <a:lstStyle>
            <a:lvl1pPr algn="ctr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78465" y="3734859"/>
            <a:ext cx="6595534" cy="1090015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BDFB2-82B2-461C-AE0E-BE600AD4FB1C}" type="datetimeFigureOut">
              <a:rPr lang="ru-RU" smtClean="0"/>
              <a:t>23.11.2022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D5042F-16C1-4C86-8CC3-DB2F4E5E579E}" type="slidenum">
              <a:rPr lang="ru-RU" smtClean="0"/>
              <a:t>‹#›</a:t>
            </a:fld>
            <a:endParaRPr lang="ru-RU"/>
          </a:p>
        </p:txBody>
      </p:sp>
      <p:cxnSp>
        <p:nvCxnSpPr>
          <p:cNvPr id="31" name="Straight Connector 30"/>
          <p:cNvCxnSpPr/>
          <p:nvPr/>
        </p:nvCxnSpPr>
        <p:spPr>
          <a:xfrm>
            <a:off x="1278466" y="3599392"/>
            <a:ext cx="659553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831398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278465" y="235626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130386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76866" y="2487168"/>
            <a:ext cx="3337560" cy="344728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5152" y="2487168"/>
            <a:ext cx="3337560" cy="344728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BDFB2-82B2-461C-AE0E-BE600AD4FB1C}" type="datetimeFigureOut">
              <a:rPr lang="ru-RU" smtClean="0"/>
              <a:t>23.11.2022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D5042F-16C1-4C86-8CC3-DB2F4E5E57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86241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8" y="2658533"/>
            <a:ext cx="3337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76868" y="3243263"/>
            <a:ext cx="3337560" cy="2706624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1832" y="2658533"/>
            <a:ext cx="3337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1832" y="3243263"/>
            <a:ext cx="3337560" cy="2706624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BDFB2-82B2-461C-AE0E-BE600AD4FB1C}" type="datetimeFigureOut">
              <a:rPr lang="ru-RU" smtClean="0"/>
              <a:t>23.11.2022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D5042F-16C1-4C86-8CC3-DB2F4E5E579E}" type="slidenum">
              <a:rPr lang="ru-RU" smtClean="0"/>
              <a:t>‹#›</a:t>
            </a:fld>
            <a:endParaRPr lang="ru-RU"/>
          </a:p>
        </p:txBody>
      </p:sp>
      <p:cxnSp>
        <p:nvCxnSpPr>
          <p:cNvPr id="41" name="Straight Connector 40"/>
          <p:cNvCxnSpPr/>
          <p:nvPr/>
        </p:nvCxnSpPr>
        <p:spPr>
          <a:xfrm>
            <a:off x="1278466" y="235467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521976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915337"/>
            <a:ext cx="6798735" cy="130386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BDFB2-82B2-461C-AE0E-BE600AD4FB1C}" type="datetimeFigureOut">
              <a:rPr lang="ru-RU" smtClean="0"/>
              <a:t>23.11.2022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D5042F-16C1-4C86-8CC3-DB2F4E5E579E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278466" y="235467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433114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BDFB2-82B2-461C-AE0E-BE600AD4FB1C}" type="datetimeFigureOut">
              <a:rPr lang="ru-RU" smtClean="0"/>
              <a:t>23.11.2022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D5042F-16C1-4C86-8CC3-DB2F4E5E57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38618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1388534"/>
            <a:ext cx="2536798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20062" y="982132"/>
            <a:ext cx="3855539" cy="4893735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5" y="3031065"/>
            <a:ext cx="2536798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BDFB2-82B2-461C-AE0E-BE600AD4FB1C}" type="datetimeFigureOut">
              <a:rPr lang="ru-RU" smtClean="0"/>
              <a:t>23.11.2022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D5042F-16C1-4C86-8CC3-DB2F4E5E579E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1278466" y="2912533"/>
            <a:ext cx="233359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404439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1883832"/>
            <a:ext cx="3632202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069" y="1032933"/>
            <a:ext cx="2929463" cy="4792136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5" y="3255432"/>
            <a:ext cx="3632201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BDFB2-82B2-461C-AE0E-BE600AD4FB1C}" type="datetimeFigureOut">
              <a:rPr lang="ru-RU" smtClean="0"/>
              <a:t>23.11.2022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D5042F-16C1-4C86-8CC3-DB2F4E5E57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43035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9152467" cy="6858000"/>
            <a:chOff x="0" y="0"/>
            <a:chExt cx="9152467" cy="6858000"/>
          </a:xfrm>
        </p:grpSpPr>
        <p:pic>
          <p:nvPicPr>
            <p:cNvPr id="8" name="Picture 7" descr="S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553888" y="542807"/>
              <a:ext cx="8039776" cy="5756392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r="14240"/>
            <a:stretch/>
          </p:blipFill>
          <p:spPr>
            <a:xfrm>
              <a:off x="0" y="3128434"/>
              <a:ext cx="68580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r="14240"/>
            <a:stretch/>
          </p:blipFill>
          <p:spPr>
            <a:xfrm>
              <a:off x="8466667" y="3128434"/>
              <a:ext cx="68580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2490135"/>
            <a:ext cx="6798736" cy="344499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56670" y="5960533"/>
            <a:ext cx="1148283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99BBDFB2-82B2-461C-AE0E-BE600AD4FB1C}" type="datetimeFigureOut">
              <a:rPr lang="ru-RU" smtClean="0"/>
              <a:t>23.11.2022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76865" y="5960533"/>
            <a:ext cx="510466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80091" y="5960533"/>
            <a:ext cx="39551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76D5042F-16C1-4C86-8CC3-DB2F4E5E57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69789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3" r:id="rId1"/>
    <p:sldLayoutId id="2147483704" r:id="rId2"/>
    <p:sldLayoutId id="2147483705" r:id="rId3"/>
    <p:sldLayoutId id="2147483706" r:id="rId4"/>
    <p:sldLayoutId id="2147483707" r:id="rId5"/>
    <p:sldLayoutId id="2147483708" r:id="rId6"/>
    <p:sldLayoutId id="2147483709" r:id="rId7"/>
    <p:sldLayoutId id="2147483710" r:id="rId8"/>
    <p:sldLayoutId id="2147483711" r:id="rId9"/>
    <p:sldLayoutId id="2147483712" r:id="rId10"/>
    <p:sldLayoutId id="2147483713" r:id="rId11"/>
    <p:sldLayoutId id="2147483714" r:id="rId12"/>
    <p:sldLayoutId id="2147483715" r:id="rId13"/>
    <p:sldLayoutId id="2147483716" r:id="rId14"/>
    <p:sldLayoutId id="2147483717" r:id="rId15"/>
    <p:sldLayoutId id="2147483718" r:id="rId16"/>
    <p:sldLayoutId id="2147483719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728383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/>
              <a:t/>
            </a:r>
            <a:br>
              <a:rPr lang="ru-RU" sz="3200" dirty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/>
              <a:t/>
            </a:r>
            <a:br>
              <a:rPr lang="ru-RU" sz="3200" dirty="0"/>
            </a:br>
            <a:r>
              <a:rPr lang="ru-RU" sz="3200" dirty="0" smtClean="0"/>
              <a:t>МОУ СОШ № 1 г. Талдома</a:t>
            </a:r>
            <a:endParaRPr lang="ru-RU" sz="3200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587997" y="1093509"/>
            <a:ext cx="7886700" cy="5083454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 algn="ctr">
              <a:buNone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Приемы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развития глобальных </a:t>
            </a:r>
            <a:endParaRPr lang="ru-RU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компетенций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обучающихся на уроках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обществознания.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 smtClean="0"/>
          </a:p>
          <a:p>
            <a:pPr marL="0" indent="0" algn="r">
              <a:buNone/>
            </a:pP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Маруфи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Денис Вячеславович</a:t>
            </a:r>
          </a:p>
          <a:p>
            <a:pPr marL="0" indent="0" algn="r"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 истории и обществознания</a:t>
            </a:r>
          </a:p>
          <a:p>
            <a:pPr marL="0" indent="0" algn="ctr"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2022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399897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fsd.multiurok.ru/html/2022/09/22/s_632c7a4a67999/phpFgmCBq_Formirovanie-globalnyh-kompetencij-na-primere-prakticheskih-zadanij-na-urokah-obcshestvozn_html_a37d9c3e44f325c9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48034" y="791853"/>
            <a:ext cx="6513922" cy="3478489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Прямоугольник 2"/>
          <p:cNvSpPr/>
          <p:nvPr/>
        </p:nvSpPr>
        <p:spPr>
          <a:xfrm>
            <a:off x="989814" y="4192959"/>
            <a:ext cx="7381188" cy="17173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750"/>
              </a:spcAft>
            </a:pPr>
            <a:r>
              <a:rPr lang="ru-RU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Сформулируйте 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 одному выводу</a:t>
            </a:r>
            <a:r>
              <a:rPr lang="ru-RU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>
              <a:lnSpc>
                <a:spcPct val="107000"/>
              </a:lnSpc>
              <a:spcAft>
                <a:spcPts val="750"/>
              </a:spcAft>
            </a:pPr>
            <a:r>
              <a:rPr lang="ru-RU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а) о сходстве и б) о различии в позициях групп опрошенных. </a:t>
            </a:r>
            <a:endParaRPr lang="ru-RU" sz="2000" dirty="0" smtClean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750"/>
              </a:spcAft>
            </a:pPr>
            <a:r>
              <a:rPr lang="ru-RU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Выскажите 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предположение о том, чем объясняется: </a:t>
            </a:r>
            <a:endParaRPr lang="ru-RU" sz="2000" dirty="0" smtClean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750"/>
              </a:spcAft>
            </a:pPr>
            <a:r>
              <a:rPr lang="ru-RU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 сходство; б) различие.</a:t>
            </a:r>
            <a:endParaRPr lang="ru-RU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2923740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8095" y="2714919"/>
            <a:ext cx="7220931" cy="2922309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985101" y="1432875"/>
            <a:ext cx="728691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5.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Прочитайте стихотворение, какие функции семьи в стихотворении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показаны?</a:t>
            </a:r>
          </a:p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Выпишите их: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1471771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895545" y="735291"/>
            <a:ext cx="7579151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КУРС «ОБЩЕСТВОЗНАНИЕ» в силу своей специфики (содержание, формируемые умения) играет большую роль в развитии глобальных компетенций.</a:t>
            </a:r>
          </a:p>
          <a:p>
            <a:r>
              <a:rPr lang="ru-RU" sz="2400" dirty="0" smtClean="0"/>
              <a:t> </a:t>
            </a:r>
          </a:p>
          <a:p>
            <a:pPr algn="just"/>
            <a:r>
              <a:rPr lang="ru-RU" sz="2400" dirty="0" smtClean="0"/>
              <a:t>        • </a:t>
            </a:r>
            <a:r>
              <a:rPr lang="ru-RU" sz="24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Есть темы, которые конкретно касаются данных вопросов;</a:t>
            </a:r>
          </a:p>
          <a:p>
            <a:pPr algn="just"/>
            <a:r>
              <a:rPr lang="ru-RU" sz="24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• Есть темы, которые опосредованно работают на развитие данных компетенций;</a:t>
            </a:r>
          </a:p>
          <a:p>
            <a:pPr algn="just"/>
            <a:r>
              <a:rPr lang="ru-RU" sz="24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• На уроках обществознания формируются умения, которые являются неотъемлемой частью глобальной </a:t>
            </a:r>
            <a:r>
              <a:rPr lang="ru-RU" sz="24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компетенции - критическое мышление, умения </a:t>
            </a:r>
            <a:r>
              <a:rPr lang="ru-RU" sz="24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аргументировать, умение общаться, умение работать в команде и т.п.).</a:t>
            </a:r>
          </a:p>
        </p:txBody>
      </p:sp>
    </p:spTree>
    <p:extLst>
      <p:ext uri="{BB962C8B-B14F-4D97-AF65-F5344CB8AC3E}">
        <p14:creationId xmlns:p14="http://schemas.microsoft.com/office/powerpoint/2010/main" val="163439701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414022" y="3244334"/>
            <a:ext cx="683443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5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</a:p>
        </p:txBody>
      </p:sp>
    </p:spTree>
    <p:extLst>
      <p:ext uri="{BB962C8B-B14F-4D97-AF65-F5344CB8AC3E}">
        <p14:creationId xmlns:p14="http://schemas.microsoft.com/office/powerpoint/2010/main" val="8400996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91851" y="678731"/>
            <a:ext cx="7588578" cy="53614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750"/>
              </a:spcAft>
            </a:pP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 уроках обществознания формируются умения, которые являются неотъемлемой частью глобальной компетенции критическое мышление, умение аргументировать, умение общаться, работать в команде; способность оценивать информацию; выявлять мнения, подходы, перспективы, анализировать; объяснять сложные ситуации и проблемы; оценивать действия и их последствия; систематизировать, конкретизировать и критически оценивать социальную информацию из адаптированных источников; Приобретение опыта осуществления совместной деятельности, включая взаимодействия с людьми другой культуры, национальной и религиозной принадлежности на основе национальных ценностей современного российского общества: гуманистических и демократических ценностей, идей мира и взаимопонимания между народами, людьми разных культур; осознание ценности культуры и традиций народов России</a:t>
            </a:r>
            <a:endParaRPr lang="ru-RU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99561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292225" y="574675"/>
            <a:ext cx="7851775" cy="2889250"/>
          </a:xfrm>
        </p:spPr>
        <p:txBody>
          <a:bodyPr>
            <a:noAutofit/>
          </a:bodyPr>
          <a:lstStyle/>
          <a:p>
            <a:pPr algn="just"/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4294967295"/>
          </p:nvPr>
        </p:nvSpPr>
        <p:spPr>
          <a:xfrm>
            <a:off x="659877" y="1593130"/>
            <a:ext cx="7927942" cy="4618758"/>
          </a:xfrm>
        </p:spPr>
        <p:txBody>
          <a:bodyPr>
            <a:normAutofit/>
          </a:bodyPr>
          <a:lstStyle/>
          <a:p>
            <a:endParaRPr lang="en-US" b="1" dirty="0" smtClean="0"/>
          </a:p>
          <a:p>
            <a:pPr marL="0" indent="0" algn="ctr">
              <a:buNone/>
            </a:pP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Задача учителя обществознания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dirty="0" smtClean="0"/>
              <a:t>    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Сформировать умение оценивать ситуацию</a:t>
            </a: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2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По мере возможности, найти выход из сложившейся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ситуации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3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Умение мыслить глобально, а действовать локально.</a:t>
            </a:r>
          </a:p>
          <a:p>
            <a:pPr marL="0" indent="0" algn="just"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378135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67265" y="806744"/>
            <a:ext cx="7701699" cy="45571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750"/>
              </a:spcAft>
            </a:pPr>
            <a:endParaRPr lang="ru-RU" sz="2000" b="1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750"/>
              </a:spcAft>
            </a:pPr>
            <a:r>
              <a:rPr lang="ru-RU" sz="20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Задание </a:t>
            </a:r>
            <a: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№ 1 Направлено на понимание проблемы и её решение.</a:t>
            </a:r>
            <a:endParaRPr lang="ru-RU" sz="20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750"/>
              </a:spcAft>
            </a:pP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Рассмотрите иллюстрации. Какая деятельность человека приводит к таким последствиям? Какую опасность они представляют для человека и природы?</a:t>
            </a:r>
            <a:endParaRPr lang="ru-RU" sz="20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750"/>
              </a:spcAft>
            </a:pP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Если бы у вас была возможность участвовать в решении глобальных проблем, с чего бы вы хотели начать? Почему?</a:t>
            </a:r>
            <a:endParaRPr lang="ru-RU" sz="20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750"/>
              </a:spcAft>
            </a:pP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Представьте, что вам поручили написать закон «Об экологической безопасности населенного пункта». На решение каких проблем он был бы нацелен в первую очередь?</a:t>
            </a:r>
            <a:endParaRPr lang="ru-RU" sz="20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750"/>
              </a:spcAft>
            </a:pPr>
            <a: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Какие экологические проблемы наиболее важны для вашего региона?</a:t>
            </a:r>
            <a:endParaRPr lang="ru-RU" sz="20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212881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Объект 4" descr="https://fsd.multiurok.ru/html/2022/09/22/s_632c7a4a67999/phpFgmCBq_Formirovanie-globalnyh-kompetencij-na-primere-prakticheskih-zadanij-na-urokah-obcshestvozn_html_417d43167121a5e2.jp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30597" y="1121790"/>
            <a:ext cx="3761295" cy="460028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https://fsd.multiurok.ru/html/2022/09/22/s_632c7a4a67999/phpFgmCBq_Formirovanie-globalnyh-kompetencij-na-primere-prakticheskih-zadanij-na-urokah-obcshestvozn_html_fab9419ef287097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4686" y="3031064"/>
            <a:ext cx="2668977" cy="2438405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 descr="https://fsd.multiurok.ru/html/2022/09/22/s_632c7a4a67999/phpFgmCBq_Formirovanie-globalnyh-kompetencij-na-primere-prakticheskih-zadanij-na-urokah-obcshestvozn_html_9f4794b685b22623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6865" y="1164557"/>
            <a:ext cx="2536798" cy="164252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49772647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/>
        <p:txBody>
          <a:bodyPr>
            <a:normAutofit fontScale="77500" lnSpcReduction="20000"/>
          </a:bodyPr>
          <a:lstStyle/>
          <a:p>
            <a:pPr algn="just"/>
            <a:r>
              <a:rPr lang="ru-RU" sz="2100" dirty="0"/>
              <a:t>Для иллюстрации какой группы глобальных проблем может быть использовано данное изображение? (Дайте обобщенное, а неконкретное название проблеме. Объясните почему её относят к глобальным. Какая мера, по вашему мнению будет способствовать решению данной проблемы? Какие еще проблемы относят к этой группе глобальных проблем? (Назовите любые две проблемы, аргументируйте свой ответ.)</a:t>
            </a:r>
          </a:p>
          <a:p>
            <a:endParaRPr lang="ru-RU" dirty="0"/>
          </a:p>
        </p:txBody>
      </p:sp>
      <p:pic>
        <p:nvPicPr>
          <p:cNvPr id="10" name="Рисунок 9" descr="https://fsd.multiurok.ru/html/2022/09/22/s_632c7a4a67999/phpFgmCBq_Formirovanie-globalnyh-kompetencij-na-primere-prakticheskih-zadanij-na-urokah-obcshestvozn_html_9f4794b685b22623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6864" y="906873"/>
            <a:ext cx="6798735" cy="309786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9378184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725864" y="761155"/>
            <a:ext cx="7767687" cy="5434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750"/>
              </a:spcAft>
            </a:pPr>
            <a:r>
              <a:rPr lang="ru-RU" sz="24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Задание № 3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Направлено на формирование семейных ценностей,</a:t>
            </a:r>
            <a:r>
              <a:rPr lang="ru-RU" sz="24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на 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роль семьи в жизни общества.</a:t>
            </a:r>
            <a:endParaRPr lang="ru-RU" sz="24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750"/>
              </a:spcAft>
            </a:pP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Объект оценки: Идентифицировать проявления культурного сходства и различий на основе информации источника</a:t>
            </a:r>
            <a:endParaRPr lang="ru-RU" sz="24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750"/>
              </a:spcAft>
            </a:pP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 уроках обществознания школьники узнали о разных типах семей. Первый тип называется патриархальным. В таких семьях жёстко закреплены семейные обязанности, глава семьи – мужчина, который обеспечивает семейное благополучие и пополняет бюджет, а мнение детей по разным вопросам семейной жизни не спрашивают. Второй тип семьи с противоположными признаками принято называть демократическим.</a:t>
            </a:r>
            <a:endParaRPr lang="ru-RU" sz="24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3807299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44718" y="725864"/>
            <a:ext cx="7748833" cy="58451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750"/>
              </a:spcAft>
            </a:pPr>
            <a:r>
              <a:rPr lang="ru-RU" sz="24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Выберите все верные факты. Поставьте «+» около каждого выбранного факта.</a:t>
            </a:r>
            <a:endParaRPr lang="ru-RU" sz="2400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750"/>
              </a:spcAft>
            </a:pPr>
            <a: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 В семье принято совместно отмечать важные семейные события и праздники</a:t>
            </a:r>
            <a:endParaRPr lang="ru-RU" sz="24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750"/>
              </a:spcAft>
            </a:pP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2) В семье Гордеевых двое детей – Артём и Вера</a:t>
            </a:r>
            <a:endParaRPr lang="ru-RU" sz="24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750"/>
              </a:spcAft>
            </a:pP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3) Мама Артёма – врач, а папа работает в научно – исследовательском институте</a:t>
            </a:r>
            <a:endParaRPr lang="ru-RU" sz="24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750"/>
              </a:spcAft>
            </a:pP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4) Родители Артёма зарабатывают примерно одинаково</a:t>
            </a:r>
            <a:endParaRPr lang="ru-RU" sz="24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750"/>
              </a:spcAft>
            </a:pP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5) Маме приходится задерживаться на работе, и тогда ужин готовит </a:t>
            </a:r>
            <a: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папа</a:t>
            </a:r>
          </a:p>
          <a:p>
            <a:pPr>
              <a:lnSpc>
                <a:spcPct val="107000"/>
              </a:lnSpc>
              <a:spcAft>
                <a:spcPts val="750"/>
              </a:spcAft>
            </a:pPr>
            <a:r>
              <a:rPr lang="ru-RU" sz="2400" b="1" dirty="0"/>
              <a:t>6)</a:t>
            </a:r>
            <a:r>
              <a:rPr lang="ru-RU" sz="2400" dirty="0"/>
              <a:t> 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Все Гордеевы обсуждали, как потратить премию отца: купить новые туфли маме или заменить люстру в общей комнате.</a:t>
            </a:r>
            <a:endParaRPr lang="ru-RU" sz="24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1427152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87777" y="1213612"/>
            <a:ext cx="6956982" cy="40063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750"/>
              </a:spcAft>
            </a:pPr>
            <a: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Задание №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4</a:t>
            </a:r>
            <a:endParaRPr lang="ru-RU" sz="20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750"/>
              </a:spcAft>
            </a:pP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Направлено на умение аргументировать, способность оценивать информацию; выявлять мнения, подходы, перспективы, анализировать; объяснять сложные ситуации и проблемы; критически оценивать социальную информацию из адаптированных источников.</a:t>
            </a:r>
            <a:endParaRPr lang="ru-RU" sz="20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750"/>
              </a:spcAft>
            </a:pP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20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750"/>
              </a:spcAft>
            </a:pP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Учёные опросили 25-летних и 55-летних граждан страны Z. Им задавали вопрос: «Как Вы считаете, чья обязанность вести домашнее хозяйство?» Результаты опросов (в % от числа отвечавших) приведены на диаграмме.</a:t>
            </a:r>
            <a:endParaRPr lang="ru-RU" sz="20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3141769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туральные материалы">
  <a:themeElements>
    <a:clrScheme name="Натуральные материалы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Натуральные материалы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Натуральные материалы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rnd" cmpd="sng" algn="ctr">
          <a:solidFill>
            <a:schemeClr val="phClr"/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346</TotalTime>
  <Words>522</Words>
  <Application>Microsoft Office PowerPoint</Application>
  <PresentationFormat>Экран (4:3)</PresentationFormat>
  <Paragraphs>52</Paragraphs>
  <Slides>13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8" baseType="lpstr">
      <vt:lpstr>Arial</vt:lpstr>
      <vt:lpstr>Calibri</vt:lpstr>
      <vt:lpstr>Garamond</vt:lpstr>
      <vt:lpstr>Times New Roman</vt:lpstr>
      <vt:lpstr>Натуральные материалы</vt:lpstr>
      <vt:lpstr>    МОУ СОШ № 1 г. Талдома</vt:lpstr>
      <vt:lpstr>Презентация PowerPoint</vt:lpstr>
      <vt:lpstr>       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МОУ СОШ № 1 г. Талдома</dc:title>
  <dc:creator>marufi2013@yandex.ru</dc:creator>
  <cp:lastModifiedBy>marufi2013@yandex.ru</cp:lastModifiedBy>
  <cp:revision>27</cp:revision>
  <cp:lastPrinted>2022-11-23T10:55:51Z</cp:lastPrinted>
  <dcterms:created xsi:type="dcterms:W3CDTF">2022-11-20T12:06:24Z</dcterms:created>
  <dcterms:modified xsi:type="dcterms:W3CDTF">2022-11-23T16:35:22Z</dcterms:modified>
</cp:coreProperties>
</file>