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  <p:sldMasterId id="2147483777" r:id="rId5"/>
    <p:sldMasterId id="2147483849" r:id="rId6"/>
    <p:sldMasterId id="2147483861" r:id="rId7"/>
    <p:sldMasterId id="2147483885" r:id="rId8"/>
    <p:sldMasterId id="2147483909" r:id="rId9"/>
    <p:sldMasterId id="2147483921" r:id="rId10"/>
  </p:sldMasterIdLst>
  <p:handoutMasterIdLst>
    <p:handoutMasterId r:id="rId29"/>
  </p:handoutMasterIdLst>
  <p:sldIdLst>
    <p:sldId id="327" r:id="rId11"/>
    <p:sldId id="338" r:id="rId12"/>
    <p:sldId id="329" r:id="rId13"/>
    <p:sldId id="301" r:id="rId14"/>
    <p:sldId id="331" r:id="rId15"/>
    <p:sldId id="332" r:id="rId16"/>
    <p:sldId id="308" r:id="rId17"/>
    <p:sldId id="310" r:id="rId18"/>
    <p:sldId id="312" r:id="rId19"/>
    <p:sldId id="273" r:id="rId20"/>
    <p:sldId id="277" r:id="rId21"/>
    <p:sldId id="276" r:id="rId22"/>
    <p:sldId id="313" r:id="rId23"/>
    <p:sldId id="334" r:id="rId24"/>
    <p:sldId id="335" r:id="rId25"/>
    <p:sldId id="337" r:id="rId26"/>
    <p:sldId id="333" r:id="rId27"/>
    <p:sldId id="27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3052" autoAdjust="0"/>
  </p:normalViewPr>
  <p:slideViewPr>
    <p:cSldViewPr snapToGrid="0">
      <p:cViewPr varScale="1">
        <p:scale>
          <a:sx n="69" d="100"/>
          <a:sy n="69" d="100"/>
        </p:scale>
        <p:origin x="-5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9" y="491989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931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9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5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64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55" y="-494119"/>
            <a:ext cx="2726007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3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725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AAF9-82CF-41C3-8ED0-07655D6BB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113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C702-FDD2-4523-8879-CEEB7C3FCB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6056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601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601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680E-BA9E-4AEF-9A8B-28CA1F6695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667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7221B-371F-4CB6-9FD8-1B4A66EF4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7499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DA5D-592A-4FDC-84B2-D435676561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0130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40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03938-A048-451A-A9B6-08808012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2457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FA21-E21D-43E6-B96B-999BAECAB5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9130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F371-4F7A-4388-A142-6A0DBFEC5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5110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98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98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5C9C-73E2-44FF-9CC8-37ABDFD57D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5236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63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080A-A9BD-4E72-83FF-86792FEF92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508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8791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6C1D9-C0C9-4665-8954-ADA3BDA173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324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711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AAF9-82CF-41C3-8ED0-07655D6BB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6076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C702-FDD2-4523-8879-CEEB7C3FCB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127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5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5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680E-BA9E-4AEF-9A8B-28CA1F6695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274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7221B-371F-4CB6-9FD8-1B4A66EF4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72652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DA5D-592A-4FDC-84B2-D435676561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08192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26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03938-A048-451A-A9B6-08808012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840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FA21-E21D-43E6-B96B-999BAECAB5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4644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F371-4F7A-4388-A142-6A0DBFEC5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0780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85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85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5C9C-73E2-44FF-9CC8-37ABDFD57D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80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81" y="4982500"/>
            <a:ext cx="2264475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68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8" y="16118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735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89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8791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60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080A-A9BD-4E72-83FF-86792FEF92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575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6C1D9-C0C9-4665-8954-ADA3BDA173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16845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708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AAF9-82CF-41C3-8ED0-07655D6BB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130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C702-FDD2-4523-8879-CEEB7C3FCB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35395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48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48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680E-BA9E-4AEF-9A8B-28CA1F6695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0113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7221B-371F-4CB6-9FD8-1B4A66EF4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77102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DA5D-592A-4FDC-84B2-D435676561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73705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23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03938-A048-451A-A9B6-08808012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43528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FA21-E21D-43E6-B96B-999BAECAB5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63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8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5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48" y="1617231"/>
            <a:ext cx="590551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758" y="417946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635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86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1266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F371-4F7A-4388-A142-6A0DBFEC5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83453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82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82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5C9C-73E2-44FF-9CC8-37ABDFD57D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40991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54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080A-A9BD-4E72-83FF-86792FEF92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66956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6C1D9-C0C9-4665-8954-ADA3BDA173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40326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701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AAF9-82CF-41C3-8ED0-07655D6BB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8841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C702-FDD2-4523-8879-CEEB7C3FCB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44099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44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44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680E-BA9E-4AEF-9A8B-28CA1F6695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79181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7221B-371F-4CB6-9FD8-1B4A66EF4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2879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DA5D-592A-4FDC-84B2-D435676561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07508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16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03938-A048-451A-A9B6-08808012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484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868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21" y="5166360"/>
            <a:ext cx="924803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39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1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55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2137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FA21-E21D-43E6-B96B-999BAECAB5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08229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F371-4F7A-4388-A142-6A0DBFEC5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45115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57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57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5C9C-73E2-44FF-9CC8-37ABDFD57D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06782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7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080A-A9BD-4E72-83FF-86792FEF92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4219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6C1D9-C0C9-4665-8954-ADA3BDA173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18586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4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2AAF9-82CF-41C3-8ED0-07655D6BB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25454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C702-FDD2-4523-8879-CEEB7C3FCB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51671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9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9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680E-BA9E-4AEF-9A8B-28CA1F6695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6168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7221B-371F-4CB6-9FD8-1B4A66EF4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46840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DA5D-592A-4FDC-84B2-D435676561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309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505" y="1032932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505" y="2497135"/>
            <a:ext cx="337520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6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01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90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9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2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80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310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9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03938-A048-451A-A9B6-08808012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3224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7FA21-E21D-43E6-B96B-999BAECAB5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54774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F371-4F7A-4388-A142-6A0DBFEC5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31253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83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83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5C9C-73E2-44FF-9CC8-37ABDFD57D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6004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B5ED8-0A54-4C66-9A03-71C455169E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821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078E2-68CC-4BD7-BBF5-27AD1D58DF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17166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971B8-8A46-48AC-9AB7-968A8026C0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29590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C16AD-CA4C-414B-BD79-ED948B9639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091678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F4D2-388D-464F-B21C-9E98E5359C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43570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353C1-2C12-40AA-9FB3-9CCC026C72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41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49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79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3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5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3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3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317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371BB-AD60-47B1-B0EC-FA06F3F98E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8775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AC73A-800C-46F9-AFDF-FC0368BA93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31672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8D1FE-B1AB-4D31-A8C9-5E847B718B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28700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FB252-F66B-4E79-82CE-B7619D8A63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60352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3C029-7D79-469A-9F29-9E38FD3A9E6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8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77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3080A-A9BD-4E72-83FF-86792FEF92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727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6C1D9-C0C9-4665-8954-ADA3BDA173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953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54280-8362-4192-BBD9-7F34433ADCB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916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54280-8362-4192-BBD9-7F34433ADCB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85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9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54280-8362-4192-BBD9-7F34433ADCB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314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54280-8362-4192-BBD9-7F34433ADCB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798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54280-8362-4192-BBD9-7F34433ADCB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565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327AF-0BDB-4C02-9EB3-73B6E708D0F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559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2034861"/>
            <a:ext cx="9144000" cy="231819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«100 шагов к успеху»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начальная школа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МАОУ ООШ№23</a:t>
            </a:r>
            <a:endParaRPr lang="ru-RU" sz="54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10530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"Благодарю…"</a:t>
            </a:r>
            <a:r>
              <a:rPr lang="ru-RU" u="sng" dirty="0">
                <a:solidFill>
                  <a:srgbClr val="FF0000"/>
                </a:solidFill>
              </a:rPr>
              <a:t/>
            </a:r>
            <a:br>
              <a:rPr lang="ru-RU" u="sng" dirty="0">
                <a:solidFill>
                  <a:srgbClr val="FF0000"/>
                </a:solidFill>
              </a:rPr>
            </a:br>
            <a:r>
              <a:rPr lang="ru-RU" dirty="0"/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Выбрать только одного из ребят, кому хочется сказать спасибо за сотрудничество и пояснить, в чем именно это сотрудничество проявилось.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3575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99"/>
            <a:ext cx="12192000" cy="68336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44404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660066"/>
                </a:solidFill>
              </a:rPr>
              <a:t>ФО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r>
              <a:rPr lang="ru-RU" smtClean="0"/>
              <a:t>помогает учащимся фиксировать свой результат и сравнивать с предыдущим;</a:t>
            </a:r>
          </a:p>
          <a:p>
            <a:pPr eaLnBrk="1" hangingPunct="1">
              <a:buFontTx/>
              <a:buChar char="-"/>
            </a:pPr>
            <a:r>
              <a:rPr lang="ru-RU" smtClean="0"/>
              <a:t>учащиеся могут анализировать собственные действия, отношения, мысли и т.д., на основе своих выводов </a:t>
            </a:r>
            <a:r>
              <a:rPr lang="ru-RU" b="1" smtClean="0">
                <a:solidFill>
                  <a:srgbClr val="A50021"/>
                </a:solidFill>
              </a:rPr>
              <a:t>управлять своей образовательной деятельностью</a:t>
            </a:r>
            <a:r>
              <a:rPr lang="ru-RU" smtClean="0"/>
              <a:t>.</a:t>
            </a:r>
          </a:p>
          <a:p>
            <a:pPr eaLnBrk="1" hangingPunct="1">
              <a:buFontTx/>
              <a:buChar char="-"/>
            </a:pPr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40664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Школьная конференция.</a:t>
            </a:r>
            <a:endParaRPr lang="ru-RU" dirty="0"/>
          </a:p>
        </p:txBody>
      </p:sp>
      <p:pic>
        <p:nvPicPr>
          <p:cNvPr id="6" name="Содержимое 5" descr="C:\Users\школа23\AppData\Local\Microsoft\Windows\INetCache\Content.Word\IMG-a40597d234e9821363fa16d7fea2c06a-V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4837" y="1126837"/>
            <a:ext cx="9208653" cy="559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над проектом.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18289" y="1647825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E:\фото по проеку\IMG_20210429_10341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019172" y="1543049"/>
            <a:ext cx="3364531" cy="464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фото по проеку\IMG_20210429_13011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4003" y="1348509"/>
            <a:ext cx="3577815" cy="380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школа23\AppData\Local\Microsoft\Windows\INetCache\Content.Word\IMG-81e49872106bb8cf218c9eaf1b495cc7-V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00437" y="304800"/>
            <a:ext cx="5920508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школа23\AppData\Local\Microsoft\Windows\INetCache\Content.Word\IMG-89f1129b1cfd5f555cb1c5e575dfee3b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258618"/>
            <a:ext cx="5809674" cy="634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236" y="286328"/>
            <a:ext cx="4941455" cy="567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E:\фото по проеку\IMG_20210427_1151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399" y="295564"/>
            <a:ext cx="6031345" cy="568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1271" y="1964368"/>
            <a:ext cx="7720327" cy="11610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063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</a:t>
            </a:r>
            <a:br>
              <a:rPr lang="ru-RU" dirty="0" smtClean="0"/>
            </a:br>
            <a:r>
              <a:rPr lang="ru-RU" dirty="0" smtClean="0"/>
              <a:t>проекта.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9600" y="240145"/>
            <a:ext cx="6354617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2034861"/>
            <a:ext cx="9144000" cy="231819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Использование приёмов формирующего оценивания в начальной школе</a:t>
            </a:r>
            <a:endParaRPr lang="ru-RU" sz="54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660066"/>
                </a:solidFill>
              </a:rPr>
              <a:t>Формирующее оценивание (ФО)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39419" y="2349853"/>
            <a:ext cx="4897967" cy="10080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Самооценка 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864586" y="2276828"/>
            <a:ext cx="4897967" cy="10080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Оценка класса 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503319" y="5084763"/>
            <a:ext cx="4897967" cy="10080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Оценка учителем </a:t>
            </a:r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auto">
          <a:xfrm>
            <a:off x="4368803" y="2924176"/>
            <a:ext cx="3263900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333399"/>
                </a:solidFill>
              </a:rPr>
              <a:t>Обратная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333399"/>
                </a:solidFill>
              </a:rPr>
              <a:t>связь</a:t>
            </a:r>
          </a:p>
        </p:txBody>
      </p:sp>
    </p:spTree>
    <p:extLst>
      <p:ext uri="{BB962C8B-B14F-4D97-AF65-F5344CB8AC3E}">
        <p14:creationId xmlns="" xmlns:p14="http://schemas.microsoft.com/office/powerpoint/2010/main" val="226976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0" grpId="0" animBg="1"/>
      <p:bldP spid="266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0"/>
            <a:ext cx="109728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Техники ФО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12192000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9645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Users\школа\Desktop\Новая папка\IMG_20210302_0929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273" y="0"/>
            <a:ext cx="1158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8686" y="637309"/>
            <a:ext cx="261462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Жестовая символика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660066"/>
                </a:solidFill>
              </a:rPr>
              <a:t>Техники  ФО: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Цветовая оценка</a:t>
            </a:r>
            <a:r>
              <a:rPr lang="ru-RU" b="1" dirty="0" smtClean="0"/>
              <a:t> 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«Светофор»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Я не понял(а) тему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В целом все понятно, 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но остались некоторые неясности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Мне все понятно</a:t>
            </a:r>
          </a:p>
        </p:txBody>
      </p:sp>
      <p:pic>
        <p:nvPicPr>
          <p:cNvPr id="21508" name="Picture 5" descr="2531170_111630729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2205038"/>
            <a:ext cx="2616200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Line 6"/>
          <p:cNvSpPr>
            <a:spLocks noChangeShapeType="1"/>
          </p:cNvSpPr>
          <p:nvPr/>
        </p:nvSpPr>
        <p:spPr bwMode="auto">
          <a:xfrm flipV="1">
            <a:off x="4559301" y="2852738"/>
            <a:ext cx="4032251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V="1">
            <a:off x="6864351" y="3860808"/>
            <a:ext cx="17272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 flipV="1">
            <a:off x="4751920" y="5013325"/>
            <a:ext cx="364913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6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0"/>
            <a:ext cx="10972800" cy="6921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66"/>
                </a:solidFill>
              </a:rPr>
              <a:t>Техники  ФО: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184" y="692271"/>
            <a:ext cx="11952816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«Лесенки знаний», «лестница успеха» </a:t>
            </a:r>
          </a:p>
        </p:txBody>
      </p:sp>
      <p:pic>
        <p:nvPicPr>
          <p:cNvPr id="25604" name="Picture 4" descr="133951_html_24155b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17" y="1724025"/>
            <a:ext cx="7871883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image005_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733" y="3789484"/>
            <a:ext cx="61976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462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660066"/>
                </a:solidFill>
              </a:rPr>
              <a:t>Техники  ФО: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113184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«Волшебные линеечки»</a:t>
            </a:r>
            <a:r>
              <a:rPr lang="ru-RU" sz="2800" smtClean="0"/>
              <a:t> (Г.А. Цукерман)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На шкале учащиеся отмечают  свои результаты, в соответствии с совместно выработанными критериями оценивания: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очень высокий уровень (пометка  вверху линеечки)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высокий уровень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средний уровень  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низкий уровень (пометка внизу линеечки)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smtClean="0"/>
          </a:p>
        </p:txBody>
      </p:sp>
      <p:pic>
        <p:nvPicPr>
          <p:cNvPr id="27652" name="Picture 4" descr="hello_html_m32e1d7d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084" y="1557338"/>
            <a:ext cx="4588933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772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128</Words>
  <Application>Microsoft Office PowerPoint</Application>
  <PresentationFormat>Произвольный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Тема1</vt:lpstr>
      <vt:lpstr>7_Оформление по умолчанию</vt:lpstr>
      <vt:lpstr>13_Оформление по умолчанию</vt:lpstr>
      <vt:lpstr>14_Оформление по умолчанию</vt:lpstr>
      <vt:lpstr>16_Оформление по умолчанию</vt:lpstr>
      <vt:lpstr>18_Оформление по умолчанию</vt:lpstr>
      <vt:lpstr>19_Оформление по умолчанию</vt:lpstr>
      <vt:lpstr>«100 шагов к успеху» начальная школа  МАОУ ООШ№23</vt:lpstr>
      <vt:lpstr>Участники  проекта.</vt:lpstr>
      <vt:lpstr>Использование приёмов формирующего оценивания в начальной школе</vt:lpstr>
      <vt:lpstr>Формирующее оценивание (ФО)</vt:lpstr>
      <vt:lpstr>Техники ФО</vt:lpstr>
      <vt:lpstr>Слайд 6</vt:lpstr>
      <vt:lpstr>Техники  ФО:</vt:lpstr>
      <vt:lpstr>Техники  ФО:</vt:lpstr>
      <vt:lpstr>Техники  ФО:</vt:lpstr>
      <vt:lpstr>Слайд 10</vt:lpstr>
      <vt:lpstr>"Благодарю…"  Выбрать только одного из ребят, кому хочется сказать спасибо за сотрудничество и пояснить, в чем именно это сотрудничество проявилось. </vt:lpstr>
      <vt:lpstr>Слайд 12</vt:lpstr>
      <vt:lpstr>ФО</vt:lpstr>
      <vt:lpstr>Школьная конференция.</vt:lpstr>
      <vt:lpstr>Работа над проектом.</vt:lpstr>
      <vt:lpstr>Слайд 16</vt:lpstr>
      <vt:lpstr>Слайд 17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2017-04-15T14:48:00Z</dcterms:created>
  <dcterms:modified xsi:type="dcterms:W3CDTF">2022-11-30T11:01:38Z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