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18" r:id="rId1"/>
  </p:sldMasterIdLst>
  <p:sldIdLst>
    <p:sldId id="256" r:id="rId2"/>
    <p:sldId id="270" r:id="rId3"/>
    <p:sldId id="288" r:id="rId4"/>
    <p:sldId id="289" r:id="rId5"/>
    <p:sldId id="290" r:id="rId6"/>
    <p:sldId id="291" r:id="rId7"/>
    <p:sldId id="283" r:id="rId8"/>
    <p:sldId id="292" r:id="rId9"/>
    <p:sldId id="293" r:id="rId10"/>
    <p:sldId id="267" r:id="rId11"/>
    <p:sldId id="286" r:id="rId12"/>
    <p:sldId id="294" r:id="rId13"/>
    <p:sldId id="295" r:id="rId14"/>
    <p:sldId id="296" r:id="rId15"/>
    <p:sldId id="272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79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79" y="182879"/>
            <a:ext cx="8778240" cy="6492240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485" y="882376"/>
            <a:ext cx="747522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60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148" y="3869635"/>
            <a:ext cx="6575895" cy="1388165"/>
          </a:xfrm>
        </p:spPr>
        <p:txBody>
          <a:bodyPr>
            <a:normAutofit/>
          </a:bodyPr>
          <a:lstStyle>
            <a:lvl1pPr marL="0" indent="0" algn="ctr">
              <a:spcBef>
                <a:spcPts val="1000"/>
              </a:spcBef>
              <a:buNone/>
              <a:defRPr sz="1800">
                <a:solidFill>
                  <a:srgbClr val="FFFFFF"/>
                </a:solidFill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74A46E3-768E-4F35-ADD1-6DBC408A526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0384E29-A16C-4D31-9ADF-59A3E2F9C95F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995" y="3733800"/>
            <a:ext cx="61722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193881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A46E3-768E-4F35-ADD1-6DBC408A526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84E29-A16C-4D31-9ADF-59A3E2F9C9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916905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743075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0" y="762000"/>
            <a:ext cx="5572125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A46E3-768E-4F35-ADD1-6DBC408A526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84E29-A16C-4D31-9ADF-59A3E2F9C9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405498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  <a:prstGeom prst="rect">
            <a:avLst/>
          </a:prstGeo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347924-95DA-48F5-B363-4D79503674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1108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000"/>
              </a:spcBef>
              <a:defRPr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A46E3-768E-4F35-ADD1-6DBC408A526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84E29-A16C-4D31-9ADF-59A3E2F9C9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494856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818" y="1173575"/>
            <a:ext cx="747522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60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446" y="4154520"/>
            <a:ext cx="6576822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A46E3-768E-4F35-ADD1-6DBC408A526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84E29-A16C-4D31-9ADF-59A3E2F9C95F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485900" y="4020408"/>
            <a:ext cx="61722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989150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0" y="2057399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709" y="2057400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A46E3-768E-4F35-ADD1-6DBC408A526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84E29-A16C-4D31-9ADF-59A3E2F9C9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593214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2001511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7250" y="2721483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1880" y="1999032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1880" y="2719322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A46E3-768E-4F35-ADD1-6DBC408A526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84E29-A16C-4D31-9ADF-59A3E2F9C9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057344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A46E3-768E-4F35-ADD1-6DBC408A526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84E29-A16C-4D31-9ADF-59A3E2F9C9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642502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A46E3-768E-4F35-ADD1-6DBC408A526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84E29-A16C-4D31-9ADF-59A3E2F9C9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422160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9314" y="1097280"/>
            <a:ext cx="4149638" cy="46634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92608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A46E3-768E-4F35-ADD1-6DBC408A526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84E29-A16C-4D31-9ADF-59A3E2F9C9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175400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19107" y="1069847"/>
            <a:ext cx="4257703" cy="4645153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A46E3-768E-4F35-ADD1-6DBC408A526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84E29-A16C-4D31-9ADF-59A3E2F9C9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664693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80" y="182880"/>
            <a:ext cx="8778240" cy="64922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1" y="2057400"/>
            <a:ext cx="7404653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7247" y="6223829"/>
            <a:ext cx="17468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fld id="{C74A46E3-768E-4F35-ADD1-6DBC408A526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61861" y="6223829"/>
            <a:ext cx="35383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148" y="6223829"/>
            <a:ext cx="12796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D0384E29-A16C-4D31-9ADF-59A3E2F9C9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3713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19" r:id="rId1"/>
    <p:sldLayoutId id="2147484120" r:id="rId2"/>
    <p:sldLayoutId id="2147484121" r:id="rId3"/>
    <p:sldLayoutId id="2147484122" r:id="rId4"/>
    <p:sldLayoutId id="2147484123" r:id="rId5"/>
    <p:sldLayoutId id="2147484124" r:id="rId6"/>
    <p:sldLayoutId id="2147484125" r:id="rId7"/>
    <p:sldLayoutId id="2147484126" r:id="rId8"/>
    <p:sldLayoutId id="2147484127" r:id="rId9"/>
    <p:sldLayoutId id="2147484128" r:id="rId10"/>
    <p:sldLayoutId id="2147484129" r:id="rId11"/>
    <p:sldLayoutId id="2147484132" r:id="rId12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37160" algn="l" defTabSz="6858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2012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1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3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5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7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536" y="1340769"/>
            <a:ext cx="7992888" cy="3456383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normAutofit fontScale="90000"/>
          </a:bodyPr>
          <a:lstStyle/>
          <a:p>
            <a:pPr algn="r" eaLnBrk="1" hangingPunct="1">
              <a:defRPr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Семинар практикум</a:t>
            </a:r>
            <a:r>
              <a:rPr lang="ru-RU" sz="4400" b="1" dirty="0" smtClean="0">
                <a:latin typeface="Times New Roman" pitchFamily="18" charset="0"/>
                <a:ea typeface="NSimSun" pitchFamily="49" charset="-122"/>
                <a:cs typeface="Times New Roman" pitchFamily="18" charset="0"/>
              </a:rPr>
              <a:t>: </a:t>
            </a:r>
            <a:br>
              <a:rPr lang="ru-RU" sz="4400" b="1" dirty="0" smtClean="0">
                <a:latin typeface="Times New Roman" pitchFamily="18" charset="0"/>
                <a:ea typeface="NSimSun" pitchFamily="49" charset="-122"/>
                <a:cs typeface="Times New Roman" pitchFamily="18" charset="0"/>
              </a:rPr>
            </a:br>
            <a:r>
              <a:rPr lang="ru-RU" sz="4400" b="1" dirty="0" smtClean="0">
                <a:latin typeface="Times New Roman" pitchFamily="18" charset="0"/>
                <a:ea typeface="NSimSun" pitchFamily="49" charset="-122"/>
                <a:cs typeface="Times New Roman" pitchFamily="18" charset="0"/>
              </a:rPr>
              <a:t>«Методика проведения </a:t>
            </a:r>
            <a:r>
              <a:rPr lang="ru-RU" sz="4400" dirty="0" smtClean="0">
                <a:latin typeface="Times New Roman" pitchFamily="18" charset="0"/>
                <a:ea typeface="NSimSun" pitchFamily="49" charset="-122"/>
                <a:cs typeface="Times New Roman" pitchFamily="18" charset="0"/>
              </a:rPr>
              <a:t>утренней гимнастики.» </a:t>
            </a:r>
            <a:r>
              <a:rPr lang="ru-RU" sz="4400" b="1" dirty="0" smtClean="0">
                <a:latin typeface="Times New Roman" pitchFamily="18" charset="0"/>
                <a:ea typeface="NSimSun" pitchFamily="49" charset="-122"/>
                <a:cs typeface="Times New Roman" pitchFamily="18" charset="0"/>
              </a:rPr>
              <a:t/>
            </a:r>
            <a:br>
              <a:rPr lang="ru-RU" sz="4400" b="1" dirty="0" smtClean="0">
                <a:latin typeface="Times New Roman" pitchFamily="18" charset="0"/>
                <a:ea typeface="NSimSun" pitchFamily="49" charset="-122"/>
                <a:cs typeface="Times New Roman" pitchFamily="18" charset="0"/>
              </a:rPr>
            </a:br>
            <a:r>
              <a:rPr lang="ru-RU" sz="4400" b="1" smtClean="0">
                <a:latin typeface="Times New Roman" pitchFamily="18" charset="0"/>
                <a:ea typeface="NSimSun" pitchFamily="49" charset="-122"/>
                <a:cs typeface="Times New Roman" pitchFamily="18" charset="0"/>
              </a:rPr>
              <a:t/>
            </a:r>
            <a:br>
              <a:rPr lang="ru-RU" sz="4400" b="1" smtClean="0">
                <a:latin typeface="Times New Roman" pitchFamily="18" charset="0"/>
                <a:ea typeface="NSimSun" pitchFamily="49" charset="-122"/>
                <a:cs typeface="Times New Roman" pitchFamily="18" charset="0"/>
              </a:rPr>
            </a:br>
            <a:r>
              <a:rPr lang="ru-RU" sz="2200" smtClean="0">
                <a:latin typeface="Times New Roman" pitchFamily="18" charset="0"/>
                <a:ea typeface="NSimSun" pitchFamily="49" charset="-122"/>
                <a:cs typeface="Times New Roman" pitchFamily="18" charset="0"/>
              </a:rPr>
              <a:t>выполнил  </a:t>
            </a:r>
            <a:r>
              <a:rPr lang="ru-RU" sz="2200" dirty="0" smtClean="0">
                <a:latin typeface="Times New Roman" pitchFamily="18" charset="0"/>
                <a:ea typeface="NSimSun" pitchFamily="49" charset="-122"/>
                <a:cs typeface="Times New Roman" pitchFamily="18" charset="0"/>
              </a:rPr>
              <a:t>воспитатель:</a:t>
            </a:r>
            <a:br>
              <a:rPr lang="ru-RU" sz="2200" dirty="0" smtClean="0">
                <a:latin typeface="Times New Roman" pitchFamily="18" charset="0"/>
                <a:ea typeface="NSimSun" pitchFamily="49" charset="-122"/>
                <a:cs typeface="Times New Roman" pitchFamily="18" charset="0"/>
              </a:rPr>
            </a:br>
            <a:r>
              <a:rPr lang="ru-RU" sz="2200" dirty="0" err="1" smtClean="0">
                <a:latin typeface="Times New Roman" pitchFamily="18" charset="0"/>
                <a:ea typeface="NSimSun" pitchFamily="49" charset="-122"/>
                <a:cs typeface="Times New Roman" pitchFamily="18" charset="0"/>
              </a:rPr>
              <a:t>Гендрих</a:t>
            </a:r>
            <a:r>
              <a:rPr lang="ru-RU" sz="2200" dirty="0" smtClean="0">
                <a:latin typeface="Times New Roman" pitchFamily="18" charset="0"/>
                <a:ea typeface="NSimSun" pitchFamily="49" charset="-122"/>
                <a:cs typeface="Times New Roman" pitchFamily="18" charset="0"/>
              </a:rPr>
              <a:t> С.П</a:t>
            </a:r>
            <a:endParaRPr lang="ru-RU" sz="2200" b="1" dirty="0" smtClean="0">
              <a:latin typeface="Times New Roman" pitchFamily="18" charset="0"/>
              <a:ea typeface="NSimSun" pitchFamily="49" charset="-122"/>
              <a:cs typeface="Times New Roman" pitchFamily="18" charset="0"/>
            </a:endParaRPr>
          </a:p>
        </p:txBody>
      </p:sp>
      <p:sp>
        <p:nvSpPr>
          <p:cNvPr id="2070" name="Rectangle 22"/>
          <p:cNvSpPr>
            <a:spLocks noChangeArrowheads="1"/>
          </p:cNvSpPr>
          <p:nvPr/>
        </p:nvSpPr>
        <p:spPr bwMode="auto">
          <a:xfrm>
            <a:off x="684213" y="260350"/>
            <a:ext cx="806425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sz="20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БДОУ г. Омска «Детский сад №88 комбинированного вида»</a:t>
            </a:r>
            <a:endParaRPr lang="ru-RU" sz="20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235" name="Rectangle 43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/>
              <a:t> </a:t>
            </a:r>
            <a:r>
              <a:rPr lang="ru-RU" sz="3600" dirty="0" smtClean="0"/>
              <a:t>Уважаемые педагоги сейчас предлагаю вспомнить все возрастные категории по проведению утренней </a:t>
            </a:r>
            <a:r>
              <a:rPr lang="ru-RU" sz="3600" dirty="0" smtClean="0"/>
              <a:t>гимнастика</a:t>
            </a:r>
          </a:p>
        </p:txBody>
      </p:sp>
      <p:graphicFrame>
        <p:nvGraphicFramePr>
          <p:cNvPr id="136334" name="Group 142"/>
          <p:cNvGraphicFramePr>
            <a:graphicFrameLocks noGrp="1"/>
          </p:cNvGraphicFramePr>
          <p:nvPr>
            <p:ph type="tbl" idx="1"/>
          </p:nvPr>
        </p:nvGraphicFramePr>
        <p:xfrm>
          <a:off x="107950" y="1484313"/>
          <a:ext cx="8928099" cy="5040313"/>
        </p:xfrm>
        <a:graphic>
          <a:graphicData uri="http://schemas.openxmlformats.org/drawingml/2006/table">
            <a:tbl>
              <a:tblPr/>
              <a:tblGrid>
                <a:gridCol w="19920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520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42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5364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1952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6853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146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L="91435" marR="9143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 младшая группа</a:t>
                      </a:r>
                    </a:p>
                  </a:txBody>
                  <a:tcPr marL="91435" marR="914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 Младшая группа</a:t>
                      </a:r>
                    </a:p>
                  </a:txBody>
                  <a:tcPr marL="91435" marR="914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Средняя группа</a:t>
                      </a:r>
                    </a:p>
                  </a:txBody>
                  <a:tcPr marL="91435" marR="914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Старшая группа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:</a:t>
                      </a:r>
                    </a:p>
                  </a:txBody>
                  <a:tcPr marL="91435" marR="914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Подготовит. группа</a:t>
                      </a:r>
                    </a:p>
                  </a:txBody>
                  <a:tcPr marL="91435" marR="914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3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Длительность</a:t>
                      </a:r>
                    </a:p>
                  </a:txBody>
                  <a:tcPr marL="91435" marR="9143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4―5 мин</a:t>
                      </a:r>
                    </a:p>
                  </a:txBody>
                  <a:tcPr marL="91435" marR="914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5-6 мин</a:t>
                      </a:r>
                    </a:p>
                  </a:txBody>
                  <a:tcPr marL="91435" marR="914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6-8 мин</a:t>
                      </a:r>
                    </a:p>
                  </a:txBody>
                  <a:tcPr marL="91435" marR="914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8-10 мин</a:t>
                      </a:r>
                      <a:b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</a:b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L="91435" marR="914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10-12 мин</a:t>
                      </a:r>
                      <a:b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</a:b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L="91435" marR="914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73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Количество упражнений</a:t>
                      </a:r>
                    </a:p>
                  </a:txBody>
                  <a:tcPr marL="91435" marR="9143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3―4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упр.</a:t>
                      </a:r>
                    </a:p>
                  </a:txBody>
                  <a:tcPr marL="91435" marR="914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4 упр.</a:t>
                      </a:r>
                      <a:b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</a:b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L="91435" marR="914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4-5упр.</a:t>
                      </a:r>
                      <a:b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</a:b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L="91435" marR="914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5-6упр.</a:t>
                      </a:r>
                    </a:p>
                  </a:txBody>
                  <a:tcPr marL="91435" marR="914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6-8 упр.</a:t>
                      </a:r>
                      <a:b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</a:b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L="91435" marR="914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71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Дозировка упражнений</a:t>
                      </a:r>
                    </a:p>
                  </a:txBody>
                  <a:tcPr marL="91435" marR="9143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4―5 раз </a:t>
                      </a:r>
                    </a:p>
                  </a:txBody>
                  <a:tcPr marL="91435" marR="914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4-5 раз</a:t>
                      </a:r>
                    </a:p>
                  </a:txBody>
                  <a:tcPr marL="91435" marR="914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5-6раз</a:t>
                      </a:r>
                      <a:b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</a:b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L="91435" marR="914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6-8 раз</a:t>
                      </a:r>
                      <a:b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</a:b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L="91435" marR="914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8-10 раз</a:t>
                      </a:r>
                      <a:b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</a:b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L="91435" marR="914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46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Продолжитель-ность бега без перерыва</a:t>
                      </a:r>
                    </a:p>
                  </a:txBody>
                  <a:tcPr marL="91435" marR="9143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10―15 сек </a:t>
                      </a:r>
                    </a:p>
                  </a:txBody>
                  <a:tcPr marL="91435" marR="914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15-20сек</a:t>
                      </a:r>
                    </a:p>
                  </a:txBody>
                  <a:tcPr marL="91435" marR="914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20―25 сек</a:t>
                      </a:r>
                    </a:p>
                  </a:txBody>
                  <a:tcPr marL="91435" marR="914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25―30 сек</a:t>
                      </a:r>
                      <a:b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</a:b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L="91435" marR="914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30-40сек </a:t>
                      </a:r>
                      <a:b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</a:b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L="91435" marR="914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62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62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6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23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60" name="Rectangle 4"/>
          <p:cNvSpPr>
            <a:spLocks noChangeArrowheads="1"/>
          </p:cNvSpPr>
          <p:nvPr/>
        </p:nvSpPr>
        <p:spPr bwMode="auto">
          <a:xfrm>
            <a:off x="1043608" y="476250"/>
            <a:ext cx="7057405" cy="885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dirty="0" smtClean="0"/>
              <a:t>Какие бывают </a:t>
            </a:r>
          </a:p>
          <a:p>
            <a:pPr algn="ctr"/>
            <a:r>
              <a:rPr lang="ru-RU" sz="2400" b="1" dirty="0" smtClean="0"/>
              <a:t>Методы </a:t>
            </a:r>
            <a:r>
              <a:rPr lang="ru-RU" sz="2400" b="1" dirty="0"/>
              <a:t>обучения физическим упражнениям</a:t>
            </a:r>
          </a:p>
          <a:p>
            <a:pPr algn="ctr"/>
            <a:endParaRPr lang="ru-RU" sz="2400" b="1" dirty="0"/>
          </a:p>
        </p:txBody>
      </p:sp>
      <p:sp>
        <p:nvSpPr>
          <p:cNvPr id="275461" name="Rectangle 5"/>
          <p:cNvSpPr>
            <a:spLocks noChangeArrowheads="1"/>
          </p:cNvSpPr>
          <p:nvPr/>
        </p:nvSpPr>
        <p:spPr bwMode="auto">
          <a:xfrm>
            <a:off x="468313" y="2133600"/>
            <a:ext cx="2519362" cy="8651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/>
              <a:t>практические</a:t>
            </a:r>
          </a:p>
        </p:txBody>
      </p:sp>
      <p:sp>
        <p:nvSpPr>
          <p:cNvPr id="275465" name="Rectangle 9"/>
          <p:cNvSpPr>
            <a:spLocks noChangeArrowheads="1"/>
          </p:cNvSpPr>
          <p:nvPr/>
        </p:nvSpPr>
        <p:spPr bwMode="auto">
          <a:xfrm>
            <a:off x="3348038" y="2133600"/>
            <a:ext cx="2519362" cy="8651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/>
              <a:t>словесные</a:t>
            </a:r>
          </a:p>
        </p:txBody>
      </p:sp>
      <p:sp>
        <p:nvSpPr>
          <p:cNvPr id="275466" name="Rectangle 10"/>
          <p:cNvSpPr>
            <a:spLocks noChangeArrowheads="1"/>
          </p:cNvSpPr>
          <p:nvPr/>
        </p:nvSpPr>
        <p:spPr bwMode="auto">
          <a:xfrm>
            <a:off x="6227763" y="2133600"/>
            <a:ext cx="2447925" cy="8651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/>
              <a:t>наглядные</a:t>
            </a:r>
          </a:p>
        </p:txBody>
      </p:sp>
      <p:sp>
        <p:nvSpPr>
          <p:cNvPr id="275467" name="Rectangle 11"/>
          <p:cNvSpPr>
            <a:spLocks noChangeArrowheads="1"/>
          </p:cNvSpPr>
          <p:nvPr/>
        </p:nvSpPr>
        <p:spPr bwMode="auto">
          <a:xfrm>
            <a:off x="3348038" y="3284538"/>
            <a:ext cx="2519362" cy="32400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buFontTx/>
              <a:buChar char="•"/>
            </a:pPr>
            <a:r>
              <a:rPr lang="ru-RU"/>
              <a:t>Название </a:t>
            </a:r>
          </a:p>
          <a:p>
            <a:r>
              <a:rPr lang="ru-RU"/>
              <a:t> упражнения</a:t>
            </a:r>
          </a:p>
          <a:p>
            <a:pPr>
              <a:buFontTx/>
              <a:buChar char="•"/>
            </a:pPr>
            <a:r>
              <a:rPr lang="ru-RU"/>
              <a:t>Описание</a:t>
            </a:r>
          </a:p>
          <a:p>
            <a:pPr>
              <a:buFontTx/>
              <a:buChar char="•"/>
            </a:pPr>
            <a:r>
              <a:rPr lang="ru-RU"/>
              <a:t>Объяснение</a:t>
            </a:r>
          </a:p>
          <a:p>
            <a:pPr>
              <a:buFontTx/>
              <a:buChar char="•"/>
            </a:pPr>
            <a:r>
              <a:rPr lang="ru-RU"/>
              <a:t>Указания</a:t>
            </a:r>
          </a:p>
          <a:p>
            <a:pPr>
              <a:buFontTx/>
              <a:buChar char="•"/>
            </a:pPr>
            <a:r>
              <a:rPr lang="ru-RU"/>
              <a:t>Распоряжения</a:t>
            </a:r>
          </a:p>
          <a:p>
            <a:pPr>
              <a:buFontTx/>
              <a:buChar char="•"/>
            </a:pPr>
            <a:r>
              <a:rPr lang="ru-RU"/>
              <a:t>Команды</a:t>
            </a:r>
          </a:p>
          <a:p>
            <a:pPr>
              <a:buFontTx/>
              <a:buChar char="•"/>
            </a:pPr>
            <a:r>
              <a:rPr lang="ru-RU"/>
              <a:t>Вопросы к детям</a:t>
            </a:r>
          </a:p>
          <a:p>
            <a:pPr>
              <a:buFontTx/>
              <a:buChar char="•"/>
            </a:pPr>
            <a:r>
              <a:rPr lang="ru-RU"/>
              <a:t>Рассказ</a:t>
            </a:r>
          </a:p>
          <a:p>
            <a:pPr>
              <a:buFontTx/>
              <a:buChar char="•"/>
            </a:pPr>
            <a:r>
              <a:rPr lang="ru-RU"/>
              <a:t>Беседа</a:t>
            </a:r>
          </a:p>
          <a:p>
            <a:endParaRPr lang="ru-RU"/>
          </a:p>
        </p:txBody>
      </p:sp>
      <p:sp>
        <p:nvSpPr>
          <p:cNvPr id="275468" name="Rectangle 12"/>
          <p:cNvSpPr>
            <a:spLocks noChangeArrowheads="1"/>
          </p:cNvSpPr>
          <p:nvPr/>
        </p:nvSpPr>
        <p:spPr bwMode="auto">
          <a:xfrm>
            <a:off x="468313" y="3284538"/>
            <a:ext cx="2519362" cy="32400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buFontTx/>
              <a:buChar char="•"/>
            </a:pPr>
            <a:r>
              <a:rPr lang="ru-RU"/>
              <a:t>Повторение </a:t>
            </a:r>
          </a:p>
          <a:p>
            <a:r>
              <a:rPr lang="ru-RU"/>
              <a:t>упражнений </a:t>
            </a:r>
          </a:p>
          <a:p>
            <a:r>
              <a:rPr lang="ru-RU"/>
              <a:t>без изменений</a:t>
            </a:r>
          </a:p>
          <a:p>
            <a:pPr>
              <a:buFontTx/>
              <a:buChar char="•"/>
            </a:pPr>
            <a:r>
              <a:rPr lang="ru-RU"/>
              <a:t>Повторение</a:t>
            </a:r>
          </a:p>
          <a:p>
            <a:r>
              <a:rPr lang="ru-RU"/>
              <a:t> упражнений </a:t>
            </a:r>
          </a:p>
          <a:p>
            <a:r>
              <a:rPr lang="ru-RU"/>
              <a:t>с изменениями</a:t>
            </a:r>
          </a:p>
          <a:p>
            <a:pPr>
              <a:buFontTx/>
              <a:buChar char="•"/>
            </a:pPr>
            <a:r>
              <a:rPr lang="ru-RU"/>
              <a:t>Проведение</a:t>
            </a:r>
          </a:p>
          <a:p>
            <a:r>
              <a:rPr lang="ru-RU"/>
              <a:t> в игровой форме</a:t>
            </a:r>
          </a:p>
          <a:p>
            <a:pPr>
              <a:buFontTx/>
              <a:buChar char="•"/>
            </a:pPr>
            <a:r>
              <a:rPr lang="ru-RU"/>
              <a:t>Проведение в </a:t>
            </a:r>
          </a:p>
          <a:p>
            <a:r>
              <a:rPr lang="ru-RU"/>
              <a:t>соревновательной </a:t>
            </a:r>
          </a:p>
          <a:p>
            <a:r>
              <a:rPr lang="ru-RU"/>
              <a:t>форме</a:t>
            </a:r>
          </a:p>
          <a:p>
            <a:endParaRPr lang="ru-RU"/>
          </a:p>
        </p:txBody>
      </p:sp>
      <p:sp>
        <p:nvSpPr>
          <p:cNvPr id="275469" name="Rectangle 13"/>
          <p:cNvSpPr>
            <a:spLocks noChangeArrowheads="1"/>
          </p:cNvSpPr>
          <p:nvPr/>
        </p:nvSpPr>
        <p:spPr bwMode="auto">
          <a:xfrm>
            <a:off x="6156325" y="3284538"/>
            <a:ext cx="2519363" cy="32400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buFontTx/>
              <a:buChar char="•"/>
            </a:pPr>
            <a:r>
              <a:rPr lang="ru-RU"/>
              <a:t>Показ</a:t>
            </a:r>
          </a:p>
          <a:p>
            <a:pPr>
              <a:buFontTx/>
              <a:buChar char="•"/>
            </a:pPr>
            <a:r>
              <a:rPr lang="ru-RU"/>
              <a:t>Использование</a:t>
            </a:r>
          </a:p>
          <a:p>
            <a:r>
              <a:rPr lang="ru-RU"/>
              <a:t> наглядных пособий</a:t>
            </a:r>
          </a:p>
          <a:p>
            <a:pPr>
              <a:buFontTx/>
              <a:buChar char="•"/>
            </a:pPr>
            <a:r>
              <a:rPr lang="ru-RU"/>
              <a:t>Имитация</a:t>
            </a:r>
          </a:p>
          <a:p>
            <a:pPr>
              <a:buFontTx/>
              <a:buChar char="•"/>
            </a:pPr>
            <a:r>
              <a:rPr lang="ru-RU"/>
              <a:t>Звуковые сигналы</a:t>
            </a:r>
          </a:p>
          <a:p>
            <a:pPr>
              <a:buFontTx/>
              <a:buChar char="•"/>
            </a:pPr>
            <a:r>
              <a:rPr lang="ru-RU"/>
              <a:t>Зрительные</a:t>
            </a:r>
          </a:p>
          <a:p>
            <a:r>
              <a:rPr lang="ru-RU"/>
              <a:t> ориентиры</a:t>
            </a:r>
          </a:p>
          <a:p>
            <a:pPr>
              <a:buFontTx/>
              <a:buChar char="•"/>
            </a:pPr>
            <a:endParaRPr lang="ru-RU"/>
          </a:p>
        </p:txBody>
      </p:sp>
      <p:sp>
        <p:nvSpPr>
          <p:cNvPr id="14347" name="Line 16"/>
          <p:cNvSpPr>
            <a:spLocks noChangeShapeType="1"/>
          </p:cNvSpPr>
          <p:nvPr/>
        </p:nvSpPr>
        <p:spPr bwMode="auto">
          <a:xfrm flipH="1">
            <a:off x="1692275" y="1341438"/>
            <a:ext cx="1511300" cy="792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348" name="Line 17"/>
          <p:cNvSpPr>
            <a:spLocks noChangeShapeType="1"/>
          </p:cNvSpPr>
          <p:nvPr/>
        </p:nvSpPr>
        <p:spPr bwMode="auto">
          <a:xfrm>
            <a:off x="4643438" y="1362075"/>
            <a:ext cx="0" cy="771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349" name="Line 18"/>
          <p:cNvSpPr>
            <a:spLocks noChangeShapeType="1"/>
          </p:cNvSpPr>
          <p:nvPr/>
        </p:nvSpPr>
        <p:spPr bwMode="auto">
          <a:xfrm>
            <a:off x="6227763" y="1341438"/>
            <a:ext cx="1152525" cy="792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350" name="Line 19"/>
          <p:cNvSpPr>
            <a:spLocks noChangeShapeType="1"/>
          </p:cNvSpPr>
          <p:nvPr/>
        </p:nvSpPr>
        <p:spPr bwMode="auto">
          <a:xfrm>
            <a:off x="1692275" y="2997200"/>
            <a:ext cx="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351" name="Line 20"/>
          <p:cNvSpPr>
            <a:spLocks noChangeShapeType="1"/>
          </p:cNvSpPr>
          <p:nvPr/>
        </p:nvSpPr>
        <p:spPr bwMode="auto">
          <a:xfrm>
            <a:off x="4643438" y="2997200"/>
            <a:ext cx="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5479" name="Rectangle 23"/>
          <p:cNvSpPr>
            <a:spLocks noChangeArrowheads="1"/>
          </p:cNvSpPr>
          <p:nvPr/>
        </p:nvSpPr>
        <p:spPr bwMode="auto">
          <a:xfrm>
            <a:off x="457200" y="908050"/>
            <a:ext cx="8229600" cy="561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endParaRPr lang="ru-RU" sz="32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4353" name="Line 24"/>
          <p:cNvSpPr>
            <a:spLocks noChangeShapeType="1"/>
          </p:cNvSpPr>
          <p:nvPr/>
        </p:nvSpPr>
        <p:spPr bwMode="auto">
          <a:xfrm>
            <a:off x="4643438" y="2997200"/>
            <a:ext cx="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354" name="Line 25"/>
          <p:cNvSpPr>
            <a:spLocks noChangeShapeType="1"/>
          </p:cNvSpPr>
          <p:nvPr/>
        </p:nvSpPr>
        <p:spPr bwMode="auto">
          <a:xfrm>
            <a:off x="7451725" y="2997200"/>
            <a:ext cx="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5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75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75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75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75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75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75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5460" grpId="0" animBg="1"/>
      <p:bldP spid="275461" grpId="0" animBg="1"/>
      <p:bldP spid="275465" grpId="0" animBg="1"/>
      <p:bldP spid="275466" grpId="0" animBg="1"/>
      <p:bldP spid="275467" grpId="0" animBg="1"/>
      <p:bldP spid="275468" grpId="0" animBg="1"/>
      <p:bldP spid="27546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803176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Предлагаю выполнить часть утренней зарядки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/>
              <a:t>Комплекс №1</a:t>
            </a:r>
            <a:endParaRPr lang="ru-RU" dirty="0"/>
          </a:p>
          <a:p>
            <a:r>
              <a:rPr lang="ru-RU" dirty="0"/>
              <a:t>1. Упражнение начиная, все на месте зашагаем.</a:t>
            </a:r>
          </a:p>
          <a:p>
            <a:r>
              <a:rPr lang="ru-RU" dirty="0"/>
              <a:t>    Руки вверх поднимем выше, их опустим, глубже дышим.</a:t>
            </a:r>
          </a:p>
          <a:p>
            <a:r>
              <a:rPr lang="ru-RU" dirty="0"/>
              <a:t>    Взгляд, ребята, тоже выше, может </a:t>
            </a:r>
            <a:r>
              <a:rPr lang="ru-RU" dirty="0" err="1"/>
              <a:t>Карлсон</a:t>
            </a:r>
            <a:r>
              <a:rPr lang="ru-RU" dirty="0"/>
              <a:t> есть на крыше.</a:t>
            </a:r>
          </a:p>
          <a:p>
            <a:r>
              <a:rPr lang="ru-RU" dirty="0"/>
              <a:t>2. Упражнение второе. Руки ставь за головою.</a:t>
            </a:r>
          </a:p>
          <a:p>
            <a:r>
              <a:rPr lang="ru-RU" dirty="0"/>
              <a:t>    Словно бабочки летаем, крылья сводим, расправляем.</a:t>
            </a:r>
          </a:p>
          <a:p>
            <a:r>
              <a:rPr lang="ru-RU" dirty="0"/>
              <a:t>    Раз-два, раз-два, дружно делаем все вместе.</a:t>
            </a:r>
          </a:p>
          <a:p>
            <a:r>
              <a:rPr lang="ru-RU" dirty="0"/>
              <a:t>3. Упражнение номер три, вверх немножечко смотри.</a:t>
            </a:r>
          </a:p>
          <a:p>
            <a:r>
              <a:rPr lang="ru-RU" dirty="0"/>
              <a:t>    Руки вверх поочередно и легко нам и удобно.</a:t>
            </a:r>
          </a:p>
          <a:p>
            <a:r>
              <a:rPr lang="ru-RU" dirty="0"/>
              <a:t>    Раз, два, три, четыре, плечи разверни </a:t>
            </a:r>
            <a:r>
              <a:rPr lang="ru-RU" dirty="0" err="1"/>
              <a:t>пошире</a:t>
            </a:r>
            <a:r>
              <a:rPr lang="ru-RU" dirty="0"/>
              <a:t>.</a:t>
            </a:r>
          </a:p>
          <a:p>
            <a:r>
              <a:rPr lang="ru-RU" dirty="0"/>
              <a:t>4. Очень любим упражнение: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0683215"/>
      </p:ext>
    </p:extLst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    Руки к плечам, круговые движения.</a:t>
            </a:r>
          </a:p>
          <a:p>
            <a:r>
              <a:rPr lang="ru-RU" dirty="0"/>
              <a:t>    Раз - вперед, два - назад,  физкультуре каждый рад.</a:t>
            </a:r>
          </a:p>
          <a:p>
            <a:r>
              <a:rPr lang="ru-RU" dirty="0"/>
              <a:t>5. Руки к бедрам, ноги врозь, так давно уж повелось.</a:t>
            </a:r>
          </a:p>
          <a:p>
            <a:r>
              <a:rPr lang="ru-RU" dirty="0"/>
              <a:t>   Физкультура каждый день прогоняет сон и лень.</a:t>
            </a:r>
          </a:p>
          <a:p>
            <a:r>
              <a:rPr lang="ru-RU" dirty="0"/>
              <a:t>   Три наклона делай вниз, на четвертый поднимись.</a:t>
            </a:r>
          </a:p>
          <a:p>
            <a:r>
              <a:rPr lang="ru-RU" dirty="0"/>
              <a:t>6. Гибкость всем нужна на свете,</a:t>
            </a:r>
          </a:p>
          <a:p>
            <a:r>
              <a:rPr lang="ru-RU" dirty="0"/>
              <a:t>    Наклониться любят дети.</a:t>
            </a:r>
          </a:p>
          <a:p>
            <a:r>
              <a:rPr lang="ru-RU" dirty="0"/>
              <a:t>    Раз - направо, Ра з- налево, пусть окрепнет наше тело.</a:t>
            </a:r>
          </a:p>
          <a:p>
            <a:r>
              <a:rPr lang="ru-RU" dirty="0"/>
              <a:t>7. В заключенье, в добрый час,</a:t>
            </a:r>
          </a:p>
          <a:p>
            <a:r>
              <a:rPr lang="ru-RU" dirty="0"/>
              <a:t>    Мы попрыгаем сейчас.</a:t>
            </a:r>
          </a:p>
          <a:p>
            <a:r>
              <a:rPr lang="ru-RU" dirty="0"/>
              <a:t>    Раз, два, три, четыре, нет детей сильнее в мире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3672479"/>
      </p:ext>
    </p:extLst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</a:t>
            </a:r>
            <a:r>
              <a:rPr lang="ru-RU" sz="3100" dirty="0" smtClean="0"/>
              <a:t>Спасибо за внимание уважаемые педагоги предлагаю необычным способом оценить мой семинар практику.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34290" indent="0">
              <a:buNone/>
            </a:pPr>
            <a:r>
              <a:rPr lang="ru-RU" dirty="0" smtClean="0"/>
              <a:t>Участникам семинара практикума, </a:t>
            </a:r>
            <a:r>
              <a:rPr lang="ru-RU" dirty="0"/>
              <a:t>вставшим в круг, педагог предлагает </a:t>
            </a:r>
            <a:r>
              <a:rPr lang="ru-RU" dirty="0" smtClean="0"/>
              <a:t>дать оценку, а </a:t>
            </a:r>
            <a:r>
              <a:rPr lang="ru-RU" dirty="0"/>
              <a:t>также выразить свое отношение </a:t>
            </a:r>
            <a:r>
              <a:rPr lang="ru-RU" dirty="0" smtClean="0"/>
              <a:t>к семинару практикуму некими движениями. предложены </a:t>
            </a:r>
            <a:r>
              <a:rPr lang="ru-RU" dirty="0"/>
              <a:t>следующие движения:</a:t>
            </a:r>
          </a:p>
          <a:p>
            <a:r>
              <a:rPr lang="ru-RU" dirty="0"/>
              <a:t>- присесть на корточки – очень низкая оценка, негативное отношение;</a:t>
            </a:r>
          </a:p>
          <a:p>
            <a:r>
              <a:rPr lang="ru-RU" dirty="0"/>
              <a:t>- присесть, немного согнув ноги в коленях, - невысокая оценка, безразличное отношение;</a:t>
            </a:r>
          </a:p>
          <a:p>
            <a:r>
              <a:rPr lang="ru-RU" dirty="0"/>
              <a:t>- обычная поза стоя, руки по швам – удовлетворительная оценка, спокойное отношение;</a:t>
            </a:r>
          </a:p>
          <a:p>
            <a:r>
              <a:rPr lang="ru-RU" dirty="0"/>
              <a:t> - поднять руки в локтях – хорошая оценка, позитивное отношение;</a:t>
            </a:r>
          </a:p>
          <a:p>
            <a:r>
              <a:rPr lang="ru-RU" dirty="0"/>
              <a:t>- поднять руки вверх, хлопая в ладоши, подняться на цыпочки – очень высокая оценка, восторженное отношение.</a:t>
            </a:r>
          </a:p>
          <a:p>
            <a:pPr marL="34290" indent="0">
              <a:buNone/>
            </a:pPr>
            <a:r>
              <a:rPr lang="ru-RU" dirty="0" smtClean="0"/>
              <a:t>Каждый </a:t>
            </a:r>
            <a:r>
              <a:rPr lang="ru-RU" dirty="0"/>
              <a:t>участник, после того как педагог называет тот или иной компонент состоявшегося взаимодействия, по своему усмотрению производит какое-либо движение.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3668493"/>
      </p:ext>
    </p:extLst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dirty="0" smtClean="0"/>
          </a:p>
        </p:txBody>
      </p:sp>
      <p:pic>
        <p:nvPicPr>
          <p:cNvPr id="2355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536" y="188640"/>
            <a:ext cx="8064896" cy="5112568"/>
          </a:xfr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1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908050"/>
            <a:ext cx="8569325" cy="5222875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dirty="0" smtClean="0"/>
              <a:t>    </a:t>
            </a:r>
            <a:r>
              <a:rPr lang="ru-RU" sz="2800" b="1" dirty="0" smtClean="0"/>
              <a:t>Цель:  </a:t>
            </a:r>
            <a:r>
              <a:rPr lang="ru-RU" sz="2800" dirty="0" smtClean="0"/>
              <a:t>Закрепить знания педагогов в вопросах методики проведения утренней гимнастики.</a:t>
            </a:r>
          </a:p>
          <a:p>
            <a:pPr>
              <a:buNone/>
              <a:defRPr/>
            </a:pPr>
            <a:r>
              <a:rPr lang="ru-RU" sz="2800" b="1" dirty="0" smtClean="0"/>
              <a:t>Задачи</a:t>
            </a:r>
            <a:r>
              <a:rPr lang="ru-RU" sz="2800" b="1" dirty="0"/>
              <a:t>: </a:t>
            </a:r>
            <a:r>
              <a:rPr lang="ru-RU" sz="2800" dirty="0"/>
              <a:t>Повышение педагогической компетенции и мастерства в вопросах организации и проведения утренней гимнастики.</a:t>
            </a:r>
          </a:p>
          <a:p>
            <a:pPr>
              <a:buNone/>
              <a:defRPr/>
            </a:pPr>
            <a:r>
              <a:rPr lang="ru-RU" sz="2800" dirty="0" smtClean="0"/>
              <a:t>Закрепление </a:t>
            </a:r>
            <a:r>
              <a:rPr lang="ru-RU" sz="2800" dirty="0"/>
              <a:t>практических навыков в проведении утренней гимнастики.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800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dirty="0" smtClean="0"/>
              <a:t>Добрый </a:t>
            </a:r>
            <a:r>
              <a:rPr lang="ru-RU" sz="2800" dirty="0" smtClean="0"/>
              <a:t>день уважаемые коллеги ,сегодня мы с вами поговорим о методике проведения  и организации утренней гимнастики</a:t>
            </a:r>
            <a:r>
              <a:rPr lang="ru-RU" sz="2800" dirty="0"/>
              <a:t>.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140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29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Значение утренней гимнастики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Утренняя гимнастика – это комплекс упражнений, который настраивает, заряжает весь организм человека положительной энергией и бодростью на весь предстоящий день в целом.</a:t>
            </a:r>
            <a:br>
              <a:rPr lang="ru-RU" dirty="0"/>
            </a:br>
            <a:r>
              <a:rPr lang="ru-RU" dirty="0"/>
              <a:t>Утренняя гимнастика - обязательная часть ежедневного режима ребенка в семье, яслях, детском саду. Систематическое проведение ее под руководством взрослого постепенно воспитывает у детей привычку к физическим упражнениям, связанную с приятными мышечными ощущениями, положительными эмоциями, вызывающими жизнерадостность.</a:t>
            </a:r>
            <a:br>
              <a:rPr lang="ru-RU" dirty="0"/>
            </a:br>
            <a:r>
              <a:rPr lang="ru-RU" dirty="0"/>
              <a:t>Утренняя гимнастика является одним из важных компонентов двигательного режима ребенка в течение дня. Это комплекс специально подобранных упражнений, направленных на улучшение деятельности сердечно-сосудистой, нервной, дыхательных систем, укрепление и развитие мышц и закаливания организма. У систематически занимающихся утренней гимнастики пропадает сонливое состояние, появляется чувство бодрости, наступает эмоциональный подъем, повышается работоспособность.</a:t>
            </a:r>
          </a:p>
        </p:txBody>
      </p:sp>
    </p:spTree>
    <p:extLst>
      <p:ext uri="{BB962C8B-B14F-4D97-AF65-F5344CB8AC3E}">
        <p14:creationId xmlns:p14="http://schemas.microsoft.com/office/powerpoint/2010/main" val="1674949860"/>
      </p:ext>
    </p:extLst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 утренней гимнастики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Основная задача утренней гимнастики – перевести ребенка в бодрое состояние, активизировать, и содействовать переходу к более интенсивной деятельности.</a:t>
            </a:r>
            <a:br>
              <a:rPr lang="ru-RU" dirty="0"/>
            </a:br>
            <a:r>
              <a:rPr lang="ru-RU" dirty="0"/>
              <a:t>Оздоровительная задача - «разбудить организм»; настроить его на рабочий лад; активизировать деятельность всех важных систем организма; стимулировать работу всех внутренних органов, способствовать закаливанию, формированию правильной осанки, предупреждать возникновение плоскостопия.</a:t>
            </a:r>
            <a:br>
              <a:rPr lang="ru-RU" dirty="0"/>
            </a:br>
            <a:r>
              <a:rPr lang="ru-RU" dirty="0"/>
              <a:t>Образовательная - закрепление двигательных умений и навыков (ходьба, прыжки, лазание и т. д.); развитие физических качеств (быстрота, ловкость, сила, гибкость, координация и т. д.) Воспитательная – развитие организованности, дисциплинированности, самостоятельности, «мышечной радости» от движений в коллективе сверстников.</a:t>
            </a:r>
          </a:p>
        </p:txBody>
      </p:sp>
    </p:spTree>
    <p:extLst>
      <p:ext uri="{BB962C8B-B14F-4D97-AF65-F5344CB8AC3E}">
        <p14:creationId xmlns:p14="http://schemas.microsoft.com/office/powerpoint/2010/main" val="3108972641"/>
      </p:ext>
    </p:extLst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Виды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-Традиционная (с включением </a:t>
            </a:r>
            <a:r>
              <a:rPr lang="ru-RU" dirty="0" smtClean="0"/>
              <a:t>Общеразвивающие упражнения.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-Сюжетная строится на обыгрывании какого-нибудь сюжета. В комплекс подбираются упражнения, объединенные одной сюжетной линией («Путешествие в зоопарк», «Мои любимые игрушки», «По сказке «Теремок» и т. д.)</a:t>
            </a:r>
            <a:br>
              <a:rPr lang="ru-RU" dirty="0"/>
            </a:br>
            <a:r>
              <a:rPr lang="ru-RU" dirty="0"/>
              <a:t>-Игровая гимнастика построена на подвижных играх разной интенсивности с разными образовательными задачами. В вводной части - игра малой подвижности, игра средней подвижности; в основной части - игра высокой подвижности, направленная на совершенствование различных основных движений; в заключительной части – игры малой подвижности, хороводы, упражнения на восстановления дыхания.</a:t>
            </a:r>
            <a:br>
              <a:rPr lang="ru-RU" dirty="0"/>
            </a:br>
            <a:r>
              <a:rPr lang="ru-RU" dirty="0"/>
              <a:t>-Нетрадиционная - это комплекс хорошо изученных ранее ОРУ с использованием нетрадиционного оборудования и пособий, изготовленных руками педагога.</a:t>
            </a:r>
            <a:br>
              <a:rPr lang="ru-RU" dirty="0"/>
            </a:br>
            <a:r>
              <a:rPr lang="ru-RU" dirty="0"/>
              <a:t>-Ритмическая гимнастика. В комплекс входят строевые упражнения, ОРУ, танцевальные движения, бег, прыжки. Уникальность ритмической гимнастики заключается в более быстром темпе, интенсивности движений, в работе одновременно всех мышц и суставов. Веселая, ритмическая музыка создает положительные эмоции. Чаще всего такая утренняя гимнастика проводится в старших и подготовительных группах.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8420029"/>
      </p:ext>
    </p:extLst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-Комбинированная гимнастика включает в себя: ОРУ, танцевальные и ритмические движения, подвижные и хороводные игры, игровые упражнения.</a:t>
            </a:r>
            <a:br>
              <a:rPr lang="ru-RU" dirty="0"/>
            </a:br>
            <a:r>
              <a:rPr lang="ru-RU" dirty="0"/>
              <a:t>-Круговая тренировка –это последовательное выполнение заданий, которые строятся на закреплении основных видов движений. Другим словом- это полоса препятствий. Ребенок, двигаясь по кругу, выполняет задание от станции к станции. Такая утренняя гимнастика используется в старшем дошкольном возрасте и требует тщательного продумывания расстановки физкультурного оборудования.</a:t>
            </a:r>
            <a:br>
              <a:rPr lang="ru-RU" dirty="0"/>
            </a:br>
            <a:r>
              <a:rPr lang="ru-RU" dirty="0"/>
              <a:t>- Гимнастика с использованием карточек-заданий. На картинках схематически нарисовано выполнение упражнения. Педагог показывает карточку, ребенок самостоятельно выполняет. Используется в старшем дошкольном возрасте.</a:t>
            </a:r>
            <a:br>
              <a:rPr lang="ru-RU" dirty="0"/>
            </a:br>
            <a:r>
              <a:rPr lang="ru-RU" dirty="0"/>
              <a:t>- Гимнастика с использованием народного фольклора. Строится на народных песнях, </a:t>
            </a:r>
            <a:r>
              <a:rPr lang="ru-RU" dirty="0" err="1"/>
              <a:t>потешках</a:t>
            </a:r>
            <a:r>
              <a:rPr lang="ru-RU" dirty="0"/>
              <a:t>, поговорках, пословицах.</a:t>
            </a:r>
            <a:br>
              <a:rPr lang="ru-RU" dirty="0"/>
            </a:br>
            <a:r>
              <a:rPr lang="ru-RU" dirty="0"/>
              <a:t>–Гимнастика с включением оздоровительного бега (проводится на участке в течение 3-5 минут с постепенным увеличением расстояния, интенсивности, времени).</a:t>
            </a:r>
            <a:br>
              <a:rPr lang="ru-RU" dirty="0"/>
            </a:br>
            <a:r>
              <a:rPr lang="ru-RU" dirty="0"/>
              <a:t>– Гимнастика с использованием простейших тренажеров (детский эспандер, гимнастический ролик и т.д.) и тренажеров сложного устройства («Велосипед», «Гребля», «Беговая дорожка», «Батут» и др.) 4.Условия, место и время проведение гимнастики: проводится ежедневно до завтрака, в течение от 5 и до 12 минут (в зависимости от возраста детей) на воздухе (зависит от экологических и погодных условий) или в хорошо проветренном помещении (физкультурном, музыкальном залах, групповых комнатах) Дети должны занимать в удобной для них форме и по возможности босиком. Необходимо соблюдать гигиенические требования к одежде, обуви, месту проведения, оборудованию. Для ритмического сопровождения используются бубен, счет, хлопки, звукозапись, музыкальное сопровождение (пианино, музыкальный центр).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1314680"/>
      </p:ext>
    </p:extLst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3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b="1" smtClean="0"/>
              <a:t>Структура утренней гимнастики:</a:t>
            </a: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27238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99745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b="1" dirty="0" smtClean="0"/>
              <a:t>1.Вводная часть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 smtClean="0"/>
              <a:t>- построение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 smtClean="0"/>
              <a:t>- 2-3 вида ходьбы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 smtClean="0"/>
              <a:t>- 1 вид бега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dirty="0" smtClean="0"/>
              <a:t>Заканчивается вступительная часть обычной ходьбой  построением для выполнения ОРУ.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b="1" dirty="0" smtClean="0"/>
              <a:t>2.Основная часть. ОРУ.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 smtClean="0"/>
              <a:t>- упражнение на дыхание и для мышц рук и плечевого пояса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 smtClean="0"/>
              <a:t>- упражнение для мышц туловища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 smtClean="0"/>
              <a:t>- для мышц брюшного пресса и ног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b="1" dirty="0" smtClean="0"/>
              <a:t>3.Заключительная часть</a:t>
            </a:r>
            <a:r>
              <a:rPr lang="ru-RU" sz="2400" dirty="0" smtClean="0"/>
              <a:t> (ходьба, хороводы и т.д.)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72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272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272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272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272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72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272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272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2723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2723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2723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2386" grpId="0"/>
      <p:bldP spid="27238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Игра с педагогами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34290" indent="0">
              <a:buNone/>
            </a:pPr>
            <a:r>
              <a:rPr lang="ru-RU" dirty="0" smtClean="0"/>
              <a:t>Педагоги </a:t>
            </a:r>
            <a:r>
              <a:rPr lang="ru-RU" dirty="0"/>
              <a:t>встают в круг. У </a:t>
            </a:r>
            <a:r>
              <a:rPr lang="ru-RU" dirty="0" smtClean="0"/>
              <a:t>ведущего </a:t>
            </a:r>
            <a:r>
              <a:rPr lang="ru-RU" dirty="0"/>
              <a:t>в руках мяч.</a:t>
            </a:r>
          </a:p>
          <a:p>
            <a:r>
              <a:rPr lang="ru-RU" dirty="0" err="1"/>
              <a:t>Инстр</a:t>
            </a:r>
            <a:r>
              <a:rPr lang="ru-RU" dirty="0"/>
              <a:t>: 1. С чего начинается гимнастика? (С построения).</a:t>
            </a:r>
          </a:p>
          <a:p>
            <a:r>
              <a:rPr lang="ru-RU" dirty="0"/>
              <a:t>            2. Назовите виды построения? (В шеренгу, в колонну, врассыпную, в кругу).</a:t>
            </a:r>
          </a:p>
          <a:p>
            <a:r>
              <a:rPr lang="ru-RU" dirty="0"/>
              <a:t>3. Дальше, что выполняем? (Ходьбу). Передаем мяч и называем виды ходьбы  (в колонне по одному, по два, мелким шагом, широким шагом, на носках, ходьба с ускорением, по кругу, в разных направлениях…). Сколько минут?</a:t>
            </a:r>
          </a:p>
          <a:p>
            <a:r>
              <a:rPr lang="ru-RU" dirty="0"/>
              <a:t>4. После ходьбы, что выполняем? (Бег). Передаем мяч и называем виды бега. (На носках, в колонне по одному, по два, с ускорением…).</a:t>
            </a:r>
          </a:p>
          <a:p>
            <a:r>
              <a:rPr lang="ru-RU" dirty="0"/>
              <a:t>5. Спокойная ходьба.</a:t>
            </a:r>
          </a:p>
          <a:p>
            <a:r>
              <a:rPr lang="ru-RU" dirty="0"/>
              <a:t>6. Назовите виды перестроения? (колонками, в колонну по два, по три, врассыпную…).</a:t>
            </a:r>
          </a:p>
          <a:p>
            <a:r>
              <a:rPr lang="ru-RU" dirty="0"/>
              <a:t>7. После перестроения выполняем ОРУ. С какими предметами можно выполнять ОРУ? (С мячами, с гимнастическими скамейками, с косичками…).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2904898"/>
      </p:ext>
    </p:extLst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51514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57251" y="1268760"/>
            <a:ext cx="7404653" cy="4827240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8. В какой последовательности выполняются ОРУ? (С верху вниз. Голова, руки, туловище, ноги.).</a:t>
            </a:r>
          </a:p>
          <a:p>
            <a:r>
              <a:rPr lang="ru-RU" dirty="0"/>
              <a:t>7. Передаем мяч и называем упражнения для головы? (повороты, наклоны, полукруговые повороты головы).</a:t>
            </a:r>
          </a:p>
          <a:p>
            <a:r>
              <a:rPr lang="ru-RU" dirty="0"/>
              <a:t>8. Передаем мяч называя упражнения для рук. (руки вверх, вниз, круговые движения…).</a:t>
            </a:r>
          </a:p>
          <a:p>
            <a:r>
              <a:rPr lang="ru-RU" dirty="0"/>
              <a:t>9. Передаем мяч называя упражнения для туловища. (повороты вправо, влево; наклоны и т.д.).</a:t>
            </a:r>
          </a:p>
          <a:p>
            <a:r>
              <a:rPr lang="ru-RU" dirty="0"/>
              <a:t>10. Передаем мяч называя упражнения для ног. (приседание, прыжки, бег на месте и т.д.).</a:t>
            </a:r>
          </a:p>
          <a:p>
            <a:r>
              <a:rPr lang="ru-RU" dirty="0"/>
              <a:t>11. Передаем мяч называя из каких исходных положений можно выполнять ОРУ? (стоя, стоя на коленях, сидя на пятках, сидя по </a:t>
            </a:r>
            <a:r>
              <a:rPr lang="ru-RU" dirty="0" err="1"/>
              <a:t>турецки</a:t>
            </a:r>
            <a:r>
              <a:rPr lang="ru-RU" dirty="0"/>
              <a:t>, стоя на четвереньках, лёжа на спине, лежа на животе и т.д.).</a:t>
            </a:r>
          </a:p>
          <a:p>
            <a:r>
              <a:rPr lang="ru-RU" dirty="0"/>
              <a:t>12. Какими видами заканчивается утренняя гимнастика? (Ходьба, бег в медленном темпе и </a:t>
            </a:r>
            <a:r>
              <a:rPr lang="ru-RU" dirty="0" err="1"/>
              <a:t>речёвка</a:t>
            </a:r>
            <a:r>
              <a:rPr lang="ru-RU" dirty="0"/>
              <a:t>.) Назовите </a:t>
            </a:r>
            <a:r>
              <a:rPr lang="ru-RU" dirty="0" err="1"/>
              <a:t>речёвки</a:t>
            </a:r>
            <a:r>
              <a:rPr lang="ru-RU" dirty="0"/>
              <a:t>?</a:t>
            </a:r>
          </a:p>
          <a:p>
            <a:r>
              <a:rPr lang="ru-RU" dirty="0" err="1"/>
              <a:t>Речёвки</a:t>
            </a:r>
            <a:r>
              <a:rPr lang="ru-RU" dirty="0"/>
              <a:t>: «Здоровье в порядке, спасибо зарядке!», «По утрам зарядку делай, будешь сильный, будешь смелый!».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9818955"/>
      </p:ext>
    </p:extLst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TM03457444[[fn=Базис]]</Template>
  <TotalTime>752</TotalTime>
  <Words>602</Words>
  <Application>Microsoft Office PowerPoint</Application>
  <PresentationFormat>Экран (4:3)</PresentationFormat>
  <Paragraphs>136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NSimSun</vt:lpstr>
      <vt:lpstr>Arial</vt:lpstr>
      <vt:lpstr>Corbel</vt:lpstr>
      <vt:lpstr>Times New Roman</vt:lpstr>
      <vt:lpstr>Wingdings</vt:lpstr>
      <vt:lpstr>Базис</vt:lpstr>
      <vt:lpstr> Семинар практикум:  «Методика проведения утренней гимнастики.»   выполнил  воспитатель: Гендрих С.П</vt:lpstr>
      <vt:lpstr>Презентация PowerPoint</vt:lpstr>
      <vt:lpstr>Значение утренней гимнастики</vt:lpstr>
      <vt:lpstr>Задачи утренней гимнастики</vt:lpstr>
      <vt:lpstr>Виды</vt:lpstr>
      <vt:lpstr>Презентация PowerPoint</vt:lpstr>
      <vt:lpstr>Структура утренней гимнастики: </vt:lpstr>
      <vt:lpstr>Игра с педагогами</vt:lpstr>
      <vt:lpstr>Презентация PowerPoint</vt:lpstr>
      <vt:lpstr> Уважаемые педагоги сейчас предлагаю вспомнить все возрастные категории по проведению утренней гимнастика</vt:lpstr>
      <vt:lpstr>Презентация PowerPoint</vt:lpstr>
      <vt:lpstr>Предлагаю выполнить часть утренней зарядки</vt:lpstr>
      <vt:lpstr>Презентация PowerPoint</vt:lpstr>
      <vt:lpstr> Спасибо за внимание уважаемые педагоги предлагаю необычным способом оценить мой семинар практику. </vt:lpstr>
      <vt:lpstr>Презентация PowerPoint</vt:lpstr>
    </vt:vector>
  </TitlesOfParts>
  <Company>NhT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Практический семинар: «Утренняя гимнастика. Планирование, структура, организация проведения, контроль»</dc:title>
  <dc:creator>Вера</dc:creator>
  <cp:lastModifiedBy>Дом</cp:lastModifiedBy>
  <cp:revision>39</cp:revision>
  <cp:lastPrinted>2022-10-25T06:11:35Z</cp:lastPrinted>
  <dcterms:created xsi:type="dcterms:W3CDTF">2010-11-07T11:26:50Z</dcterms:created>
  <dcterms:modified xsi:type="dcterms:W3CDTF">2022-10-25T06:12:01Z</dcterms:modified>
</cp:coreProperties>
</file>