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22"/>
  </p:notesMasterIdLst>
  <p:sldIdLst>
    <p:sldId id="256" r:id="rId2"/>
    <p:sldId id="257" r:id="rId3"/>
    <p:sldId id="273" r:id="rId4"/>
    <p:sldId id="275" r:id="rId5"/>
    <p:sldId id="276" r:id="rId6"/>
    <p:sldId id="277" r:id="rId7"/>
    <p:sldId id="259" r:id="rId8"/>
    <p:sldId id="264" r:id="rId9"/>
    <p:sldId id="289" r:id="rId10"/>
    <p:sldId id="267" r:id="rId11"/>
    <p:sldId id="268" r:id="rId12"/>
    <p:sldId id="270" r:id="rId13"/>
    <p:sldId id="287" r:id="rId14"/>
    <p:sldId id="288" r:id="rId15"/>
    <p:sldId id="280" r:id="rId16"/>
    <p:sldId id="281" r:id="rId17"/>
    <p:sldId id="282" r:id="rId18"/>
    <p:sldId id="283" r:id="rId19"/>
    <p:sldId id="284" r:id="rId20"/>
    <p:sldId id="286"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590" autoAdjust="0"/>
  </p:normalViewPr>
  <p:slideViewPr>
    <p:cSldViewPr>
      <p:cViewPr varScale="1">
        <p:scale>
          <a:sx n="70" d="100"/>
          <a:sy n="70" d="100"/>
        </p:scale>
        <p:origin x="-1362"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7" d="100"/>
          <a:sy n="57" d="100"/>
        </p:scale>
        <p:origin x="-2862"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F09757-C3FC-417F-AEDE-5870306A138B}" type="datetimeFigureOut">
              <a:rPr lang="ru-RU" smtClean="0"/>
              <a:pPr/>
              <a:t>30.11.2022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9AE4B8-9405-437F-A5D2-DE51B0AD6A29}" type="slidenum">
              <a:rPr lang="ru-RU" smtClean="0"/>
              <a:pPr/>
              <a:t>‹#›</a:t>
            </a:fld>
            <a:endParaRPr lang="ru-RU"/>
          </a:p>
        </p:txBody>
      </p:sp>
    </p:spTree>
    <p:extLst>
      <p:ext uri="{BB962C8B-B14F-4D97-AF65-F5344CB8AC3E}">
        <p14:creationId xmlns:p14="http://schemas.microsoft.com/office/powerpoint/2010/main" xmlns="" val="2734234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29AE4B8-9405-437F-A5D2-DE51B0AD6A29}" type="slidenum">
              <a:rPr lang="ru-RU" smtClean="0"/>
              <a:pPr/>
              <a:t>1</a:t>
            </a:fld>
            <a:endParaRPr lang="ru-RU" dirty="0"/>
          </a:p>
        </p:txBody>
      </p:sp>
    </p:spTree>
    <p:extLst>
      <p:ext uri="{BB962C8B-B14F-4D97-AF65-F5344CB8AC3E}">
        <p14:creationId xmlns:p14="http://schemas.microsoft.com/office/powerpoint/2010/main" xmlns="" val="510729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0302508D-AC80-4641-9D97-5F1F66151F35}" type="datetimeFigureOut">
              <a:rPr lang="ru-RU" smtClean="0"/>
              <a:pPr/>
              <a:t>30.11.2022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C76482AB-D7CD-48A6-BE9B-12067007AEB6}"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302508D-AC80-4641-9D97-5F1F66151F35}" type="datetimeFigureOut">
              <a:rPr lang="ru-RU" smtClean="0"/>
              <a:pPr/>
              <a:t>30.11.2022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6482AB-D7CD-48A6-BE9B-12067007AEB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302508D-AC80-4641-9D97-5F1F66151F35}" type="datetimeFigureOut">
              <a:rPr lang="ru-RU" smtClean="0"/>
              <a:pPr/>
              <a:t>30.11.2022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6482AB-D7CD-48A6-BE9B-12067007AEB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302508D-AC80-4641-9D97-5F1F66151F35}" type="datetimeFigureOut">
              <a:rPr lang="ru-RU" smtClean="0"/>
              <a:pPr/>
              <a:t>30.11.2022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6482AB-D7CD-48A6-BE9B-12067007AEB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0302508D-AC80-4641-9D97-5F1F66151F35}" type="datetimeFigureOut">
              <a:rPr lang="ru-RU" smtClean="0"/>
              <a:pPr/>
              <a:t>30.11.2022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C76482AB-D7CD-48A6-BE9B-12067007AEB6}"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302508D-AC80-4641-9D97-5F1F66151F35}" type="datetimeFigureOut">
              <a:rPr lang="ru-RU" smtClean="0"/>
              <a:pPr/>
              <a:t>30.11.2022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76482AB-D7CD-48A6-BE9B-12067007AEB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0302508D-AC80-4641-9D97-5F1F66151F35}" type="datetimeFigureOut">
              <a:rPr lang="ru-RU" smtClean="0"/>
              <a:pPr/>
              <a:t>30.11.2022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76482AB-D7CD-48A6-BE9B-12067007AEB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0302508D-AC80-4641-9D97-5F1F66151F35}" type="datetimeFigureOut">
              <a:rPr lang="ru-RU" smtClean="0"/>
              <a:pPr/>
              <a:t>30.11.2022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76482AB-D7CD-48A6-BE9B-12067007AEB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302508D-AC80-4641-9D97-5F1F66151F35}" type="datetimeFigureOut">
              <a:rPr lang="ru-RU" smtClean="0"/>
              <a:pPr/>
              <a:t>30.11.2022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76482AB-D7CD-48A6-BE9B-12067007AEB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302508D-AC80-4641-9D97-5F1F66151F35}" type="datetimeFigureOut">
              <a:rPr lang="ru-RU" smtClean="0"/>
              <a:pPr/>
              <a:t>30.11.2022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76482AB-D7CD-48A6-BE9B-12067007AEB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0302508D-AC80-4641-9D97-5F1F66151F35}" type="datetimeFigureOut">
              <a:rPr lang="ru-RU" smtClean="0"/>
              <a:pPr/>
              <a:t>30.11.2022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76482AB-D7CD-48A6-BE9B-12067007AEB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302508D-AC80-4641-9D97-5F1F66151F35}" type="datetimeFigureOut">
              <a:rPr lang="ru-RU" smtClean="0"/>
              <a:pPr/>
              <a:t>30.11.2022</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76482AB-D7CD-48A6-BE9B-12067007AEB6}"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emf"/><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1214422"/>
            <a:ext cx="7772400" cy="1285884"/>
          </a:xfrm>
        </p:spPr>
        <p:txBody>
          <a:bodyPr>
            <a:noAutofit/>
          </a:bodyPr>
          <a:lstStyle/>
          <a:p>
            <a:r>
              <a:rPr lang="ru-RU" sz="5400" b="1" dirty="0" smtClean="0">
                <a:ln w="18000">
                  <a:solidFill>
                    <a:schemeClr val="accent2">
                      <a:satMod val="140000"/>
                    </a:schemeClr>
                  </a:solidFill>
                  <a:prstDash val="solid"/>
                  <a:miter lim="800000"/>
                </a:ln>
                <a:solidFill>
                  <a:schemeClr val="accent4">
                    <a:lumMod val="75000"/>
                  </a:schemeClr>
                </a:solidFill>
                <a:effectLst>
                  <a:outerShdw blurRad="25500" dist="23000" dir="7020000" algn="tl">
                    <a:srgbClr val="000000">
                      <a:alpha val="50000"/>
                    </a:srgbClr>
                  </a:outerShdw>
                </a:effectLst>
              </a:rPr>
              <a:t>Текстильные Нити</a:t>
            </a:r>
            <a:endParaRPr lang="ru-RU" sz="5400" b="1" dirty="0">
              <a:ln w="18000">
                <a:solidFill>
                  <a:schemeClr val="accent2">
                    <a:satMod val="140000"/>
                  </a:schemeClr>
                </a:solidFill>
                <a:prstDash val="solid"/>
                <a:miter lim="800000"/>
              </a:ln>
              <a:solidFill>
                <a:schemeClr val="accent4">
                  <a:lumMod val="75000"/>
                </a:schemeClr>
              </a:solidFill>
              <a:effectLst>
                <a:outerShdw blurRad="25500" dist="23000" dir="7020000" algn="tl">
                  <a:srgbClr val="000000">
                    <a:alpha val="50000"/>
                  </a:srgbClr>
                </a:outerShdw>
              </a:effectLst>
            </a:endParaRPr>
          </a:p>
        </p:txBody>
      </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00826" y="4857760"/>
            <a:ext cx="1618430" cy="150017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7224" y="3000372"/>
            <a:ext cx="1748570" cy="14571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7224" y="4857760"/>
            <a:ext cx="1787493" cy="14178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500826" y="3071810"/>
            <a:ext cx="1643074" cy="14759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714744" y="3143248"/>
            <a:ext cx="1754935" cy="24189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206312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260648"/>
            <a:ext cx="8229600" cy="4709160"/>
          </a:xfrm>
        </p:spPr>
        <p:txBody>
          <a:bodyPr>
            <a:normAutofit fontScale="25000" lnSpcReduction="20000"/>
          </a:bodyPr>
          <a:lstStyle/>
          <a:p>
            <a:pPr marL="137160" indent="0">
              <a:lnSpc>
                <a:spcPct val="115000"/>
              </a:lnSpc>
              <a:spcAft>
                <a:spcPts val="1000"/>
              </a:spcAft>
              <a:buNone/>
            </a:pPr>
            <a:r>
              <a:rPr lang="ru-RU" sz="8000" b="1" dirty="0">
                <a:solidFill>
                  <a:schemeClr val="bg1"/>
                </a:solidFill>
                <a:latin typeface="Calibri"/>
                <a:ea typeface="Calibri"/>
                <a:cs typeface="Times New Roman"/>
              </a:rPr>
              <a:t>Различают пряжу:</a:t>
            </a:r>
            <a:br>
              <a:rPr lang="ru-RU" sz="8000" b="1" dirty="0">
                <a:solidFill>
                  <a:schemeClr val="bg1"/>
                </a:solidFill>
                <a:latin typeface="Calibri"/>
                <a:ea typeface="Calibri"/>
                <a:cs typeface="Times New Roman"/>
              </a:rPr>
            </a:br>
            <a:r>
              <a:rPr lang="ru-RU" sz="8000" b="1" i="1" u="sng" dirty="0">
                <a:solidFill>
                  <a:schemeClr val="bg1"/>
                </a:solidFill>
                <a:latin typeface="Calibri"/>
                <a:ea typeface="Calibri"/>
                <a:cs typeface="Times New Roman"/>
              </a:rPr>
              <a:t>а) простую</a:t>
            </a:r>
            <a:r>
              <a:rPr lang="ru-RU" sz="8000" dirty="0">
                <a:latin typeface="Calibri"/>
                <a:ea typeface="Calibri"/>
                <a:cs typeface="Times New Roman"/>
              </a:rPr>
              <a:t>, т.е. имеющую одинаковую структуру по длине;</a:t>
            </a:r>
            <a:br>
              <a:rPr lang="ru-RU" sz="8000" dirty="0">
                <a:latin typeface="Calibri"/>
                <a:ea typeface="Calibri"/>
                <a:cs typeface="Times New Roman"/>
              </a:rPr>
            </a:br>
            <a:r>
              <a:rPr lang="ru-RU" sz="8000" b="1" i="1" u="sng" dirty="0">
                <a:solidFill>
                  <a:schemeClr val="bg1"/>
                </a:solidFill>
                <a:latin typeface="Calibri"/>
                <a:ea typeface="Calibri"/>
                <a:cs typeface="Times New Roman"/>
              </a:rPr>
              <a:t>б) </a:t>
            </a:r>
            <a:r>
              <a:rPr lang="ru-RU" sz="8000" b="1" i="1" u="sng" dirty="0" smtClean="0">
                <a:solidFill>
                  <a:schemeClr val="bg1"/>
                </a:solidFill>
                <a:latin typeface="Calibri"/>
                <a:ea typeface="Calibri"/>
                <a:cs typeface="Times New Roman"/>
              </a:rPr>
              <a:t>фасонную</a:t>
            </a:r>
            <a:r>
              <a:rPr lang="ru-RU" sz="8000" dirty="0" smtClean="0">
                <a:latin typeface="Calibri"/>
                <a:ea typeface="Calibri"/>
                <a:cs typeface="Times New Roman"/>
              </a:rPr>
              <a:t>, </a:t>
            </a:r>
            <a:r>
              <a:rPr lang="ru-RU" sz="8000" dirty="0">
                <a:latin typeface="Calibri"/>
                <a:ea typeface="Calibri"/>
                <a:cs typeface="Times New Roman"/>
              </a:rPr>
              <a:t>т.е. имеющую различные местные эффекты, полученные в процессе прядения за счет вплетения в пряжу комочков волокон (иногда другого вида или цвета), за счет создания периодически повторяющихся заметных утонений или утолщений и др. Иногда внешний эффект создается за счет нанесения на пряжу краски разных цветов и в разной последовательности;</a:t>
            </a:r>
            <a:br>
              <a:rPr lang="ru-RU" sz="8000" dirty="0">
                <a:latin typeface="Calibri"/>
                <a:ea typeface="Calibri"/>
                <a:cs typeface="Times New Roman"/>
              </a:rPr>
            </a:br>
            <a:r>
              <a:rPr lang="ru-RU" sz="8000" b="1" i="1" u="sng" dirty="0">
                <a:solidFill>
                  <a:schemeClr val="bg1"/>
                </a:solidFill>
                <a:latin typeface="Calibri"/>
                <a:ea typeface="Calibri"/>
                <a:cs typeface="Times New Roman"/>
              </a:rPr>
              <a:t>в) текстурированную</a:t>
            </a:r>
            <a:r>
              <a:rPr lang="ru-RU" sz="8000" dirty="0">
                <a:latin typeface="Calibri"/>
                <a:ea typeface="Calibri"/>
                <a:cs typeface="Times New Roman"/>
              </a:rPr>
              <a:t>, отличающуюся рядом свойств от простой. Текстурированную пряжу вырабатывают из смеси синтетических разноусадочных волокон. При обработке такой пряжи горячей водой или паром усадочные волокна, укорачиваясь, сообщают малоусадочным волокнам волнообразную извитость, что приводит к увеличению поперечных размеров пряжи, пористости и к повышенной растяжимости. </a:t>
            </a:r>
          </a:p>
          <a:p>
            <a:pPr marL="137160" indent="0">
              <a:buNone/>
            </a:pPr>
            <a:endParaRPr lang="ru-RU" dirty="0"/>
          </a:p>
        </p:txBody>
      </p:sp>
    </p:spTree>
    <p:extLst>
      <p:ext uri="{BB962C8B-B14F-4D97-AF65-F5344CB8AC3E}">
        <p14:creationId xmlns:p14="http://schemas.microsoft.com/office/powerpoint/2010/main" xmlns="" val="8868078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4282" y="260648"/>
            <a:ext cx="6143668" cy="6408712"/>
          </a:xfrm>
        </p:spPr>
        <p:txBody>
          <a:bodyPr>
            <a:normAutofit fontScale="85000" lnSpcReduction="10000"/>
          </a:bodyPr>
          <a:lstStyle/>
          <a:p>
            <a:pPr marL="137160" indent="0">
              <a:lnSpc>
                <a:spcPct val="115000"/>
              </a:lnSpc>
              <a:spcAft>
                <a:spcPts val="1000"/>
              </a:spcAft>
              <a:buNone/>
            </a:pPr>
            <a:r>
              <a:rPr lang="ru-RU" sz="2200" b="1" i="1" dirty="0">
                <a:solidFill>
                  <a:schemeClr val="bg1"/>
                </a:solidFill>
                <a:latin typeface="Calibri"/>
                <a:ea typeface="Calibri"/>
                <a:cs typeface="Times New Roman"/>
              </a:rPr>
              <a:t>Армированная нить </a:t>
            </a:r>
            <a:r>
              <a:rPr lang="ru-RU" sz="2200" dirty="0">
                <a:latin typeface="Calibri"/>
                <a:ea typeface="Calibri"/>
                <a:cs typeface="Times New Roman"/>
              </a:rPr>
              <a:t>- представляет собой стержневую нить, обвитую по всей длин разного вида волокнами или нитями, придающими ей определенные свойства и внешний вид! Вторичные нити делятся на крученые и текстурированные. Крученные нити состоят из нескольких продольно сложенных вместе первичных комплексных нитей, пряж, или тех и других соединенных в одну нить путем скручивания. </a:t>
            </a:r>
            <a:endParaRPr lang="ru-RU" sz="2200" dirty="0" smtClean="0">
              <a:latin typeface="Calibri"/>
              <a:ea typeface="Calibri"/>
              <a:cs typeface="Times New Roman"/>
            </a:endParaRPr>
          </a:p>
          <a:p>
            <a:pPr marL="137160" indent="0">
              <a:lnSpc>
                <a:spcPct val="115000"/>
              </a:lnSpc>
              <a:spcAft>
                <a:spcPts val="1000"/>
              </a:spcAft>
              <a:buNone/>
            </a:pPr>
            <a:endParaRPr lang="ru-RU" sz="2400" b="1" i="1" dirty="0" smtClean="0">
              <a:solidFill>
                <a:schemeClr val="bg1"/>
              </a:solidFill>
              <a:latin typeface="Calibri"/>
              <a:ea typeface="Calibri"/>
              <a:cs typeface="Times New Roman"/>
            </a:endParaRPr>
          </a:p>
          <a:p>
            <a:pPr marL="137160" indent="0">
              <a:lnSpc>
                <a:spcPct val="115000"/>
              </a:lnSpc>
              <a:spcAft>
                <a:spcPts val="1000"/>
              </a:spcAft>
              <a:buNone/>
            </a:pPr>
            <a:r>
              <a:rPr lang="ru-RU" sz="2400" b="1" i="1" dirty="0" smtClean="0">
                <a:solidFill>
                  <a:schemeClr val="bg1"/>
                </a:solidFill>
                <a:latin typeface="Calibri"/>
                <a:ea typeface="Calibri"/>
                <a:cs typeface="Times New Roman"/>
              </a:rPr>
              <a:t>Крученая пряжа </a:t>
            </a:r>
            <a:r>
              <a:rPr lang="ru-RU" sz="2400" dirty="0" smtClean="0">
                <a:latin typeface="Calibri"/>
                <a:ea typeface="Calibri"/>
                <a:cs typeface="Times New Roman"/>
              </a:rPr>
              <a:t>- бывает </a:t>
            </a:r>
            <a:r>
              <a:rPr lang="ru-RU" sz="2400" dirty="0" err="1" smtClean="0">
                <a:latin typeface="Calibri"/>
                <a:ea typeface="Calibri"/>
                <a:cs typeface="Times New Roman"/>
              </a:rPr>
              <a:t>однокруточная</a:t>
            </a:r>
            <a:r>
              <a:rPr lang="ru-RU" sz="2400" dirty="0" smtClean="0">
                <a:latin typeface="Calibri"/>
                <a:ea typeface="Calibri"/>
                <a:cs typeface="Times New Roman"/>
              </a:rPr>
              <a:t>, полученная скручиванием двух или трех и более пряж с одинаковой длиной, и </a:t>
            </a:r>
            <a:r>
              <a:rPr lang="ru-RU" sz="2400" dirty="0" err="1" smtClean="0">
                <a:latin typeface="Calibri"/>
                <a:ea typeface="Calibri"/>
                <a:cs typeface="Times New Roman"/>
              </a:rPr>
              <a:t>многокруточная</a:t>
            </a:r>
            <a:r>
              <a:rPr lang="ru-RU" sz="2400" dirty="0" smtClean="0">
                <a:latin typeface="Calibri"/>
                <a:ea typeface="Calibri"/>
                <a:cs typeface="Times New Roman"/>
              </a:rPr>
              <a:t>, полученная в результате двух или более, следующих друг- за другом, процессов скручивания. Так, при получении </a:t>
            </a:r>
            <a:r>
              <a:rPr lang="ru-RU" sz="2400" dirty="0" err="1" smtClean="0">
                <a:latin typeface="Calibri"/>
                <a:ea typeface="Calibri"/>
                <a:cs typeface="Times New Roman"/>
              </a:rPr>
              <a:t>двухкруточных</a:t>
            </a:r>
            <a:r>
              <a:rPr lang="ru-RU" sz="2400" dirty="0" smtClean="0">
                <a:latin typeface="Calibri"/>
                <a:ea typeface="Calibri"/>
                <a:cs typeface="Times New Roman"/>
              </a:rPr>
              <a:t> крученых нитей сначала скручивают часть нитей, а затем, складывая их вместе, скручивают вторично. Такой способ часто применяют при выработке швейных ниток. </a:t>
            </a:r>
          </a:p>
          <a:p>
            <a:pPr marL="137160" indent="0">
              <a:lnSpc>
                <a:spcPct val="115000"/>
              </a:lnSpc>
              <a:spcAft>
                <a:spcPts val="1000"/>
              </a:spcAft>
              <a:buNone/>
            </a:pPr>
            <a:endParaRPr lang="ru-RU" sz="2200" dirty="0">
              <a:latin typeface="Calibri"/>
              <a:ea typeface="Calibri"/>
              <a:cs typeface="Times New Roman"/>
            </a:endParaRPr>
          </a:p>
          <a:p>
            <a:pPr marL="137160" indent="0">
              <a:buNone/>
            </a:pPr>
            <a:endParaRPr lang="ru-RU"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273724" y="785794"/>
            <a:ext cx="1463151" cy="121444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358082" y="4286256"/>
            <a:ext cx="1400454" cy="1388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429520" y="2500306"/>
            <a:ext cx="1305218" cy="12858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515816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4282" y="260648"/>
            <a:ext cx="8786874" cy="6240186"/>
          </a:xfrm>
        </p:spPr>
        <p:txBody>
          <a:bodyPr>
            <a:normAutofit fontScale="47500" lnSpcReduction="20000"/>
          </a:bodyPr>
          <a:lstStyle/>
          <a:p>
            <a:pPr marL="137160" indent="0">
              <a:lnSpc>
                <a:spcPct val="115000"/>
              </a:lnSpc>
              <a:spcAft>
                <a:spcPts val="1000"/>
              </a:spcAft>
              <a:buNone/>
            </a:pPr>
            <a:r>
              <a:rPr lang="ru-RU" sz="3600" dirty="0">
                <a:solidFill>
                  <a:schemeClr val="bg1"/>
                </a:solidFill>
                <a:latin typeface="Calibri"/>
                <a:ea typeface="Calibri"/>
                <a:cs typeface="Times New Roman"/>
              </a:rPr>
              <a:t>Крученые комплексные нити делятся на: </a:t>
            </a:r>
            <a:r>
              <a:rPr lang="ru-RU" sz="3600" i="1" dirty="0" err="1">
                <a:solidFill>
                  <a:schemeClr val="bg1"/>
                </a:solidFill>
                <a:latin typeface="Calibri"/>
                <a:ea typeface="Calibri"/>
                <a:cs typeface="Times New Roman"/>
              </a:rPr>
              <a:t>однокруточные</a:t>
            </a:r>
            <a:r>
              <a:rPr lang="ru-RU" sz="3600" i="1" dirty="0">
                <a:solidFill>
                  <a:schemeClr val="bg1"/>
                </a:solidFill>
                <a:latin typeface="Calibri"/>
                <a:ea typeface="Calibri"/>
                <a:cs typeface="Times New Roman"/>
              </a:rPr>
              <a:t>, двух и </a:t>
            </a:r>
            <a:r>
              <a:rPr lang="ru-RU" sz="3600" i="1" dirty="0" err="1">
                <a:solidFill>
                  <a:schemeClr val="bg1"/>
                </a:solidFill>
                <a:latin typeface="Calibri"/>
                <a:ea typeface="Calibri"/>
                <a:cs typeface="Times New Roman"/>
              </a:rPr>
              <a:t>многокруточные</a:t>
            </a:r>
            <a:r>
              <a:rPr lang="ru-RU" sz="3600" i="1" dirty="0">
                <a:solidFill>
                  <a:schemeClr val="bg1"/>
                </a:solidFill>
                <a:latin typeface="Calibri"/>
                <a:ea typeface="Calibri"/>
                <a:cs typeface="Times New Roman"/>
              </a:rPr>
              <a:t>. </a:t>
            </a:r>
            <a:endParaRPr lang="ru-RU" sz="3600" i="1" dirty="0" smtClean="0">
              <a:solidFill>
                <a:schemeClr val="bg1"/>
              </a:solidFill>
              <a:latin typeface="Calibri"/>
              <a:ea typeface="Calibri"/>
              <a:cs typeface="Times New Roman"/>
            </a:endParaRPr>
          </a:p>
          <a:p>
            <a:pPr marL="137160" indent="0">
              <a:lnSpc>
                <a:spcPct val="115000"/>
              </a:lnSpc>
              <a:spcAft>
                <a:spcPts val="1000"/>
              </a:spcAft>
              <a:buNone/>
            </a:pPr>
            <a:r>
              <a:rPr lang="ru-RU" sz="3600" dirty="0" smtClean="0">
                <a:latin typeface="Calibri"/>
                <a:ea typeface="Calibri"/>
                <a:cs typeface="Times New Roman"/>
              </a:rPr>
              <a:t>Они </a:t>
            </a:r>
            <a:r>
              <a:rPr lang="ru-RU" sz="3600" dirty="0">
                <a:latin typeface="Calibri"/>
                <a:ea typeface="Calibri"/>
                <a:cs typeface="Times New Roman"/>
              </a:rPr>
              <a:t>вырабатываются в виде простых комплексных крученых нитей и нитей фасонной крутки с различными внешними </a:t>
            </a:r>
            <a:r>
              <a:rPr lang="ru-RU" sz="3600" dirty="0" smtClean="0">
                <a:latin typeface="Calibri"/>
                <a:ea typeface="Calibri"/>
                <a:cs typeface="Times New Roman"/>
              </a:rPr>
              <a:t>эффектами</a:t>
            </a:r>
            <a:r>
              <a:rPr lang="ru-RU" sz="3600" dirty="0">
                <a:latin typeface="Calibri"/>
                <a:ea typeface="Calibri"/>
                <a:cs typeface="Times New Roman"/>
              </a:rPr>
              <a:t>. Текстурированные нити получают на базе химических комплексных нитей и они обладают большой извитостью, рыхлостью, придающие им высокую пористость и упругость. В зависимости от способа получения текстурированные нити отличаются между собой по способности деформироваться и характеру извитости. </a:t>
            </a:r>
            <a:endParaRPr lang="ru-RU" sz="3600" dirty="0" smtClean="0">
              <a:latin typeface="Calibri"/>
              <a:ea typeface="Calibri"/>
              <a:cs typeface="Times New Roman"/>
            </a:endParaRPr>
          </a:p>
          <a:p>
            <a:pPr marL="137160" indent="0">
              <a:lnSpc>
                <a:spcPct val="115000"/>
              </a:lnSpc>
              <a:spcAft>
                <a:spcPts val="1000"/>
              </a:spcAft>
              <a:buNone/>
            </a:pPr>
            <a:r>
              <a:rPr lang="ru-RU" sz="3600" b="1" dirty="0" smtClean="0">
                <a:solidFill>
                  <a:schemeClr val="bg1"/>
                </a:solidFill>
                <a:latin typeface="Calibri"/>
                <a:ea typeface="Calibri"/>
                <a:cs typeface="Times New Roman"/>
              </a:rPr>
              <a:t>2.По способности деформироваться их можно разделить на:</a:t>
            </a:r>
            <a:br>
              <a:rPr lang="ru-RU" sz="3600" b="1" dirty="0" smtClean="0">
                <a:solidFill>
                  <a:schemeClr val="bg1"/>
                </a:solidFill>
                <a:latin typeface="Calibri"/>
                <a:ea typeface="Calibri"/>
                <a:cs typeface="Times New Roman"/>
              </a:rPr>
            </a:br>
            <a:r>
              <a:rPr lang="ru-RU" sz="3600" dirty="0" smtClean="0">
                <a:latin typeface="Calibri"/>
                <a:ea typeface="Calibri"/>
                <a:cs typeface="Times New Roman"/>
              </a:rPr>
              <a:t>а) сильно - растяжимые (с удлинением за счет извитости 100% и более, до 200-300%);</a:t>
            </a:r>
            <a:br>
              <a:rPr lang="ru-RU" sz="3600" dirty="0" smtClean="0">
                <a:latin typeface="Calibri"/>
                <a:ea typeface="Calibri"/>
                <a:cs typeface="Times New Roman"/>
              </a:rPr>
            </a:br>
            <a:r>
              <a:rPr lang="ru-RU" sz="3600" dirty="0" smtClean="0">
                <a:latin typeface="Calibri"/>
                <a:ea typeface="Calibri"/>
                <a:cs typeface="Times New Roman"/>
              </a:rPr>
              <a:t>б) повышенной растяжимости (с удлинением за счет извитости до 100%о);</a:t>
            </a:r>
            <a:br>
              <a:rPr lang="ru-RU" sz="3600" dirty="0" smtClean="0">
                <a:latin typeface="Calibri"/>
                <a:ea typeface="Calibri"/>
                <a:cs typeface="Times New Roman"/>
              </a:rPr>
            </a:br>
            <a:r>
              <a:rPr lang="ru-RU" sz="3600" dirty="0" smtClean="0">
                <a:latin typeface="Calibri"/>
                <a:ea typeface="Calibri"/>
                <a:cs typeface="Times New Roman"/>
              </a:rPr>
              <a:t>в) обычной растяжимости' (с удлинением за счет извитости до 30%).</a:t>
            </a:r>
          </a:p>
          <a:p>
            <a:pPr marL="137160" indent="0">
              <a:lnSpc>
                <a:spcPct val="115000"/>
              </a:lnSpc>
              <a:spcAft>
                <a:spcPts val="1000"/>
              </a:spcAft>
              <a:buNone/>
            </a:pPr>
            <a:r>
              <a:rPr lang="ru-RU" sz="3600" b="1" dirty="0" smtClean="0">
                <a:solidFill>
                  <a:schemeClr val="bg1"/>
                </a:solidFill>
                <a:latin typeface="Calibri"/>
                <a:ea typeface="Calibri"/>
                <a:cs typeface="Times New Roman"/>
              </a:rPr>
              <a:t>3. По способу получения.</a:t>
            </a:r>
          </a:p>
          <a:p>
            <a:pPr marL="137160" indent="0">
              <a:lnSpc>
                <a:spcPct val="115000"/>
              </a:lnSpc>
              <a:spcAft>
                <a:spcPts val="1000"/>
              </a:spcAft>
              <a:buNone/>
            </a:pPr>
            <a:r>
              <a:rPr lang="ru-RU" sz="3600" dirty="0" smtClean="0">
                <a:latin typeface="Calibri"/>
                <a:ea typeface="Calibri"/>
                <a:cs typeface="Times New Roman"/>
              </a:rPr>
              <a:t>Комплексные нити по способу получения разделяются на получаемые на бобинных и центрифугальных машинах, из которых последние наиболее экономичные и являются наиболее распространенными. Кроме того, эти нити различаются по способу формования: из раствора или расплава, по сухому или мокрому способу формования</a:t>
            </a:r>
            <a:r>
              <a:rPr lang="ru-RU" sz="3200" dirty="0" smtClean="0">
                <a:latin typeface="Calibri"/>
                <a:ea typeface="Calibri"/>
                <a:cs typeface="Times New Roman"/>
              </a:rPr>
              <a:t>.</a:t>
            </a:r>
          </a:p>
          <a:p>
            <a:pPr marL="137160" indent="0">
              <a:lnSpc>
                <a:spcPct val="115000"/>
              </a:lnSpc>
              <a:spcAft>
                <a:spcPts val="1000"/>
              </a:spcAft>
              <a:buNone/>
            </a:pPr>
            <a:endParaRPr lang="ru-RU" sz="3200" dirty="0" smtClean="0">
              <a:latin typeface="Calibri"/>
              <a:ea typeface="Calibri"/>
              <a:cs typeface="Times New Roman"/>
            </a:endParaRPr>
          </a:p>
          <a:p>
            <a:pPr marL="137160" indent="0">
              <a:lnSpc>
                <a:spcPct val="115000"/>
              </a:lnSpc>
              <a:spcAft>
                <a:spcPts val="1000"/>
              </a:spcAft>
              <a:buNone/>
            </a:pPr>
            <a:endParaRPr lang="ru-RU" sz="3200" dirty="0" smtClean="0">
              <a:latin typeface="Calibri"/>
              <a:ea typeface="Calibri"/>
              <a:cs typeface="Times New Roman"/>
            </a:endParaRPr>
          </a:p>
          <a:p>
            <a:pPr marL="137160" indent="0">
              <a:buNone/>
            </a:pPr>
            <a:endParaRPr lang="ru-RU" dirty="0"/>
          </a:p>
        </p:txBody>
      </p:sp>
    </p:spTree>
    <p:extLst>
      <p:ext uri="{BB962C8B-B14F-4D97-AF65-F5344CB8AC3E}">
        <p14:creationId xmlns:p14="http://schemas.microsoft.com/office/powerpoint/2010/main" xmlns="" val="4285626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214290"/>
            <a:ext cx="8372476" cy="4709160"/>
          </a:xfrm>
        </p:spPr>
        <p:txBody>
          <a:bodyPr>
            <a:noAutofit/>
          </a:bodyPr>
          <a:lstStyle/>
          <a:p>
            <a:pPr>
              <a:buNone/>
            </a:pPr>
            <a:r>
              <a:rPr lang="ru-RU" sz="2000" b="1" i="1" dirty="0" smtClean="0">
                <a:solidFill>
                  <a:schemeClr val="bg1"/>
                </a:solidFill>
                <a:latin typeface="Calibri"/>
                <a:ea typeface="Calibri"/>
                <a:cs typeface="Times New Roman"/>
              </a:rPr>
              <a:t>Пряжа хлопчатобумажная </a:t>
            </a:r>
            <a:r>
              <a:rPr lang="ru-RU" sz="2000" dirty="0" smtClean="0">
                <a:latin typeface="Calibri"/>
                <a:ea typeface="Calibri"/>
                <a:cs typeface="Times New Roman"/>
              </a:rPr>
              <a:t>по способу прядения разделяется на кардную, гребенную и аппаратную.</a:t>
            </a:r>
          </a:p>
          <a:p>
            <a:pPr>
              <a:buNone/>
            </a:pPr>
            <a:r>
              <a:rPr lang="ru-RU" sz="2000" b="1" i="1" dirty="0" smtClean="0">
                <a:solidFill>
                  <a:schemeClr val="bg1"/>
                </a:solidFill>
                <a:latin typeface="Calibri"/>
                <a:ea typeface="Calibri"/>
                <a:cs typeface="Times New Roman"/>
              </a:rPr>
              <a:t>Гребенная пряжа </a:t>
            </a:r>
            <a:r>
              <a:rPr lang="ru-RU" sz="2000" dirty="0" smtClean="0">
                <a:latin typeface="Calibri"/>
                <a:ea typeface="Calibri"/>
                <a:cs typeface="Times New Roman"/>
              </a:rPr>
              <a:t>характеризуется достаточно высокой прочностью к растяжению, равномерностью, гладкостью и чистотой, а аппаратная - пушистостью и рыхлостью и значительно меньшей прочностью к растяжению и равномерностью. </a:t>
            </a:r>
          </a:p>
          <a:p>
            <a:pPr>
              <a:buNone/>
            </a:pPr>
            <a:r>
              <a:rPr lang="ru-RU" sz="2000" b="1" i="1" dirty="0" smtClean="0">
                <a:solidFill>
                  <a:schemeClr val="bg1"/>
                </a:solidFill>
                <a:latin typeface="Calibri"/>
                <a:ea typeface="Calibri"/>
                <a:cs typeface="Times New Roman"/>
              </a:rPr>
              <a:t>Кардная пряжа</a:t>
            </a:r>
            <a:r>
              <a:rPr lang="ru-RU" sz="2000" dirty="0" smtClean="0">
                <a:latin typeface="Calibri"/>
                <a:ea typeface="Calibri"/>
                <a:cs typeface="Times New Roman"/>
              </a:rPr>
              <a:t>, наиболее распространенная и получаемая на кольцепрядильных или пневмомеханических безверетенных прядильных машинах, занимает среднее место между гребенной и аппаратной пряжей. </a:t>
            </a:r>
          </a:p>
          <a:p>
            <a:pPr>
              <a:buNone/>
            </a:pPr>
            <a:r>
              <a:rPr lang="ru-RU" sz="2000" b="1" i="1" dirty="0" smtClean="0">
                <a:solidFill>
                  <a:schemeClr val="bg1"/>
                </a:solidFill>
                <a:latin typeface="Calibri"/>
                <a:ea typeface="Calibri"/>
                <a:cs typeface="Times New Roman"/>
              </a:rPr>
              <a:t>Льняная пряжа</a:t>
            </a:r>
            <a:r>
              <a:rPr lang="ru-RU" sz="2000" dirty="0" smtClean="0">
                <a:latin typeface="Calibri"/>
                <a:ea typeface="Calibri"/>
                <a:cs typeface="Times New Roman"/>
              </a:rPr>
              <a:t>, получаемая кардным способом из короткого или гребенным способом из длинного волокна, может быть сухого или мокрого прядения, а шерстяная - гребенного и аппаратного способов прядения.</a:t>
            </a:r>
          </a:p>
          <a:p>
            <a:pPr>
              <a:buNone/>
            </a:pPr>
            <a:endParaRPr lang="ru-RU" sz="2400"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14414" y="5000636"/>
            <a:ext cx="1612091" cy="14222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14744" y="4643446"/>
            <a:ext cx="1785950" cy="188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929322" y="4643446"/>
            <a:ext cx="1697598" cy="17390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428604"/>
            <a:ext cx="8229600" cy="4709160"/>
          </a:xfrm>
        </p:spPr>
        <p:txBody>
          <a:bodyPr>
            <a:normAutofit/>
          </a:bodyPr>
          <a:lstStyle/>
          <a:p>
            <a:pPr marL="137160" indent="0">
              <a:lnSpc>
                <a:spcPct val="115000"/>
              </a:lnSpc>
              <a:spcAft>
                <a:spcPts val="1000"/>
              </a:spcAft>
              <a:buNone/>
            </a:pPr>
            <a:r>
              <a:rPr lang="ru-RU" sz="2200" dirty="0" smtClean="0">
                <a:latin typeface="Calibri"/>
                <a:ea typeface="Calibri"/>
                <a:cs typeface="Times New Roman"/>
              </a:rPr>
              <a:t>Крученые нити по способу получения делятся на </a:t>
            </a:r>
            <a:r>
              <a:rPr lang="ru-RU" sz="2200" dirty="0" err="1" smtClean="0">
                <a:latin typeface="Calibri"/>
                <a:ea typeface="Calibri"/>
                <a:cs typeface="Times New Roman"/>
              </a:rPr>
              <a:t>однокруточные</a:t>
            </a:r>
            <a:r>
              <a:rPr lang="ru-RU" sz="2200" dirty="0" smtClean="0">
                <a:latin typeface="Calibri"/>
                <a:ea typeface="Calibri"/>
                <a:cs typeface="Times New Roman"/>
              </a:rPr>
              <a:t>, </a:t>
            </a:r>
            <a:r>
              <a:rPr lang="ru-RU" sz="2200" dirty="0" err="1" smtClean="0">
                <a:latin typeface="Calibri"/>
                <a:ea typeface="Calibri"/>
                <a:cs typeface="Times New Roman"/>
              </a:rPr>
              <a:t>двухкруточные</a:t>
            </a:r>
            <a:r>
              <a:rPr lang="ru-RU" sz="2200" dirty="0" smtClean="0">
                <a:latin typeface="Calibri"/>
                <a:ea typeface="Calibri"/>
                <a:cs typeface="Times New Roman"/>
              </a:rPr>
              <a:t> и </a:t>
            </a:r>
            <a:r>
              <a:rPr lang="ru-RU" sz="2200" dirty="0" err="1" smtClean="0">
                <a:latin typeface="Calibri"/>
                <a:ea typeface="Calibri"/>
                <a:cs typeface="Times New Roman"/>
              </a:rPr>
              <a:t>многокруточные</a:t>
            </a:r>
            <a:r>
              <a:rPr lang="ru-RU" sz="2200" dirty="0" smtClean="0">
                <a:latin typeface="Calibri"/>
                <a:ea typeface="Calibri"/>
                <a:cs typeface="Times New Roman"/>
              </a:rPr>
              <a:t>. Химические комплексные нити могут использоваться обычные, упрочненные и высокопрочные.</a:t>
            </a:r>
          </a:p>
          <a:p>
            <a:pPr marL="137160" indent="0">
              <a:lnSpc>
                <a:spcPct val="115000"/>
              </a:lnSpc>
              <a:spcAft>
                <a:spcPts val="1000"/>
              </a:spcAft>
              <a:buNone/>
            </a:pPr>
            <a:r>
              <a:rPr lang="ru-RU" sz="2200" dirty="0" err="1" smtClean="0">
                <a:latin typeface="Calibri"/>
                <a:ea typeface="Calibri"/>
                <a:cs typeface="Times New Roman"/>
              </a:rPr>
              <a:t>Текстурированные</a:t>
            </a:r>
            <a:r>
              <a:rPr lang="ru-RU" sz="2200" dirty="0" smtClean="0">
                <a:latin typeface="Calibri"/>
                <a:ea typeface="Calibri"/>
                <a:cs typeface="Times New Roman"/>
              </a:rPr>
              <a:t> нити делятся на сильно-растяжимые, нити с повышенной растяжимостью и нити обычной растяжимости.</a:t>
            </a:r>
          </a:p>
          <a:p>
            <a:pPr marL="137160" indent="0">
              <a:buNone/>
            </a:pPr>
            <a:endParaRPr lang="ru-RU" dirty="0" smtClean="0"/>
          </a:p>
          <a:p>
            <a:pPr>
              <a:buNone/>
            </a:pPr>
            <a:endParaRPr lang="ru-RU" dirty="0"/>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00100" y="3643314"/>
            <a:ext cx="6784991" cy="25645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88640"/>
            <a:ext cx="8229600" cy="4709160"/>
          </a:xfrm>
        </p:spPr>
        <p:txBody>
          <a:bodyPr>
            <a:noAutofit/>
          </a:bodyPr>
          <a:lstStyle/>
          <a:p>
            <a:pPr marL="137160" indent="0">
              <a:lnSpc>
                <a:spcPct val="115000"/>
              </a:lnSpc>
              <a:spcAft>
                <a:spcPts val="1000"/>
              </a:spcAft>
              <a:buNone/>
            </a:pPr>
            <a:r>
              <a:rPr lang="ru-RU" sz="2000" dirty="0">
                <a:solidFill>
                  <a:schemeClr val="bg1"/>
                </a:solidFill>
                <a:latin typeface="Calibri"/>
                <a:ea typeface="Calibri"/>
                <a:cs typeface="Times New Roman"/>
              </a:rPr>
              <a:t>4. По отделке.</a:t>
            </a:r>
          </a:p>
          <a:p>
            <a:pPr marL="137160" indent="0">
              <a:lnSpc>
                <a:spcPct val="115000"/>
              </a:lnSpc>
              <a:spcAft>
                <a:spcPts val="1000"/>
              </a:spcAft>
              <a:buNone/>
            </a:pPr>
            <a:r>
              <a:rPr lang="ru-RU" sz="2000" dirty="0">
                <a:latin typeface="Calibri"/>
                <a:ea typeface="Calibri"/>
                <a:cs typeface="Times New Roman"/>
              </a:rPr>
              <a:t>Пряжу из натуральных волокон делят на: суровую, </a:t>
            </a:r>
            <a:r>
              <a:rPr lang="ru-RU" sz="2000" dirty="0" smtClean="0">
                <a:latin typeface="Calibri"/>
                <a:ea typeface="Calibri"/>
                <a:cs typeface="Times New Roman"/>
              </a:rPr>
              <a:t>опаленную</a:t>
            </a:r>
            <a:r>
              <a:rPr lang="ru-RU" sz="2000" dirty="0">
                <a:latin typeface="Calibri"/>
                <a:ea typeface="Calibri"/>
                <a:cs typeface="Times New Roman"/>
              </a:rPr>
              <a:t>, мерсеризованную и меланжевую. Химические комплексные нити на суровые, окрашенные в массе, блестящие и матированные. Шелк - сырец бывает суровым и отваренным.</a:t>
            </a:r>
          </a:p>
          <a:p>
            <a:pPr marL="137160" indent="0">
              <a:lnSpc>
                <a:spcPct val="115000"/>
              </a:lnSpc>
              <a:spcAft>
                <a:spcPts val="1000"/>
              </a:spcAft>
              <a:buNone/>
            </a:pPr>
            <a:r>
              <a:rPr lang="ru-RU" sz="2000" dirty="0">
                <a:solidFill>
                  <a:schemeClr val="bg1"/>
                </a:solidFill>
                <a:latin typeface="Calibri"/>
                <a:ea typeface="Calibri"/>
                <a:cs typeface="Times New Roman"/>
              </a:rPr>
              <a:t>5. По назначению.</a:t>
            </a:r>
          </a:p>
          <a:p>
            <a:pPr marL="137160" indent="0">
              <a:lnSpc>
                <a:spcPct val="115000"/>
              </a:lnSpc>
              <a:spcAft>
                <a:spcPts val="1000"/>
              </a:spcAft>
              <a:buNone/>
            </a:pPr>
            <a:r>
              <a:rPr lang="ru-RU" sz="2000" dirty="0">
                <a:latin typeface="Calibri"/>
                <a:ea typeface="Calibri"/>
                <a:cs typeface="Times New Roman"/>
              </a:rPr>
              <a:t>По назначению различают нити, предназначенные для ткацкого производства, трикотажного производства, ниточного производства и галантерейной промышленности (для выработки гардин, тюля, кружев), для </a:t>
            </a:r>
            <a:r>
              <a:rPr lang="ru-RU" sz="2000" dirty="0" err="1">
                <a:latin typeface="Calibri"/>
                <a:ea typeface="Calibri"/>
                <a:cs typeface="Times New Roman"/>
              </a:rPr>
              <a:t>канатно</a:t>
            </a:r>
            <a:r>
              <a:rPr lang="ru-RU" sz="2000" dirty="0">
                <a:latin typeface="Calibri"/>
                <a:ea typeface="Calibri"/>
                <a:cs typeface="Times New Roman"/>
              </a:rPr>
              <a:t> - веревочных изделий, а также специального назначения (для выработки технических изделий).</a:t>
            </a:r>
          </a:p>
          <a:p>
            <a:pPr marL="137160" indent="0">
              <a:buNone/>
            </a:pPr>
            <a:endParaRPr lang="ru-RU" sz="2400" dirty="0"/>
          </a:p>
        </p:txBody>
      </p:sp>
    </p:spTree>
    <p:extLst>
      <p:ext uri="{BB962C8B-B14F-4D97-AF65-F5344CB8AC3E}">
        <p14:creationId xmlns:p14="http://schemas.microsoft.com/office/powerpoint/2010/main" xmlns="" val="41205258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00034" y="260648"/>
            <a:ext cx="8358246" cy="4709160"/>
          </a:xfrm>
        </p:spPr>
        <p:txBody>
          <a:bodyPr>
            <a:noAutofit/>
          </a:bodyPr>
          <a:lstStyle/>
          <a:p>
            <a:pPr marL="137160" indent="0">
              <a:lnSpc>
                <a:spcPct val="115000"/>
              </a:lnSpc>
              <a:spcAft>
                <a:spcPts val="1000"/>
              </a:spcAft>
              <a:buNone/>
            </a:pPr>
            <a:r>
              <a:rPr lang="ru-RU" sz="2400" dirty="0" smtClean="0">
                <a:solidFill>
                  <a:schemeClr val="bg1"/>
                </a:solidFill>
                <a:latin typeface="Calibri"/>
                <a:ea typeface="Calibri"/>
                <a:cs typeface="Times New Roman"/>
              </a:rPr>
              <a:t>К </a:t>
            </a:r>
            <a:r>
              <a:rPr lang="ru-RU" sz="2400" dirty="0">
                <a:solidFill>
                  <a:schemeClr val="bg1"/>
                </a:solidFill>
                <a:latin typeface="Calibri"/>
                <a:ea typeface="Calibri"/>
                <a:cs typeface="Times New Roman"/>
              </a:rPr>
              <a:t>основным структурным характеристикам текстильных нитей относятся </a:t>
            </a:r>
            <a:r>
              <a:rPr lang="ru-RU" sz="2000" dirty="0" smtClean="0">
                <a:solidFill>
                  <a:schemeClr val="bg1"/>
                </a:solidFill>
                <a:latin typeface="Calibri"/>
                <a:ea typeface="Calibri"/>
                <a:cs typeface="Times New Roman"/>
              </a:rPr>
              <a:t>: </a:t>
            </a:r>
          </a:p>
          <a:p>
            <a:pPr marL="137160" indent="0">
              <a:lnSpc>
                <a:spcPct val="115000"/>
              </a:lnSpc>
              <a:spcAft>
                <a:spcPts val="1000"/>
              </a:spcAft>
              <a:buNone/>
            </a:pPr>
            <a:r>
              <a:rPr lang="ru-RU" sz="2000" dirty="0" smtClean="0">
                <a:latin typeface="Calibri"/>
                <a:ea typeface="Calibri"/>
                <a:cs typeface="Times New Roman"/>
              </a:rPr>
              <a:t>линейная </a:t>
            </a:r>
            <a:r>
              <a:rPr lang="ru-RU" sz="2000" dirty="0">
                <a:latin typeface="Calibri"/>
                <a:ea typeface="Calibri"/>
                <a:cs typeface="Times New Roman"/>
              </a:rPr>
              <a:t>плотность, направление крутки, крутка, коэффициент крутки и величина </a:t>
            </a:r>
            <a:r>
              <a:rPr lang="ru-RU" sz="2000" dirty="0" err="1">
                <a:latin typeface="Calibri"/>
                <a:ea typeface="Calibri"/>
                <a:cs typeface="Times New Roman"/>
              </a:rPr>
              <a:t>укрутки</a:t>
            </a:r>
            <a:r>
              <a:rPr lang="ru-RU" sz="2000" dirty="0">
                <a:latin typeface="Calibri"/>
                <a:ea typeface="Calibri"/>
                <a:cs typeface="Times New Roman"/>
              </a:rPr>
              <a:t>.</a:t>
            </a:r>
          </a:p>
          <a:p>
            <a:pPr marL="137160" indent="0">
              <a:lnSpc>
                <a:spcPct val="115000"/>
              </a:lnSpc>
              <a:spcAft>
                <a:spcPts val="1000"/>
              </a:spcAft>
              <a:buNone/>
            </a:pPr>
            <a:r>
              <a:rPr lang="ru-RU" sz="2000" dirty="0">
                <a:latin typeface="Calibri"/>
                <a:ea typeface="Calibri"/>
                <a:cs typeface="Times New Roman"/>
              </a:rPr>
              <a:t>Толщину текстильных нитей можно определять линейными размерами и площадью поперечного сечения, измеряемыми под микроскопом. Однако зачастую сложная форма сечения, наличие каналов, пустот и различная плотность расположения элементарных волокон затрудняют правильную оценку толщины нитей. Поэтому в качестве стандартной характеристики толщины принята линейная плотность, имеющая условное название текс (от слова текстильный).</a:t>
            </a:r>
          </a:p>
          <a:p>
            <a:pPr marL="137160" indent="0">
              <a:buNone/>
            </a:pPr>
            <a:endParaRPr lang="ru-RU" sz="2400" dirty="0"/>
          </a:p>
        </p:txBody>
      </p:sp>
    </p:spTree>
    <p:extLst>
      <p:ext uri="{BB962C8B-B14F-4D97-AF65-F5344CB8AC3E}">
        <p14:creationId xmlns:p14="http://schemas.microsoft.com/office/powerpoint/2010/main" xmlns="" val="11399676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http://tricotage.ru/images/tricotage17_files/tricotage17-13.png"/>
          <p:cNvPicPr>
            <a:picLocks noGrp="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584" y="260648"/>
            <a:ext cx="7488832" cy="4248472"/>
          </a:xfrm>
          <a:prstGeom prst="rect">
            <a:avLst/>
          </a:prstGeom>
          <a:noFill/>
          <a:ln>
            <a:noFill/>
          </a:ln>
        </p:spPr>
      </p:pic>
      <p:sp>
        <p:nvSpPr>
          <p:cNvPr id="5" name="Прямоугольник 4"/>
          <p:cNvSpPr/>
          <p:nvPr/>
        </p:nvSpPr>
        <p:spPr>
          <a:xfrm>
            <a:off x="827584" y="4941168"/>
            <a:ext cx="7488832" cy="1494768"/>
          </a:xfrm>
          <a:prstGeom prst="rect">
            <a:avLst/>
          </a:prstGeom>
        </p:spPr>
        <p:txBody>
          <a:bodyPr wrap="square">
            <a:spAutoFit/>
          </a:bodyPr>
          <a:lstStyle/>
          <a:p>
            <a:pPr>
              <a:lnSpc>
                <a:spcPct val="115000"/>
              </a:lnSpc>
              <a:spcAft>
                <a:spcPts val="1000"/>
              </a:spcAft>
              <a:tabLst>
                <a:tab pos="2969895" algn="ctr"/>
              </a:tabLst>
            </a:pPr>
            <a:r>
              <a:rPr lang="ru-RU" sz="2400" dirty="0" smtClean="0">
                <a:solidFill>
                  <a:schemeClr val="bg1"/>
                </a:solidFill>
                <a:effectLst/>
                <a:latin typeface="Calibri"/>
                <a:ea typeface="Calibri"/>
                <a:cs typeface="Times New Roman"/>
              </a:rPr>
              <a:t>Трикотажные нити:	</a:t>
            </a:r>
          </a:p>
          <a:p>
            <a:pPr>
              <a:lnSpc>
                <a:spcPct val="115000"/>
              </a:lnSpc>
              <a:spcAft>
                <a:spcPts val="1000"/>
              </a:spcAft>
            </a:pPr>
            <a:r>
              <a:rPr lang="ru-RU" sz="2400" dirty="0" smtClean="0">
                <a:solidFill>
                  <a:schemeClr val="bg1"/>
                </a:solidFill>
                <a:effectLst/>
                <a:latin typeface="Calibri"/>
                <a:ea typeface="Calibri"/>
                <a:cs typeface="Times New Roman"/>
              </a:rPr>
              <a:t>а — ластичная цепочка; б — плоский «ершик»; в — с </a:t>
            </a:r>
            <a:r>
              <a:rPr lang="ru-RU" sz="2400" dirty="0" err="1" smtClean="0">
                <a:solidFill>
                  <a:schemeClr val="bg1"/>
                </a:solidFill>
                <a:effectLst/>
                <a:latin typeface="Calibri"/>
                <a:ea typeface="Calibri"/>
                <a:cs typeface="Times New Roman"/>
              </a:rPr>
              <a:t>флизелиновой</a:t>
            </a:r>
            <a:r>
              <a:rPr lang="ru-RU" sz="2400" dirty="0" smtClean="0">
                <a:solidFill>
                  <a:schemeClr val="bg1"/>
                </a:solidFill>
                <a:effectLst/>
                <a:latin typeface="Calibri"/>
                <a:ea typeface="Calibri"/>
                <a:cs typeface="Times New Roman"/>
              </a:rPr>
              <a:t> лентой</a:t>
            </a:r>
            <a:endParaRPr lang="ru-RU" sz="2400" dirty="0">
              <a:solidFill>
                <a:schemeClr val="bg1"/>
              </a:solidFill>
              <a:effectLst/>
              <a:latin typeface="Calibri"/>
              <a:ea typeface="Calibri"/>
              <a:cs typeface="Times New Roman"/>
            </a:endParaRPr>
          </a:p>
        </p:txBody>
      </p:sp>
    </p:spTree>
    <p:extLst>
      <p:ext uri="{BB962C8B-B14F-4D97-AF65-F5344CB8AC3E}">
        <p14:creationId xmlns:p14="http://schemas.microsoft.com/office/powerpoint/2010/main" xmlns="" val="33476511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714348" y="449288"/>
            <a:ext cx="7920880" cy="6408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435156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0034" y="500042"/>
            <a:ext cx="9572692" cy="37364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857884" y="428604"/>
            <a:ext cx="2060832" cy="1820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Прямоугольник 3"/>
          <p:cNvSpPr/>
          <p:nvPr/>
        </p:nvSpPr>
        <p:spPr>
          <a:xfrm>
            <a:off x="214282" y="4572008"/>
            <a:ext cx="5357850" cy="1200329"/>
          </a:xfrm>
          <a:prstGeom prst="rect">
            <a:avLst/>
          </a:prstGeom>
        </p:spPr>
        <p:txBody>
          <a:bodyPr wrap="square">
            <a:spAutoFit/>
          </a:bodyPr>
          <a:lstStyle/>
          <a:p>
            <a:pPr marL="137160" indent="0">
              <a:buNone/>
            </a:pPr>
            <a:r>
              <a:rPr lang="ru-RU" dirty="0" smtClean="0">
                <a:latin typeface="Calibri"/>
                <a:ea typeface="Calibri"/>
                <a:cs typeface="Times New Roman"/>
              </a:rPr>
              <a:t>Волокна являются основой для изготовления элементарных нитей, в зависимости от способа соединения которых затем получают множество других нитей. </a:t>
            </a:r>
            <a:endParaRPr lang="ru-RU" dirty="0"/>
          </a:p>
        </p:txBody>
      </p:sp>
      <p:pic>
        <p:nvPicPr>
          <p:cNvPr id="5"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16200000">
            <a:off x="6026489" y="2260265"/>
            <a:ext cx="1851747" cy="23318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786446" y="4572008"/>
            <a:ext cx="2379000" cy="20075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117050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57158" y="214290"/>
            <a:ext cx="6357982" cy="6381328"/>
          </a:xfrm>
        </p:spPr>
        <p:txBody>
          <a:bodyPr>
            <a:noAutofit/>
          </a:bodyPr>
          <a:lstStyle/>
          <a:p>
            <a:pPr marL="0" indent="0">
              <a:lnSpc>
                <a:spcPct val="115000"/>
              </a:lnSpc>
              <a:spcAft>
                <a:spcPts val="1000"/>
              </a:spcAft>
              <a:buNone/>
            </a:pPr>
            <a:r>
              <a:rPr lang="ru-RU" sz="2000" b="1" i="1" u="sng" dirty="0" smtClean="0">
                <a:solidFill>
                  <a:schemeClr val="bg1"/>
                </a:solidFill>
              </a:rPr>
              <a:t>Нить</a:t>
            </a:r>
            <a:r>
              <a:rPr lang="ru-RU" sz="2000" b="1" i="1" dirty="0" smtClean="0"/>
              <a:t> - </a:t>
            </a:r>
            <a:r>
              <a:rPr lang="ru-RU" sz="2000" dirty="0" smtClean="0">
                <a:latin typeface="Calibri"/>
                <a:ea typeface="Calibri"/>
                <a:cs typeface="Times New Roman"/>
              </a:rPr>
              <a:t>текстильная </a:t>
            </a:r>
            <a:r>
              <a:rPr lang="ru-RU" sz="2000" dirty="0">
                <a:latin typeface="Calibri"/>
                <a:ea typeface="Calibri"/>
                <a:cs typeface="Times New Roman"/>
              </a:rPr>
              <a:t>, гибкое и прочное тело с малыми поперечными размерами, значительной длины, пригодное для изготовления текстильных изделий. Вырабатывается из хлопчатобумажной, шерстяной, льняной пряжи, шелка-сырца, химических волокон</a:t>
            </a:r>
            <a:r>
              <a:rPr lang="ru-RU" sz="2000" dirty="0" smtClean="0">
                <a:latin typeface="Calibri"/>
                <a:ea typeface="Calibri"/>
                <a:cs typeface="Times New Roman"/>
              </a:rPr>
              <a:t>.</a:t>
            </a:r>
            <a:endParaRPr lang="ru-RU" sz="2000" dirty="0">
              <a:latin typeface="Calibri"/>
              <a:ea typeface="Calibri"/>
              <a:cs typeface="Times New Roman"/>
            </a:endParaRPr>
          </a:p>
          <a:p>
            <a:pPr marL="0" indent="0">
              <a:buNone/>
            </a:pPr>
            <a:r>
              <a:rPr lang="ru-RU" sz="2000" b="1" i="1" u="sng" dirty="0" smtClean="0">
                <a:solidFill>
                  <a:schemeClr val="bg1"/>
                </a:solidFill>
              </a:rPr>
              <a:t>Текстиль </a:t>
            </a:r>
            <a:r>
              <a:rPr lang="ru-RU" sz="2000" b="1" i="1" dirty="0" smtClean="0"/>
              <a:t>- </a:t>
            </a:r>
            <a:r>
              <a:rPr lang="ru-RU" sz="2000" dirty="0" smtClean="0">
                <a:latin typeface="Calibri"/>
                <a:ea typeface="Calibri"/>
                <a:cs typeface="Times New Roman"/>
              </a:rPr>
              <a:t>(лат. </a:t>
            </a:r>
            <a:r>
              <a:rPr lang="ru-RU" sz="2000" dirty="0" err="1" smtClean="0">
                <a:latin typeface="Calibri"/>
                <a:ea typeface="Calibri"/>
                <a:cs typeface="Times New Roman"/>
              </a:rPr>
              <a:t>textile</a:t>
            </a:r>
            <a:r>
              <a:rPr lang="ru-RU" sz="2000" dirty="0" smtClean="0">
                <a:latin typeface="Calibri"/>
                <a:ea typeface="Calibri"/>
                <a:cs typeface="Times New Roman"/>
              </a:rPr>
              <a:t> - ткань, от </a:t>
            </a:r>
            <a:r>
              <a:rPr lang="ru-RU" sz="2000" dirty="0" err="1" smtClean="0">
                <a:latin typeface="Calibri"/>
                <a:ea typeface="Calibri"/>
                <a:cs typeface="Times New Roman"/>
              </a:rPr>
              <a:t>texo</a:t>
            </a:r>
            <a:r>
              <a:rPr lang="ru-RU" sz="2000" dirty="0" smtClean="0">
                <a:latin typeface="Calibri"/>
                <a:ea typeface="Calibri"/>
                <a:cs typeface="Times New Roman"/>
              </a:rPr>
              <a:t> - тку), изделия, выработанные из волокон и нитей (ткани, трикотаж, нетканые и дублированные материалы, валяльно-войлочные изделия, вата, сети, текстильная галантерея, крученые изделия - швейные нитки, канаты и т. п.).</a:t>
            </a:r>
          </a:p>
          <a:p>
            <a:pPr marL="0" indent="0">
              <a:buNone/>
            </a:pPr>
            <a:r>
              <a:rPr lang="ru-RU" sz="2800" b="1" i="1" dirty="0" smtClean="0"/>
              <a:t>  </a:t>
            </a:r>
            <a:r>
              <a:rPr lang="ru-RU" sz="2000" b="1" i="1" dirty="0" smtClean="0">
                <a:solidFill>
                  <a:schemeClr val="bg1"/>
                </a:solidFill>
                <a:latin typeface="Calibri"/>
                <a:ea typeface="Calibri"/>
                <a:cs typeface="Times New Roman"/>
              </a:rPr>
              <a:t>Текстильными нитями</a:t>
            </a:r>
            <a:r>
              <a:rPr lang="ru-RU" sz="2000" dirty="0" smtClean="0">
                <a:solidFill>
                  <a:schemeClr val="bg1"/>
                </a:solidFill>
                <a:latin typeface="Calibri"/>
                <a:ea typeface="Calibri"/>
                <a:cs typeface="Times New Roman"/>
              </a:rPr>
              <a:t> </a:t>
            </a:r>
            <a:r>
              <a:rPr lang="ru-RU" sz="2000" dirty="0" smtClean="0">
                <a:latin typeface="Calibri"/>
                <a:ea typeface="Calibri"/>
                <a:cs typeface="Times New Roman"/>
              </a:rPr>
              <a:t>принято называть прочные тела, с небольшими поперечными размерами, но значительной длины, образующихся вследствие прядения текстильных волокон и используемые для изготовления текстильных изделий. </a:t>
            </a:r>
          </a:p>
          <a:p>
            <a:pPr marL="0" indent="0">
              <a:buNone/>
            </a:pPr>
            <a:endParaRPr lang="ru-RU" sz="2800" b="1" i="1" dirty="0"/>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58016" y="1071546"/>
            <a:ext cx="1857388" cy="16961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58016" y="3643314"/>
            <a:ext cx="1928826" cy="170135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7539100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00232" y="571480"/>
            <a:ext cx="6696912" cy="3429024"/>
          </a:xfrm>
        </p:spPr>
        <p:txBody>
          <a:bodyPr>
            <a:normAutofit fontScale="77500" lnSpcReduction="20000"/>
          </a:bodyPr>
          <a:lstStyle/>
          <a:p>
            <a:pPr marL="137160" indent="0" algn="ctr">
              <a:buNone/>
            </a:pPr>
            <a:r>
              <a:rPr lang="ru-RU" sz="4800" dirty="0" smtClean="0">
                <a:solidFill>
                  <a:srgbClr val="FF0066"/>
                </a:solidFill>
              </a:rPr>
              <a:t>Презентацию выполнила</a:t>
            </a:r>
          </a:p>
          <a:p>
            <a:pPr marL="137160" indent="0" algn="ctr">
              <a:buNone/>
            </a:pPr>
            <a:r>
              <a:rPr lang="ru-RU" sz="4800" dirty="0" smtClean="0">
                <a:solidFill>
                  <a:srgbClr val="FF0066"/>
                </a:solidFill>
              </a:rPr>
              <a:t>Иванова Надежда</a:t>
            </a:r>
          </a:p>
          <a:p>
            <a:pPr marL="137160" indent="0" algn="ctr">
              <a:buNone/>
            </a:pPr>
            <a:r>
              <a:rPr lang="ru-RU" sz="4800" dirty="0" smtClean="0">
                <a:solidFill>
                  <a:srgbClr val="FF0066"/>
                </a:solidFill>
              </a:rPr>
              <a:t>Студентка 2</a:t>
            </a:r>
            <a:r>
              <a:rPr lang="ru-RU" sz="4800" dirty="0">
                <a:solidFill>
                  <a:srgbClr val="FF0066"/>
                </a:solidFill>
              </a:rPr>
              <a:t> </a:t>
            </a:r>
            <a:r>
              <a:rPr lang="ru-RU" sz="4800" dirty="0" smtClean="0">
                <a:solidFill>
                  <a:srgbClr val="FF0066"/>
                </a:solidFill>
              </a:rPr>
              <a:t>«А» курса</a:t>
            </a:r>
          </a:p>
          <a:p>
            <a:pPr marL="137160" indent="0" algn="ctr">
              <a:buNone/>
            </a:pPr>
            <a:r>
              <a:rPr lang="ru-RU" sz="4800" dirty="0" smtClean="0">
                <a:solidFill>
                  <a:srgbClr val="FF0066"/>
                </a:solidFill>
              </a:rPr>
              <a:t>Иркутской </a:t>
            </a:r>
            <a:r>
              <a:rPr lang="ru-RU" sz="4800" smtClean="0">
                <a:solidFill>
                  <a:srgbClr val="FF0066"/>
                </a:solidFill>
              </a:rPr>
              <a:t>педагогической академии</a:t>
            </a:r>
            <a:endParaRPr lang="ru-RU" sz="4800" dirty="0" smtClean="0">
              <a:solidFill>
                <a:srgbClr val="FF0066"/>
              </a:solidFill>
            </a:endParaRPr>
          </a:p>
          <a:p>
            <a:pPr marL="137160" indent="0" algn="ctr">
              <a:buNone/>
            </a:pPr>
            <a:r>
              <a:rPr lang="ru-RU" sz="4800" dirty="0" smtClean="0">
                <a:solidFill>
                  <a:srgbClr val="FF0066"/>
                </a:solidFill>
              </a:rPr>
              <a:t>Спасибо За Внимание!!!</a:t>
            </a:r>
          </a:p>
          <a:p>
            <a:pPr marL="137160" indent="0" algn="ctr">
              <a:buNone/>
            </a:pPr>
            <a:endParaRPr lang="ru-RU" sz="4800" dirty="0">
              <a:solidFill>
                <a:srgbClr val="FF0066"/>
              </a:solidFill>
            </a:endParaRPr>
          </a:p>
        </p:txBody>
      </p:sp>
      <p:pic>
        <p:nvPicPr>
          <p:cNvPr id="1843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143504" y="4286256"/>
            <a:ext cx="2381250" cy="2076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85720" y="928670"/>
            <a:ext cx="1619671" cy="28024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8436"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357290" y="4286256"/>
            <a:ext cx="2871639" cy="20771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172836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4282" y="188640"/>
            <a:ext cx="8715436" cy="3597550"/>
          </a:xfrm>
        </p:spPr>
        <p:txBody>
          <a:bodyPr>
            <a:noAutofit/>
          </a:bodyPr>
          <a:lstStyle/>
          <a:p>
            <a:pPr marL="137160" indent="0">
              <a:lnSpc>
                <a:spcPct val="115000"/>
              </a:lnSpc>
              <a:spcAft>
                <a:spcPts val="1000"/>
              </a:spcAft>
              <a:buNone/>
            </a:pPr>
            <a:r>
              <a:rPr lang="ru-RU" sz="2000" dirty="0" smtClean="0">
                <a:latin typeface="Calibri"/>
                <a:ea typeface="Calibri"/>
                <a:cs typeface="Times New Roman"/>
              </a:rPr>
              <a:t>Текстильные </a:t>
            </a:r>
            <a:r>
              <a:rPr lang="ru-RU" sz="2000" dirty="0">
                <a:latin typeface="Calibri"/>
                <a:ea typeface="Calibri"/>
                <a:cs typeface="Times New Roman"/>
              </a:rPr>
              <a:t>нити делятся на </a:t>
            </a:r>
            <a:r>
              <a:rPr lang="ru-RU" sz="2000" b="1" i="1" dirty="0">
                <a:solidFill>
                  <a:schemeClr val="bg1"/>
                </a:solidFill>
                <a:latin typeface="Calibri"/>
                <a:ea typeface="Calibri"/>
                <a:cs typeface="Times New Roman"/>
              </a:rPr>
              <a:t>первичные</a:t>
            </a:r>
            <a:r>
              <a:rPr lang="ru-RU" sz="2000" b="1" i="1" dirty="0">
                <a:latin typeface="Calibri"/>
                <a:ea typeface="Calibri"/>
                <a:cs typeface="Times New Roman"/>
              </a:rPr>
              <a:t> </a:t>
            </a:r>
            <a:r>
              <a:rPr lang="ru-RU" sz="2000" dirty="0">
                <a:latin typeface="Calibri"/>
                <a:ea typeface="Calibri"/>
                <a:cs typeface="Times New Roman"/>
              </a:rPr>
              <a:t>и</a:t>
            </a:r>
            <a:r>
              <a:rPr lang="ru-RU" sz="2000" b="1" dirty="0">
                <a:latin typeface="Calibri"/>
                <a:ea typeface="Calibri"/>
                <a:cs typeface="Times New Roman"/>
              </a:rPr>
              <a:t> </a:t>
            </a:r>
            <a:r>
              <a:rPr lang="ru-RU" sz="2000" b="1" i="1" dirty="0">
                <a:solidFill>
                  <a:schemeClr val="bg1"/>
                </a:solidFill>
                <a:latin typeface="Calibri"/>
                <a:ea typeface="Calibri"/>
                <a:cs typeface="Times New Roman"/>
              </a:rPr>
              <a:t>вторичные</a:t>
            </a:r>
            <a:r>
              <a:rPr lang="ru-RU" sz="2000" b="1" dirty="0" smtClean="0">
                <a:solidFill>
                  <a:schemeClr val="bg1"/>
                </a:solidFill>
                <a:latin typeface="Calibri"/>
                <a:ea typeface="Calibri"/>
                <a:cs typeface="Times New Roman"/>
              </a:rPr>
              <a:t>.</a:t>
            </a:r>
          </a:p>
          <a:p>
            <a:pPr marL="137160" indent="0">
              <a:lnSpc>
                <a:spcPct val="115000"/>
              </a:lnSpc>
              <a:spcAft>
                <a:spcPts val="1000"/>
              </a:spcAft>
              <a:buNone/>
            </a:pPr>
            <a:r>
              <a:rPr lang="ru-RU" sz="2000" b="1" i="1" dirty="0" smtClean="0">
                <a:solidFill>
                  <a:schemeClr val="bg1"/>
                </a:solidFill>
                <a:latin typeface="Calibri"/>
                <a:ea typeface="Calibri"/>
                <a:cs typeface="Times New Roman"/>
              </a:rPr>
              <a:t>Первичными</a:t>
            </a:r>
            <a:r>
              <a:rPr lang="ru-RU" sz="2000" dirty="0" smtClean="0">
                <a:solidFill>
                  <a:schemeClr val="bg1"/>
                </a:solidFill>
                <a:latin typeface="Calibri"/>
                <a:ea typeface="Calibri"/>
                <a:cs typeface="Times New Roman"/>
              </a:rPr>
              <a:t> </a:t>
            </a:r>
            <a:r>
              <a:rPr lang="ru-RU" sz="2000" dirty="0" smtClean="0">
                <a:latin typeface="Calibri"/>
                <a:ea typeface="Calibri"/>
                <a:cs typeface="Times New Roman"/>
              </a:rPr>
              <a:t>называются нити, получаемые сразу после процесса прядения или формования и у которых строение и состав остается неизменным по всей длине. К первичным нитям относятся </a:t>
            </a:r>
            <a:r>
              <a:rPr lang="ru-RU" sz="2000" i="1" dirty="0" smtClean="0">
                <a:latin typeface="Calibri"/>
                <a:ea typeface="Calibri"/>
                <a:cs typeface="Times New Roman"/>
              </a:rPr>
              <a:t>пряжа, элементарная нить комплексные нити, </a:t>
            </a:r>
            <a:r>
              <a:rPr lang="ru-RU" sz="2000" i="1" dirty="0" err="1" smtClean="0">
                <a:latin typeface="Calibri"/>
                <a:ea typeface="Calibri"/>
                <a:cs typeface="Times New Roman"/>
              </a:rPr>
              <a:t>мононити</a:t>
            </a:r>
            <a:r>
              <a:rPr lang="ru-RU" sz="2000" i="1" dirty="0" smtClean="0">
                <a:latin typeface="Calibri"/>
                <a:ea typeface="Calibri"/>
                <a:cs typeface="Times New Roman"/>
              </a:rPr>
              <a:t>.</a:t>
            </a:r>
            <a:endParaRPr lang="ru-RU" sz="2000" dirty="0" smtClean="0">
              <a:latin typeface="Calibri"/>
              <a:ea typeface="Calibri"/>
              <a:cs typeface="Times New Roman"/>
            </a:endParaRPr>
          </a:p>
          <a:p>
            <a:pPr>
              <a:lnSpc>
                <a:spcPct val="115000"/>
              </a:lnSpc>
              <a:spcAft>
                <a:spcPts val="1000"/>
              </a:spcAft>
            </a:pPr>
            <a:r>
              <a:rPr lang="ru-RU" sz="2000" i="1" dirty="0" smtClean="0">
                <a:solidFill>
                  <a:schemeClr val="bg1"/>
                </a:solidFill>
                <a:latin typeface="Calibri"/>
                <a:ea typeface="Calibri"/>
                <a:cs typeface="Times New Roman"/>
              </a:rPr>
              <a:t>Пряжа</a:t>
            </a:r>
            <a:r>
              <a:rPr lang="ru-RU" sz="2000" i="1" dirty="0" smtClean="0">
                <a:latin typeface="Calibri"/>
                <a:ea typeface="Calibri"/>
                <a:cs typeface="Times New Roman"/>
              </a:rPr>
              <a:t> </a:t>
            </a:r>
            <a:r>
              <a:rPr lang="ru-RU" sz="2000" dirty="0" smtClean="0">
                <a:latin typeface="Calibri"/>
                <a:ea typeface="Calibri"/>
                <a:cs typeface="Times New Roman"/>
              </a:rPr>
              <a:t>– текстильная нить, состоящая из продольно и последовательно расположенных, распрямленных волокон, соединенных скручиванием в процессе прядения.</a:t>
            </a:r>
          </a:p>
          <a:p>
            <a:pPr>
              <a:lnSpc>
                <a:spcPct val="115000"/>
              </a:lnSpc>
              <a:spcAft>
                <a:spcPts val="1000"/>
              </a:spcAft>
            </a:pPr>
            <a:r>
              <a:rPr lang="ru-RU" sz="2000" i="1" dirty="0" smtClean="0">
                <a:solidFill>
                  <a:schemeClr val="bg1"/>
                </a:solidFill>
                <a:latin typeface="Calibri"/>
                <a:ea typeface="Calibri"/>
                <a:cs typeface="Times New Roman"/>
              </a:rPr>
              <a:t>Элементарная нить</a:t>
            </a:r>
            <a:r>
              <a:rPr lang="ru-RU" sz="2000" dirty="0" smtClean="0">
                <a:solidFill>
                  <a:schemeClr val="bg1"/>
                </a:solidFill>
                <a:latin typeface="Calibri"/>
                <a:ea typeface="Calibri"/>
                <a:cs typeface="Times New Roman"/>
              </a:rPr>
              <a:t> </a:t>
            </a:r>
            <a:r>
              <a:rPr lang="ru-RU" sz="2000" dirty="0" smtClean="0">
                <a:latin typeface="Calibri"/>
                <a:ea typeface="Calibri"/>
                <a:cs typeface="Times New Roman"/>
              </a:rPr>
              <a:t>– тонкая единичная нить, которая не делится в поперечном и продольном направлении без разрушения. </a:t>
            </a:r>
          </a:p>
          <a:p>
            <a:pPr>
              <a:lnSpc>
                <a:spcPct val="115000"/>
              </a:lnSpc>
              <a:spcAft>
                <a:spcPts val="1000"/>
              </a:spcAft>
            </a:pPr>
            <a:r>
              <a:rPr lang="ru-RU" sz="2000" i="1" dirty="0" smtClean="0">
                <a:solidFill>
                  <a:schemeClr val="bg1"/>
                </a:solidFill>
                <a:latin typeface="Calibri"/>
                <a:ea typeface="Calibri"/>
                <a:cs typeface="Times New Roman"/>
              </a:rPr>
              <a:t>Комплексная нить</a:t>
            </a:r>
            <a:r>
              <a:rPr lang="ru-RU" sz="2000" dirty="0" smtClean="0">
                <a:solidFill>
                  <a:schemeClr val="bg1"/>
                </a:solidFill>
                <a:latin typeface="Calibri"/>
                <a:ea typeface="Calibri"/>
                <a:cs typeface="Times New Roman"/>
              </a:rPr>
              <a:t> </a:t>
            </a:r>
            <a:r>
              <a:rPr lang="ru-RU" sz="2000" dirty="0" smtClean="0">
                <a:latin typeface="Calibri"/>
                <a:ea typeface="Calibri"/>
                <a:cs typeface="Times New Roman"/>
              </a:rPr>
              <a:t>получается в процессе соединения большого числа элементарных нитей путем скручивания или склеивания.</a:t>
            </a:r>
          </a:p>
          <a:p>
            <a:pPr>
              <a:lnSpc>
                <a:spcPct val="115000"/>
              </a:lnSpc>
              <a:spcAft>
                <a:spcPts val="1000"/>
              </a:spcAft>
            </a:pPr>
            <a:r>
              <a:rPr lang="ru-RU" sz="2000" i="1" dirty="0" err="1" smtClean="0">
                <a:solidFill>
                  <a:schemeClr val="bg1"/>
                </a:solidFill>
                <a:latin typeface="Calibri"/>
                <a:ea typeface="Calibri"/>
                <a:cs typeface="Times New Roman"/>
              </a:rPr>
              <a:t>Мононити</a:t>
            </a:r>
            <a:r>
              <a:rPr lang="ru-RU" sz="2000" i="1" dirty="0" smtClean="0">
                <a:latin typeface="Calibri"/>
                <a:ea typeface="Calibri"/>
                <a:cs typeface="Times New Roman"/>
              </a:rPr>
              <a:t> </a:t>
            </a:r>
            <a:r>
              <a:rPr lang="ru-RU" sz="2000" dirty="0" smtClean="0">
                <a:latin typeface="Calibri"/>
                <a:ea typeface="Calibri"/>
                <a:cs typeface="Times New Roman"/>
              </a:rPr>
              <a:t>представляют собой одиночную нить, не делящуюся в продольном направлении, и пригодную для непосредственного применения в текстильной промышленности.</a:t>
            </a:r>
          </a:p>
          <a:p>
            <a:pPr marL="137160" indent="0">
              <a:lnSpc>
                <a:spcPct val="115000"/>
              </a:lnSpc>
              <a:spcAft>
                <a:spcPts val="1000"/>
              </a:spcAft>
              <a:buNone/>
            </a:pPr>
            <a:endParaRPr lang="ru-RU" sz="2000" dirty="0">
              <a:solidFill>
                <a:schemeClr val="bg1"/>
              </a:solidFill>
              <a:latin typeface="Calibri"/>
              <a:ea typeface="Calibri"/>
              <a:cs typeface="Times New Roman"/>
            </a:endParaRPr>
          </a:p>
          <a:p>
            <a:pPr marL="137160" indent="0">
              <a:buNone/>
            </a:pPr>
            <a:endParaRPr lang="ru-RU" sz="3600" dirty="0"/>
          </a:p>
        </p:txBody>
      </p:sp>
    </p:spTree>
    <p:extLst>
      <p:ext uri="{BB962C8B-B14F-4D97-AF65-F5344CB8AC3E}">
        <p14:creationId xmlns:p14="http://schemas.microsoft.com/office/powerpoint/2010/main" xmlns="" val="37735533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2844" y="188640"/>
            <a:ext cx="8715436" cy="4709160"/>
          </a:xfrm>
        </p:spPr>
        <p:txBody>
          <a:bodyPr>
            <a:normAutofit fontScale="25000" lnSpcReduction="20000"/>
          </a:bodyPr>
          <a:lstStyle/>
          <a:p>
            <a:pPr marL="137160" indent="0">
              <a:lnSpc>
                <a:spcPct val="115000"/>
              </a:lnSpc>
              <a:spcAft>
                <a:spcPts val="1000"/>
              </a:spcAft>
              <a:buNone/>
            </a:pPr>
            <a:r>
              <a:rPr lang="ru-RU" sz="8000" i="1" dirty="0">
                <a:solidFill>
                  <a:schemeClr val="bg1"/>
                </a:solidFill>
                <a:latin typeface="Calibri"/>
                <a:ea typeface="Calibri"/>
                <a:cs typeface="Times New Roman"/>
              </a:rPr>
              <a:t>Вторичными</a:t>
            </a:r>
            <a:r>
              <a:rPr lang="ru-RU" sz="8000" b="1" i="1" dirty="0">
                <a:latin typeface="Calibri"/>
                <a:ea typeface="Calibri"/>
                <a:cs typeface="Times New Roman"/>
              </a:rPr>
              <a:t> </a:t>
            </a:r>
            <a:r>
              <a:rPr lang="ru-RU" sz="8000" dirty="0">
                <a:latin typeface="Calibri"/>
                <a:ea typeface="Calibri"/>
                <a:cs typeface="Times New Roman"/>
              </a:rPr>
              <a:t>называются нити, получаемые из первичных путем изменения их внешнего вида и свойства в процессе дальнейшей технологической переработки.</a:t>
            </a:r>
          </a:p>
          <a:p>
            <a:pPr>
              <a:lnSpc>
                <a:spcPct val="115000"/>
              </a:lnSpc>
              <a:spcAft>
                <a:spcPts val="1000"/>
              </a:spcAft>
            </a:pPr>
            <a:r>
              <a:rPr lang="ru-RU" sz="8000" i="1" dirty="0" smtClean="0">
                <a:solidFill>
                  <a:schemeClr val="bg1"/>
                </a:solidFill>
                <a:latin typeface="Calibri"/>
                <a:ea typeface="Calibri"/>
                <a:cs typeface="Times New Roman"/>
              </a:rPr>
              <a:t>Кручеными</a:t>
            </a:r>
            <a:r>
              <a:rPr lang="ru-RU" sz="8000" dirty="0" smtClean="0">
                <a:solidFill>
                  <a:schemeClr val="bg1"/>
                </a:solidFill>
                <a:latin typeface="Calibri"/>
                <a:ea typeface="Calibri"/>
                <a:cs typeface="Times New Roman"/>
              </a:rPr>
              <a:t> </a:t>
            </a:r>
            <a:r>
              <a:rPr lang="ru-RU" sz="8000" dirty="0">
                <a:latin typeface="Calibri"/>
                <a:ea typeface="Calibri"/>
                <a:cs typeface="Times New Roman"/>
              </a:rPr>
              <a:t>называют нити, полученные путем скручивания различного числа первичных нитей. Крученая нить бывает </a:t>
            </a:r>
            <a:r>
              <a:rPr lang="ru-RU" sz="8000" i="1" dirty="0" err="1">
                <a:latin typeface="Calibri"/>
                <a:ea typeface="Calibri"/>
                <a:cs typeface="Times New Roman"/>
              </a:rPr>
              <a:t>однокруточная</a:t>
            </a:r>
            <a:r>
              <a:rPr lang="ru-RU" sz="8000" dirty="0">
                <a:latin typeface="Calibri"/>
                <a:ea typeface="Calibri"/>
                <a:cs typeface="Times New Roman"/>
              </a:rPr>
              <a:t>, полученная скручиванием в один прием двух, трех и более первичных нитей, и </a:t>
            </a:r>
            <a:r>
              <a:rPr lang="ru-RU" sz="8000" dirty="0" err="1">
                <a:latin typeface="Calibri"/>
                <a:ea typeface="Calibri"/>
                <a:cs typeface="Times New Roman"/>
              </a:rPr>
              <a:t>многокруточная</a:t>
            </a:r>
            <a:r>
              <a:rPr lang="ru-RU" sz="8000" dirty="0">
                <a:latin typeface="Calibri"/>
                <a:ea typeface="Calibri"/>
                <a:cs typeface="Times New Roman"/>
              </a:rPr>
              <a:t>, полученная в результате двух и более следующих друг за другом процессов скручивания.</a:t>
            </a:r>
          </a:p>
          <a:p>
            <a:pPr>
              <a:lnSpc>
                <a:spcPct val="115000"/>
              </a:lnSpc>
              <a:spcAft>
                <a:spcPts val="1000"/>
              </a:spcAft>
            </a:pPr>
            <a:r>
              <a:rPr lang="ru-RU" sz="8000" i="1" dirty="0" smtClean="0">
                <a:solidFill>
                  <a:schemeClr val="bg1"/>
                </a:solidFill>
                <a:latin typeface="Calibri"/>
                <a:ea typeface="Calibri"/>
                <a:cs typeface="Times New Roman"/>
              </a:rPr>
              <a:t>Текстурированными</a:t>
            </a:r>
            <a:r>
              <a:rPr lang="ru-RU" sz="8000" i="1" dirty="0" smtClean="0">
                <a:latin typeface="Calibri"/>
                <a:ea typeface="Calibri"/>
                <a:cs typeface="Times New Roman"/>
              </a:rPr>
              <a:t> </a:t>
            </a:r>
            <a:r>
              <a:rPr lang="ru-RU" sz="8000" dirty="0">
                <a:latin typeface="Calibri"/>
                <a:ea typeface="Calibri"/>
                <a:cs typeface="Times New Roman"/>
              </a:rPr>
              <a:t>называют первичные нити, внешний вид, структура и свойства которых изменены путем дополнительных физико-механических, физико-химических и других обработок.</a:t>
            </a:r>
          </a:p>
          <a:p>
            <a:pPr>
              <a:lnSpc>
                <a:spcPct val="115000"/>
              </a:lnSpc>
              <a:spcAft>
                <a:spcPts val="1000"/>
              </a:spcAft>
            </a:pPr>
            <a:r>
              <a:rPr lang="ru-RU" sz="8000" dirty="0" smtClean="0">
                <a:latin typeface="Calibri"/>
                <a:ea typeface="Calibri"/>
                <a:cs typeface="Times New Roman"/>
              </a:rPr>
              <a:t>По </a:t>
            </a:r>
            <a:r>
              <a:rPr lang="ru-RU" sz="8000" dirty="0">
                <a:latin typeface="Calibri"/>
                <a:ea typeface="Calibri"/>
                <a:cs typeface="Times New Roman"/>
              </a:rPr>
              <a:t>волокнистому составу нити делятся </a:t>
            </a:r>
            <a:r>
              <a:rPr lang="ru-RU" sz="8000" dirty="0">
                <a:solidFill>
                  <a:schemeClr val="bg1"/>
                </a:solidFill>
                <a:latin typeface="Calibri"/>
                <a:ea typeface="Calibri"/>
                <a:cs typeface="Times New Roman"/>
              </a:rPr>
              <a:t>на </a:t>
            </a:r>
            <a:r>
              <a:rPr lang="ru-RU" sz="8000" i="1" u="sng" dirty="0">
                <a:solidFill>
                  <a:schemeClr val="bg1"/>
                </a:solidFill>
                <a:latin typeface="Calibri"/>
                <a:ea typeface="Calibri"/>
                <a:cs typeface="Times New Roman"/>
              </a:rPr>
              <a:t>однородные</a:t>
            </a:r>
            <a:r>
              <a:rPr lang="ru-RU" sz="8000" dirty="0">
                <a:solidFill>
                  <a:schemeClr val="bg1"/>
                </a:solidFill>
                <a:latin typeface="Calibri"/>
                <a:ea typeface="Calibri"/>
                <a:cs typeface="Times New Roman"/>
              </a:rPr>
              <a:t>, </a:t>
            </a:r>
            <a:r>
              <a:rPr lang="ru-RU" sz="8000" i="1" u="sng" dirty="0">
                <a:solidFill>
                  <a:schemeClr val="bg1"/>
                </a:solidFill>
                <a:latin typeface="Calibri"/>
                <a:ea typeface="Calibri"/>
                <a:cs typeface="Times New Roman"/>
              </a:rPr>
              <a:t>смешанные </a:t>
            </a:r>
            <a:r>
              <a:rPr lang="ru-RU" sz="8000" dirty="0">
                <a:solidFill>
                  <a:schemeClr val="bg1"/>
                </a:solidFill>
                <a:latin typeface="Calibri"/>
                <a:ea typeface="Calibri"/>
                <a:cs typeface="Times New Roman"/>
              </a:rPr>
              <a:t>и </a:t>
            </a:r>
            <a:r>
              <a:rPr lang="ru-RU" sz="8000" i="1" u="sng" dirty="0">
                <a:solidFill>
                  <a:schemeClr val="bg1"/>
                </a:solidFill>
                <a:latin typeface="Calibri"/>
                <a:ea typeface="Calibri"/>
                <a:cs typeface="Times New Roman"/>
              </a:rPr>
              <a:t>неоднородные</a:t>
            </a:r>
            <a:r>
              <a:rPr lang="ru-RU" sz="8000" dirty="0">
                <a:solidFill>
                  <a:schemeClr val="bg1"/>
                </a:solidFill>
                <a:latin typeface="Calibri"/>
                <a:ea typeface="Calibri"/>
                <a:cs typeface="Times New Roman"/>
              </a:rPr>
              <a:t>.</a:t>
            </a:r>
          </a:p>
          <a:p>
            <a:pPr marL="137160" indent="0">
              <a:buNone/>
            </a:pPr>
            <a:r>
              <a:rPr lang="ru-RU" dirty="0">
                <a:latin typeface="Calibri"/>
                <a:ea typeface="Calibri"/>
                <a:cs typeface="Times New Roman"/>
              </a:rPr>
              <a:t/>
            </a:r>
            <a:br>
              <a:rPr lang="ru-RU" dirty="0">
                <a:latin typeface="Calibri"/>
                <a:ea typeface="Calibri"/>
                <a:cs typeface="Times New Roman"/>
              </a:rPr>
            </a:br>
            <a:endParaRPr lang="ru-RU"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43306" y="4857760"/>
            <a:ext cx="1757696" cy="15875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811732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260648"/>
            <a:ext cx="8229600" cy="4709160"/>
          </a:xfrm>
        </p:spPr>
        <p:txBody>
          <a:bodyPr>
            <a:noAutofit/>
          </a:bodyPr>
          <a:lstStyle/>
          <a:p>
            <a:pPr>
              <a:lnSpc>
                <a:spcPct val="115000"/>
              </a:lnSpc>
              <a:spcAft>
                <a:spcPts val="1000"/>
              </a:spcAft>
            </a:pPr>
            <a:r>
              <a:rPr lang="ru-RU" sz="2400" i="1" u="sng" dirty="0" smtClean="0">
                <a:solidFill>
                  <a:schemeClr val="bg1"/>
                </a:solidFill>
                <a:latin typeface="Calibri"/>
                <a:ea typeface="Calibri"/>
                <a:cs typeface="Times New Roman"/>
              </a:rPr>
              <a:t>Однородными </a:t>
            </a:r>
            <a:r>
              <a:rPr lang="ru-RU" sz="2000" dirty="0" smtClean="0">
                <a:latin typeface="Calibri"/>
                <a:ea typeface="Calibri"/>
                <a:cs typeface="Times New Roman"/>
              </a:rPr>
              <a:t>бывают</a:t>
            </a:r>
            <a:r>
              <a:rPr lang="ru-RU" sz="2000" dirty="0">
                <a:latin typeface="Calibri"/>
                <a:ea typeface="Calibri"/>
                <a:cs typeface="Times New Roman"/>
              </a:rPr>
              <a:t>: пряжа которая состоит из волокон одного вида (хлопок, шерсть, лен), комплексные нити, состоящие из элементарных нитей одного вида.</a:t>
            </a:r>
          </a:p>
          <a:p>
            <a:pPr>
              <a:lnSpc>
                <a:spcPct val="115000"/>
              </a:lnSpc>
              <a:spcAft>
                <a:spcPts val="1000"/>
              </a:spcAft>
            </a:pPr>
            <a:r>
              <a:rPr lang="ru-RU" sz="2400" i="1" u="sng" dirty="0" smtClean="0">
                <a:solidFill>
                  <a:schemeClr val="bg1"/>
                </a:solidFill>
                <a:latin typeface="Calibri"/>
                <a:ea typeface="Calibri"/>
                <a:cs typeface="Times New Roman"/>
              </a:rPr>
              <a:t>Смешанной</a:t>
            </a:r>
            <a:r>
              <a:rPr lang="ru-RU" sz="2000" i="1" u="sng" dirty="0" smtClean="0">
                <a:latin typeface="Calibri"/>
                <a:ea typeface="Calibri"/>
                <a:cs typeface="Times New Roman"/>
              </a:rPr>
              <a:t> </a:t>
            </a:r>
            <a:r>
              <a:rPr lang="ru-RU" sz="2000" dirty="0">
                <a:latin typeface="Calibri"/>
                <a:ea typeface="Calibri"/>
                <a:cs typeface="Times New Roman"/>
              </a:rPr>
              <a:t>бывает пряжа, состоящая из волокон разного вида (хлопок и вискозное волокно, шерсть и нитроновое волокно).</a:t>
            </a:r>
          </a:p>
          <a:p>
            <a:pPr>
              <a:lnSpc>
                <a:spcPct val="115000"/>
              </a:lnSpc>
              <a:spcAft>
                <a:spcPts val="1000"/>
              </a:spcAft>
            </a:pPr>
            <a:r>
              <a:rPr lang="ru-RU" sz="2400" i="1" u="sng" dirty="0" smtClean="0">
                <a:solidFill>
                  <a:schemeClr val="bg1"/>
                </a:solidFill>
                <a:latin typeface="Calibri"/>
                <a:ea typeface="Calibri"/>
                <a:cs typeface="Times New Roman"/>
              </a:rPr>
              <a:t>Неоднородными</a:t>
            </a:r>
            <a:r>
              <a:rPr lang="ru-RU" sz="2000" dirty="0">
                <a:latin typeface="Calibri"/>
                <a:ea typeface="Calibri"/>
                <a:cs typeface="Times New Roman"/>
              </a:rPr>
              <a:t>, как правило, бывают крученые нити, где происходит соединение химических нитей с пряжей из натуральных волокон (например, соединение шерстяной однородной пряжи с капроновой комплексной нитью).</a:t>
            </a:r>
          </a:p>
          <a:p>
            <a:pPr marL="137160" indent="0">
              <a:lnSpc>
                <a:spcPct val="115000"/>
              </a:lnSpc>
              <a:spcAft>
                <a:spcPts val="1000"/>
              </a:spcAft>
              <a:buNone/>
            </a:pPr>
            <a:r>
              <a:rPr lang="ru-RU" sz="2000" dirty="0" smtClean="0">
                <a:latin typeface="Calibri"/>
                <a:ea typeface="Calibri"/>
                <a:cs typeface="Times New Roman"/>
              </a:rPr>
              <a:t>В зависимости </a:t>
            </a:r>
            <a:r>
              <a:rPr lang="ru-RU" sz="2000" dirty="0">
                <a:latin typeface="Calibri"/>
                <a:ea typeface="Calibri"/>
                <a:cs typeface="Times New Roman"/>
              </a:rPr>
              <a:t>от цели использования, нити подразделяются: на ткацкие, трикотажные, для ниточного производства, нетканые полотна и другие. Для наглядности основные виды плетений текстильных нитей показаны на рисунке. </a:t>
            </a:r>
          </a:p>
          <a:p>
            <a:pPr marL="137160" indent="0">
              <a:buNone/>
            </a:pPr>
            <a:endParaRPr lang="ru-RU" sz="2000" dirty="0"/>
          </a:p>
        </p:txBody>
      </p:sp>
    </p:spTree>
    <p:extLst>
      <p:ext uri="{BB962C8B-B14F-4D97-AF65-F5344CB8AC3E}">
        <p14:creationId xmlns:p14="http://schemas.microsoft.com/office/powerpoint/2010/main" xmlns="" val="2990023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42910" y="142852"/>
            <a:ext cx="7920880" cy="558743"/>
          </a:xfrm>
          <a:prstGeom prst="rect">
            <a:avLst/>
          </a:prstGeom>
        </p:spPr>
        <p:txBody>
          <a:bodyPr wrap="square">
            <a:spAutoFit/>
          </a:bodyPr>
          <a:lstStyle/>
          <a:p>
            <a:pPr algn="ctr">
              <a:lnSpc>
                <a:spcPct val="115000"/>
              </a:lnSpc>
              <a:spcAft>
                <a:spcPts val="1000"/>
              </a:spcAft>
            </a:pPr>
            <a:r>
              <a:rPr lang="ru-RU" sz="2800" b="1" dirty="0" smtClean="0">
                <a:solidFill>
                  <a:schemeClr val="bg1"/>
                </a:solidFill>
                <a:effectLst/>
                <a:latin typeface="Calibri"/>
                <a:ea typeface="Calibri"/>
                <a:cs typeface="Times New Roman"/>
              </a:rPr>
              <a:t>Основные виды плетений текстильных нитей</a:t>
            </a:r>
            <a:endParaRPr lang="ru-RU" sz="2800" dirty="0">
              <a:solidFill>
                <a:schemeClr val="bg1"/>
              </a:solidFill>
              <a:effectLst/>
              <a:latin typeface="Calibri"/>
              <a:ea typeface="Calibri"/>
              <a:cs typeface="Times New Roman"/>
            </a:endParaRP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14546" y="785794"/>
            <a:ext cx="4533083" cy="25025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Прямоугольник 4"/>
          <p:cNvSpPr/>
          <p:nvPr/>
        </p:nvSpPr>
        <p:spPr>
          <a:xfrm>
            <a:off x="2214546" y="3580180"/>
            <a:ext cx="6572296" cy="3277820"/>
          </a:xfrm>
          <a:prstGeom prst="rect">
            <a:avLst/>
          </a:prstGeom>
        </p:spPr>
        <p:txBody>
          <a:bodyPr wrap="square">
            <a:spAutoFit/>
          </a:bodyPr>
          <a:lstStyle/>
          <a:p>
            <a:pPr marL="137160" indent="0">
              <a:lnSpc>
                <a:spcPct val="115000"/>
              </a:lnSpc>
              <a:spcAft>
                <a:spcPts val="1000"/>
              </a:spcAft>
              <a:buNone/>
            </a:pPr>
            <a:r>
              <a:rPr lang="ru-RU" dirty="0" smtClean="0">
                <a:latin typeface="Calibri"/>
                <a:ea typeface="Calibri"/>
                <a:cs typeface="Times New Roman"/>
              </a:rPr>
              <a:t>1 – спиральная (извилистая); </a:t>
            </a:r>
            <a:br>
              <a:rPr lang="ru-RU" dirty="0" smtClean="0">
                <a:latin typeface="Calibri"/>
                <a:ea typeface="Calibri"/>
                <a:cs typeface="Times New Roman"/>
              </a:rPr>
            </a:br>
            <a:r>
              <a:rPr lang="ru-RU" dirty="0" smtClean="0">
                <a:latin typeface="Calibri"/>
                <a:ea typeface="Calibri"/>
                <a:cs typeface="Times New Roman"/>
              </a:rPr>
              <a:t>2,3 – узелковая; </a:t>
            </a:r>
            <a:br>
              <a:rPr lang="ru-RU" dirty="0" smtClean="0">
                <a:latin typeface="Calibri"/>
                <a:ea typeface="Calibri"/>
                <a:cs typeface="Times New Roman"/>
              </a:rPr>
            </a:br>
            <a:r>
              <a:rPr lang="ru-RU" dirty="0" smtClean="0">
                <a:latin typeface="Calibri"/>
                <a:ea typeface="Calibri"/>
                <a:cs typeface="Times New Roman"/>
              </a:rPr>
              <a:t>4 – петлистая; </a:t>
            </a:r>
            <a:br>
              <a:rPr lang="ru-RU" dirty="0" smtClean="0">
                <a:latin typeface="Calibri"/>
                <a:ea typeface="Calibri"/>
                <a:cs typeface="Times New Roman"/>
              </a:rPr>
            </a:br>
            <a:r>
              <a:rPr lang="ru-RU" dirty="0" smtClean="0">
                <a:latin typeface="Calibri"/>
                <a:ea typeface="Calibri"/>
                <a:cs typeface="Times New Roman"/>
              </a:rPr>
              <a:t>5 – с </a:t>
            </a:r>
            <a:r>
              <a:rPr lang="ru-RU" dirty="0" err="1" smtClean="0">
                <a:latin typeface="Calibri"/>
                <a:ea typeface="Calibri"/>
                <a:cs typeface="Times New Roman"/>
              </a:rPr>
              <a:t>укрутинами</a:t>
            </a:r>
            <a:r>
              <a:rPr lang="ru-RU" dirty="0" smtClean="0">
                <a:latin typeface="Calibri"/>
                <a:ea typeface="Calibri"/>
                <a:cs typeface="Times New Roman"/>
              </a:rPr>
              <a:t>; </a:t>
            </a:r>
            <a:br>
              <a:rPr lang="ru-RU" dirty="0" smtClean="0">
                <a:latin typeface="Calibri"/>
                <a:ea typeface="Calibri"/>
                <a:cs typeface="Times New Roman"/>
              </a:rPr>
            </a:br>
            <a:r>
              <a:rPr lang="ru-RU" dirty="0" smtClean="0">
                <a:latin typeface="Calibri"/>
                <a:ea typeface="Calibri"/>
                <a:cs typeface="Times New Roman"/>
              </a:rPr>
              <a:t>6,7 – </a:t>
            </a:r>
            <a:r>
              <a:rPr lang="ru-RU" dirty="0" err="1" smtClean="0">
                <a:latin typeface="Calibri"/>
                <a:ea typeface="Calibri"/>
                <a:cs typeface="Times New Roman"/>
              </a:rPr>
              <a:t>застилистая</a:t>
            </a:r>
            <a:r>
              <a:rPr lang="ru-RU" dirty="0" smtClean="0">
                <a:latin typeface="Calibri"/>
                <a:ea typeface="Calibri"/>
                <a:cs typeface="Times New Roman"/>
              </a:rPr>
              <a:t> (</a:t>
            </a:r>
            <a:r>
              <a:rPr lang="ru-RU" dirty="0" err="1" smtClean="0">
                <a:latin typeface="Calibri"/>
                <a:ea typeface="Calibri"/>
                <a:cs typeface="Times New Roman"/>
              </a:rPr>
              <a:t>переслежистая</a:t>
            </a:r>
            <a:r>
              <a:rPr lang="ru-RU" dirty="0" smtClean="0">
                <a:latin typeface="Calibri"/>
                <a:ea typeface="Calibri"/>
                <a:cs typeface="Times New Roman"/>
              </a:rPr>
              <a:t>); </a:t>
            </a:r>
            <a:br>
              <a:rPr lang="ru-RU" dirty="0" smtClean="0">
                <a:latin typeface="Calibri"/>
                <a:ea typeface="Calibri"/>
                <a:cs typeface="Times New Roman"/>
              </a:rPr>
            </a:br>
            <a:r>
              <a:rPr lang="ru-RU" dirty="0" smtClean="0">
                <a:latin typeface="Calibri"/>
                <a:ea typeface="Calibri"/>
                <a:cs typeface="Times New Roman"/>
              </a:rPr>
              <a:t>8 – комбинированная (узелки и спирали); </a:t>
            </a:r>
            <a:br>
              <a:rPr lang="ru-RU" dirty="0" smtClean="0">
                <a:latin typeface="Calibri"/>
                <a:ea typeface="Calibri"/>
                <a:cs typeface="Times New Roman"/>
              </a:rPr>
            </a:br>
            <a:r>
              <a:rPr lang="ru-RU" dirty="0" smtClean="0">
                <a:latin typeface="Calibri"/>
                <a:ea typeface="Calibri"/>
                <a:cs typeface="Times New Roman"/>
              </a:rPr>
              <a:t>9 – комбинированная </a:t>
            </a:r>
            <a:r>
              <a:rPr lang="ru-RU" dirty="0" err="1" smtClean="0">
                <a:latin typeface="Calibri"/>
                <a:ea typeface="Calibri"/>
                <a:cs typeface="Times New Roman"/>
              </a:rPr>
              <a:t>епонж</a:t>
            </a:r>
            <a:r>
              <a:rPr lang="ru-RU" dirty="0" smtClean="0">
                <a:latin typeface="Calibri"/>
                <a:ea typeface="Calibri"/>
                <a:cs typeface="Times New Roman"/>
              </a:rPr>
              <a:t>, </a:t>
            </a:r>
            <a:br>
              <a:rPr lang="ru-RU" dirty="0" smtClean="0">
                <a:latin typeface="Calibri"/>
                <a:ea typeface="Calibri"/>
                <a:cs typeface="Times New Roman"/>
              </a:rPr>
            </a:br>
            <a:r>
              <a:rPr lang="ru-RU" dirty="0" smtClean="0">
                <a:latin typeface="Calibri"/>
                <a:ea typeface="Calibri"/>
                <a:cs typeface="Times New Roman"/>
              </a:rPr>
              <a:t>10,11 – с ровничным эффектом, </a:t>
            </a:r>
            <a:br>
              <a:rPr lang="ru-RU" dirty="0" smtClean="0">
                <a:latin typeface="Calibri"/>
                <a:ea typeface="Calibri"/>
                <a:cs typeface="Times New Roman"/>
              </a:rPr>
            </a:br>
            <a:r>
              <a:rPr lang="ru-RU" dirty="0" smtClean="0">
                <a:latin typeface="Calibri"/>
                <a:ea typeface="Calibri"/>
                <a:cs typeface="Times New Roman"/>
              </a:rPr>
              <a:t>12 – с внешней обмоткой, </a:t>
            </a:r>
            <a:br>
              <a:rPr lang="ru-RU" dirty="0" smtClean="0">
                <a:latin typeface="Calibri"/>
                <a:ea typeface="Calibri"/>
                <a:cs typeface="Times New Roman"/>
              </a:rPr>
            </a:br>
            <a:r>
              <a:rPr lang="ru-RU" dirty="0" smtClean="0">
                <a:latin typeface="Calibri"/>
                <a:ea typeface="Calibri"/>
                <a:cs typeface="Times New Roman"/>
              </a:rPr>
              <a:t>13 – синель </a:t>
            </a:r>
            <a:endParaRPr lang="ru-RU" dirty="0">
              <a:latin typeface="Calibri"/>
              <a:ea typeface="Calibri"/>
              <a:cs typeface="Times New Roman"/>
            </a:endParaRPr>
          </a:p>
        </p:txBody>
      </p:sp>
    </p:spTree>
    <p:extLst>
      <p:ext uri="{BB962C8B-B14F-4D97-AF65-F5344CB8AC3E}">
        <p14:creationId xmlns:p14="http://schemas.microsoft.com/office/powerpoint/2010/main" xmlns="" val="1633684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476672"/>
            <a:ext cx="8929718" cy="4023898"/>
          </a:xfrm>
        </p:spPr>
        <p:txBody>
          <a:bodyPr>
            <a:noAutofit/>
          </a:bodyPr>
          <a:lstStyle/>
          <a:p>
            <a:pPr marL="137160" indent="0" algn="ctr">
              <a:buNone/>
            </a:pPr>
            <a:r>
              <a:rPr lang="ru-RU" sz="2400" b="1" i="1" dirty="0" smtClean="0"/>
              <a:t>Виды нитей :</a:t>
            </a:r>
          </a:p>
          <a:p>
            <a:pPr>
              <a:lnSpc>
                <a:spcPct val="115000"/>
              </a:lnSpc>
              <a:spcAft>
                <a:spcPts val="1000"/>
              </a:spcAft>
            </a:pPr>
            <a:r>
              <a:rPr lang="ru-RU" sz="1800" b="1" dirty="0" smtClean="0">
                <a:solidFill>
                  <a:schemeClr val="bg1"/>
                </a:solidFill>
                <a:latin typeface="Calibri"/>
                <a:ea typeface="Calibri"/>
                <a:cs typeface="Times New Roman"/>
              </a:rPr>
              <a:t>Одиночная</a:t>
            </a:r>
            <a:r>
              <a:rPr lang="ru-RU" sz="1800" dirty="0" smtClean="0">
                <a:solidFill>
                  <a:schemeClr val="bg1"/>
                </a:solidFill>
                <a:latin typeface="Calibri"/>
                <a:ea typeface="Calibri"/>
                <a:cs typeface="Times New Roman"/>
              </a:rPr>
              <a:t> </a:t>
            </a:r>
            <a:r>
              <a:rPr lang="ru-RU" sz="1800" dirty="0">
                <a:latin typeface="Calibri"/>
                <a:ea typeface="Calibri"/>
                <a:cs typeface="Times New Roman"/>
              </a:rPr>
              <a:t>– нить, которая не делится в продольном направлении без разрушения и может быть непосредственно использована в производстве текстильных изделий (часто называется мононитью). </a:t>
            </a:r>
            <a:r>
              <a:rPr lang="ru-RU" sz="1800" dirty="0" err="1">
                <a:latin typeface="Calibri"/>
                <a:ea typeface="Calibri"/>
                <a:cs typeface="Times New Roman"/>
              </a:rPr>
              <a:t>Мононити</a:t>
            </a:r>
            <a:r>
              <a:rPr lang="ru-RU" sz="1800" dirty="0">
                <a:latin typeface="Calibri"/>
                <a:ea typeface="Calibri"/>
                <a:cs typeface="Times New Roman"/>
              </a:rPr>
              <a:t> получают из синтетических волокон, они имеют обычно круглое сечение, а, в зависимости от толщины, </a:t>
            </a:r>
            <a:r>
              <a:rPr lang="ru-RU" sz="1800" dirty="0" err="1">
                <a:latin typeface="Calibri"/>
                <a:ea typeface="Calibri"/>
                <a:cs typeface="Times New Roman"/>
              </a:rPr>
              <a:t>мононити</a:t>
            </a:r>
            <a:r>
              <a:rPr lang="ru-RU" sz="1800" dirty="0">
                <a:latin typeface="Calibri"/>
                <a:ea typeface="Calibri"/>
                <a:cs typeface="Times New Roman"/>
              </a:rPr>
              <a:t> могут использоваться при выработке легких тонких тканей для блузок и тяжелых для прокладочных материалов.</a:t>
            </a:r>
          </a:p>
          <a:p>
            <a:pPr marL="137160" indent="0">
              <a:buNone/>
            </a:pPr>
            <a:endParaRPr lang="ru-RU" b="1" i="1" dirty="0"/>
          </a:p>
        </p:txBody>
      </p:sp>
      <p:pic>
        <p:nvPicPr>
          <p:cNvPr id="3"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929454" y="5286388"/>
            <a:ext cx="1337815" cy="121444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Прямоугольник 3"/>
          <p:cNvSpPr/>
          <p:nvPr/>
        </p:nvSpPr>
        <p:spPr>
          <a:xfrm>
            <a:off x="428596" y="2928934"/>
            <a:ext cx="8429684" cy="729430"/>
          </a:xfrm>
          <a:prstGeom prst="rect">
            <a:avLst/>
          </a:prstGeom>
        </p:spPr>
        <p:txBody>
          <a:bodyPr wrap="square">
            <a:spAutoFit/>
          </a:bodyPr>
          <a:lstStyle/>
          <a:p>
            <a:pPr>
              <a:lnSpc>
                <a:spcPct val="115000"/>
              </a:lnSpc>
              <a:spcAft>
                <a:spcPts val="1000"/>
              </a:spcAft>
            </a:pPr>
            <a:r>
              <a:rPr lang="ru-RU" b="1" dirty="0" smtClean="0">
                <a:solidFill>
                  <a:schemeClr val="bg1"/>
                </a:solidFill>
                <a:latin typeface="Calibri"/>
                <a:ea typeface="Calibri"/>
                <a:cs typeface="Times New Roman"/>
              </a:rPr>
              <a:t>Комплексная</a:t>
            </a:r>
            <a:r>
              <a:rPr lang="ru-RU" dirty="0" smtClean="0">
                <a:solidFill>
                  <a:schemeClr val="bg1"/>
                </a:solidFill>
                <a:latin typeface="Calibri"/>
                <a:ea typeface="Calibri"/>
                <a:cs typeface="Times New Roman"/>
              </a:rPr>
              <a:t> </a:t>
            </a:r>
            <a:r>
              <a:rPr lang="ru-RU" dirty="0" smtClean="0">
                <a:latin typeface="Calibri"/>
                <a:ea typeface="Calibri"/>
                <a:cs typeface="Times New Roman"/>
              </a:rPr>
              <a:t>– нить, состоящую из двух или нескольких элементарных нитей, соединенных между собой скручиванием или склеиванием</a:t>
            </a:r>
            <a:endParaRPr lang="ru-RU" dirty="0">
              <a:latin typeface="Calibri"/>
              <a:ea typeface="Calibri"/>
              <a:cs typeface="Times New Roman"/>
            </a:endParaRPr>
          </a:p>
        </p:txBody>
      </p:sp>
      <p:sp>
        <p:nvSpPr>
          <p:cNvPr id="6" name="Прямоугольник 5"/>
          <p:cNvSpPr/>
          <p:nvPr/>
        </p:nvSpPr>
        <p:spPr>
          <a:xfrm>
            <a:off x="428596" y="3786190"/>
            <a:ext cx="5214974" cy="2131866"/>
          </a:xfrm>
          <a:prstGeom prst="rect">
            <a:avLst/>
          </a:prstGeom>
        </p:spPr>
        <p:txBody>
          <a:bodyPr wrap="square">
            <a:spAutoFit/>
          </a:bodyPr>
          <a:lstStyle/>
          <a:p>
            <a:pPr>
              <a:lnSpc>
                <a:spcPct val="115000"/>
              </a:lnSpc>
              <a:spcAft>
                <a:spcPts val="1000"/>
              </a:spcAft>
            </a:pPr>
            <a:r>
              <a:rPr lang="ru-RU" b="1" dirty="0" smtClean="0">
                <a:solidFill>
                  <a:schemeClr val="bg1"/>
                </a:solidFill>
                <a:latin typeface="Calibri"/>
                <a:ea typeface="Calibri"/>
                <a:cs typeface="Times New Roman"/>
              </a:rPr>
              <a:t>Крученая</a:t>
            </a:r>
            <a:r>
              <a:rPr lang="ru-RU" dirty="0" smtClean="0">
                <a:solidFill>
                  <a:schemeClr val="bg1"/>
                </a:solidFill>
                <a:latin typeface="Calibri"/>
                <a:ea typeface="Calibri"/>
                <a:cs typeface="Times New Roman"/>
              </a:rPr>
              <a:t> </a:t>
            </a:r>
            <a:r>
              <a:rPr lang="ru-RU" dirty="0" smtClean="0">
                <a:latin typeface="Calibri"/>
                <a:ea typeface="Calibri"/>
                <a:cs typeface="Times New Roman"/>
              </a:rPr>
              <a:t>– нить, получаемая путем скручивания двух или более комплексных нитей, пряжи или из тех и других вместе</a:t>
            </a:r>
          </a:p>
          <a:p>
            <a:pPr>
              <a:lnSpc>
                <a:spcPct val="115000"/>
              </a:lnSpc>
              <a:spcAft>
                <a:spcPts val="1000"/>
              </a:spcAft>
            </a:pPr>
            <a:r>
              <a:rPr lang="ru-RU" b="1" dirty="0" smtClean="0">
                <a:solidFill>
                  <a:schemeClr val="bg1"/>
                </a:solidFill>
                <a:latin typeface="Calibri"/>
                <a:ea typeface="Calibri"/>
                <a:cs typeface="Times New Roman"/>
              </a:rPr>
              <a:t>Пряжа</a:t>
            </a:r>
            <a:r>
              <a:rPr lang="ru-RU" dirty="0" smtClean="0">
                <a:latin typeface="Calibri"/>
                <a:ea typeface="Calibri"/>
                <a:cs typeface="Times New Roman"/>
              </a:rPr>
              <a:t> – нить, состоящая из волокон, соединенных между собой путем кручения в процессе прядильного производства. </a:t>
            </a:r>
            <a:endParaRPr lang="ru-RU" dirty="0" smtClean="0">
              <a:latin typeface="Calibri"/>
              <a:ea typeface="Calibri"/>
              <a:cs typeface="Times New Roman"/>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86512" y="3786190"/>
            <a:ext cx="2234161" cy="12858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86402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nSpc>
                <a:spcPct val="115000"/>
              </a:lnSpc>
              <a:spcAft>
                <a:spcPts val="1000"/>
              </a:spcAft>
            </a:pPr>
            <a:r>
              <a:rPr lang="ru-RU" sz="3200" dirty="0">
                <a:solidFill>
                  <a:schemeClr val="tx1"/>
                </a:solidFill>
                <a:effectLst/>
                <a:latin typeface="Calibri"/>
                <a:ea typeface="Calibri"/>
                <a:cs typeface="Times New Roman"/>
              </a:rPr>
              <a:t>Классификация текстильных нитей </a:t>
            </a:r>
            <a:r>
              <a:rPr lang="ru-RU" sz="3200" dirty="0">
                <a:effectLst/>
                <a:latin typeface="Calibri"/>
                <a:ea typeface="Calibri"/>
                <a:cs typeface="Times New Roman"/>
              </a:rPr>
              <a:t/>
            </a:r>
            <a:br>
              <a:rPr lang="ru-RU" sz="3200" dirty="0">
                <a:effectLst/>
                <a:latin typeface="Calibri"/>
                <a:ea typeface="Calibri"/>
                <a:cs typeface="Times New Roman"/>
              </a:rPr>
            </a:br>
            <a:endParaRPr lang="ru-RU" sz="3200" dirty="0"/>
          </a:p>
        </p:txBody>
      </p:sp>
      <p:sp>
        <p:nvSpPr>
          <p:cNvPr id="3" name="Объект 2"/>
          <p:cNvSpPr>
            <a:spLocks noGrp="1"/>
          </p:cNvSpPr>
          <p:nvPr>
            <p:ph idx="1"/>
          </p:nvPr>
        </p:nvSpPr>
        <p:spPr>
          <a:xfrm>
            <a:off x="179512" y="908720"/>
            <a:ext cx="8712968" cy="5688632"/>
          </a:xfrm>
        </p:spPr>
        <p:txBody>
          <a:bodyPr>
            <a:normAutofit lnSpcReduction="10000"/>
          </a:bodyPr>
          <a:lstStyle/>
          <a:p>
            <a:pPr marL="137160" indent="0">
              <a:lnSpc>
                <a:spcPct val="115000"/>
              </a:lnSpc>
              <a:spcAft>
                <a:spcPts val="1000"/>
              </a:spcAft>
              <a:buNone/>
            </a:pPr>
            <a:r>
              <a:rPr lang="ru-RU" sz="2000" dirty="0">
                <a:solidFill>
                  <a:schemeClr val="bg1"/>
                </a:solidFill>
                <a:latin typeface="Calibri"/>
                <a:ea typeface="Calibri"/>
                <a:cs typeface="Times New Roman"/>
              </a:rPr>
              <a:t>Текстильные нити классифицируют по следующим признакам: </a:t>
            </a:r>
          </a:p>
          <a:p>
            <a:pPr marL="137160" indent="0">
              <a:lnSpc>
                <a:spcPct val="115000"/>
              </a:lnSpc>
              <a:spcAft>
                <a:spcPts val="1000"/>
              </a:spcAft>
              <a:buNone/>
            </a:pPr>
            <a:r>
              <a:rPr lang="ru-RU" sz="2000" dirty="0" smtClean="0">
                <a:solidFill>
                  <a:schemeClr val="bg1"/>
                </a:solidFill>
                <a:latin typeface="Calibri"/>
                <a:ea typeface="Calibri"/>
                <a:cs typeface="Times New Roman"/>
              </a:rPr>
              <a:t>I. По </a:t>
            </a:r>
            <a:r>
              <a:rPr lang="ru-RU" sz="2000" dirty="0">
                <a:solidFill>
                  <a:schemeClr val="bg1"/>
                </a:solidFill>
                <a:latin typeface="Calibri"/>
                <a:ea typeface="Calibri"/>
                <a:cs typeface="Times New Roman"/>
              </a:rPr>
              <a:t>структуре. </a:t>
            </a:r>
            <a:r>
              <a:rPr lang="ru-RU" sz="2000" dirty="0">
                <a:latin typeface="Calibri"/>
                <a:ea typeface="Calibri"/>
                <a:cs typeface="Times New Roman"/>
              </a:rPr>
              <a:t>Структура текстильных нитей определяется формой и размерами элементов, составляющих нити, взаимным их расположением и связями между ними. Нити по структуре делятся на два типа: первичные, получаемые сразу, непосредственно после их изготовления, и вторичные - получаемые из первичных нитей путем дальнейшей переработки с целью изменения их внешнего вида и свойств. </a:t>
            </a:r>
            <a:endParaRPr lang="ru-RU" sz="2000" dirty="0" smtClean="0">
              <a:latin typeface="Calibri"/>
              <a:ea typeface="Calibri"/>
              <a:cs typeface="Times New Roman"/>
            </a:endParaRPr>
          </a:p>
          <a:p>
            <a:pPr marL="137160" indent="0">
              <a:lnSpc>
                <a:spcPct val="115000"/>
              </a:lnSpc>
              <a:spcAft>
                <a:spcPts val="1000"/>
              </a:spcAft>
              <a:buNone/>
            </a:pPr>
            <a:r>
              <a:rPr lang="ru-RU" sz="2000" b="1" dirty="0" smtClean="0">
                <a:solidFill>
                  <a:schemeClr val="bg1"/>
                </a:solidFill>
                <a:latin typeface="Calibri"/>
                <a:ea typeface="Calibri"/>
                <a:cs typeface="Times New Roman"/>
              </a:rPr>
              <a:t>Первичные нити делятся на следующие классы:</a:t>
            </a:r>
            <a:br>
              <a:rPr lang="ru-RU" sz="2000" b="1" dirty="0" smtClean="0">
                <a:solidFill>
                  <a:schemeClr val="bg1"/>
                </a:solidFill>
                <a:latin typeface="Calibri"/>
                <a:ea typeface="Calibri"/>
                <a:cs typeface="Times New Roman"/>
              </a:rPr>
            </a:br>
            <a:r>
              <a:rPr lang="ru-RU" sz="2000" b="1" i="1" dirty="0" smtClean="0">
                <a:solidFill>
                  <a:schemeClr val="bg1"/>
                </a:solidFill>
                <a:latin typeface="Calibri"/>
                <a:ea typeface="Calibri"/>
                <a:cs typeface="Times New Roman"/>
              </a:rPr>
              <a:t>- Элементарные нити, т.е. одиночные</a:t>
            </a:r>
            <a:r>
              <a:rPr lang="ru-RU" sz="2000" dirty="0" smtClean="0">
                <a:latin typeface="Calibri"/>
                <a:ea typeface="Calibri"/>
                <a:cs typeface="Times New Roman"/>
              </a:rPr>
              <a:t>, не делящиеся без разрушения в продольном направлении и являющиеся составными элементами комплексных нитей. Это самые простые по структуре нити и свойства их зависят от химического состава, молекулярной и надмолекулярной структуры составляющего их полимера. Если элементарная нить пригодна для изготовления, непосредственно из нее изделий, т.е. обладает комплексом необходимых для этого свойств она называется </a:t>
            </a:r>
            <a:r>
              <a:rPr lang="ru-RU" sz="2000" dirty="0" err="1" smtClean="0">
                <a:latin typeface="Calibri"/>
                <a:ea typeface="Calibri"/>
                <a:cs typeface="Times New Roman"/>
              </a:rPr>
              <a:t>мононитью</a:t>
            </a:r>
            <a:r>
              <a:rPr lang="ru-RU" sz="2000" dirty="0" smtClean="0">
                <a:latin typeface="Calibri"/>
                <a:ea typeface="Calibri"/>
                <a:cs typeface="Times New Roman"/>
              </a:rPr>
              <a:t>.</a:t>
            </a:r>
            <a:endParaRPr lang="ru-RU" sz="2000" dirty="0">
              <a:latin typeface="Calibri"/>
              <a:ea typeface="Calibri"/>
              <a:cs typeface="Times New Roman"/>
            </a:endParaRPr>
          </a:p>
          <a:p>
            <a:pPr marL="137160" indent="0">
              <a:buNone/>
            </a:pPr>
            <a:endParaRPr lang="ru-RU" dirty="0"/>
          </a:p>
        </p:txBody>
      </p:sp>
    </p:spTree>
    <p:extLst>
      <p:ext uri="{BB962C8B-B14F-4D97-AF65-F5344CB8AC3E}">
        <p14:creationId xmlns:p14="http://schemas.microsoft.com/office/powerpoint/2010/main" xmlns="" val="38184140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14290"/>
            <a:ext cx="8929718" cy="3571900"/>
          </a:xfrm>
        </p:spPr>
        <p:txBody>
          <a:bodyPr>
            <a:normAutofit/>
          </a:bodyPr>
          <a:lstStyle/>
          <a:p>
            <a:pPr>
              <a:buNone/>
            </a:pPr>
            <a:r>
              <a:rPr lang="ru-RU" sz="2000" b="1" i="1" dirty="0" smtClean="0">
                <a:solidFill>
                  <a:schemeClr val="bg1"/>
                </a:solidFill>
                <a:latin typeface="Calibri"/>
                <a:ea typeface="Calibri"/>
                <a:cs typeface="Times New Roman"/>
              </a:rPr>
              <a:t>     - Разрезные нити</a:t>
            </a:r>
            <a:r>
              <a:rPr lang="ru-RU" sz="2000" dirty="0" smtClean="0">
                <a:latin typeface="Calibri"/>
                <a:ea typeface="Calibri"/>
                <a:cs typeface="Times New Roman"/>
              </a:rPr>
              <a:t>- нити, полученные скручиванием узких, тонких, протяженных отрезков бумаги, разнообразных пленок и др. материалов, называемых </a:t>
            </a:r>
            <a:r>
              <a:rPr lang="ru-RU" sz="2000" dirty="0" err="1" smtClean="0">
                <a:latin typeface="Calibri"/>
                <a:ea typeface="Calibri"/>
                <a:cs typeface="Times New Roman"/>
              </a:rPr>
              <a:t>п</a:t>
            </a:r>
            <a:r>
              <a:rPr lang="ru-RU" sz="2000" dirty="0" smtClean="0">
                <a:latin typeface="Calibri"/>
                <a:ea typeface="Calibri"/>
                <a:cs typeface="Times New Roman"/>
              </a:rPr>
              <a:t> о л о с к а м и.</a:t>
            </a:r>
            <a:br>
              <a:rPr lang="ru-RU" sz="2000" dirty="0" smtClean="0">
                <a:latin typeface="Calibri"/>
                <a:ea typeface="Calibri"/>
                <a:cs typeface="Times New Roman"/>
              </a:rPr>
            </a:br>
            <a:r>
              <a:rPr lang="ru-RU" sz="2000" b="1" i="1" dirty="0" smtClean="0">
                <a:solidFill>
                  <a:schemeClr val="bg1"/>
                </a:solidFill>
                <a:latin typeface="Calibri"/>
                <a:ea typeface="Calibri"/>
                <a:cs typeface="Times New Roman"/>
              </a:rPr>
              <a:t>- Комплексные нити</a:t>
            </a:r>
            <a:r>
              <a:rPr lang="ru-RU" sz="2000" dirty="0" smtClean="0">
                <a:latin typeface="Calibri"/>
                <a:ea typeface="Calibri"/>
                <a:cs typeface="Times New Roman"/>
              </a:rPr>
              <a:t>, состоят из нескольких продольных элементарных нитей, соединенных между собой скручиванием или (значительно реже) склеиванием.</a:t>
            </a:r>
            <a:br>
              <a:rPr lang="ru-RU" sz="2000" dirty="0" smtClean="0">
                <a:latin typeface="Calibri"/>
                <a:ea typeface="Calibri"/>
                <a:cs typeface="Times New Roman"/>
              </a:rPr>
            </a:br>
            <a:r>
              <a:rPr lang="ru-RU" sz="2000" b="1" i="1" dirty="0" smtClean="0">
                <a:solidFill>
                  <a:schemeClr val="bg1"/>
                </a:solidFill>
                <a:latin typeface="Calibri"/>
                <a:ea typeface="Calibri"/>
                <a:cs typeface="Times New Roman"/>
              </a:rPr>
              <a:t>- Жгутики </a:t>
            </a:r>
            <a:r>
              <a:rPr lang="ru-RU" sz="2000" dirty="0" smtClean="0">
                <a:latin typeface="Calibri"/>
                <a:ea typeface="Calibri"/>
                <a:cs typeface="Times New Roman"/>
              </a:rPr>
              <a:t>- комплексы большого числа элементарных нитей, предназначенных для изготовления волокон или изделий.</a:t>
            </a:r>
            <a:br>
              <a:rPr lang="ru-RU" sz="2000" dirty="0" smtClean="0">
                <a:latin typeface="Calibri"/>
                <a:ea typeface="Calibri"/>
                <a:cs typeface="Times New Roman"/>
              </a:rPr>
            </a:br>
            <a:r>
              <a:rPr lang="ru-RU" sz="2000" b="1" i="1" dirty="0" smtClean="0">
                <a:solidFill>
                  <a:schemeClr val="bg1"/>
                </a:solidFill>
                <a:latin typeface="Calibri"/>
                <a:ea typeface="Calibri"/>
                <a:cs typeface="Times New Roman"/>
              </a:rPr>
              <a:t>- Пряжа </a:t>
            </a:r>
            <a:r>
              <a:rPr lang="ru-RU" sz="2000" dirty="0" smtClean="0">
                <a:latin typeface="Calibri"/>
                <a:ea typeface="Calibri"/>
                <a:cs typeface="Times New Roman"/>
              </a:rPr>
              <a:t>- текстильная нить, состоящая из продольно и последовательно соединенных, сравнительно коротких элементарных волокон посредством скручивания.</a:t>
            </a:r>
            <a:endParaRPr lang="ru-RU" sz="2000" dirty="0"/>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28794" y="3929066"/>
            <a:ext cx="2049473" cy="18100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286380" y="3857628"/>
            <a:ext cx="2006834" cy="19807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456</TotalTime>
  <Words>1212</Words>
  <Application>Microsoft Office PowerPoint</Application>
  <PresentationFormat>Экран (4:3)</PresentationFormat>
  <Paragraphs>63</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Апекс</vt:lpstr>
      <vt:lpstr>Текстильные Нити</vt:lpstr>
      <vt:lpstr>Слайд 2</vt:lpstr>
      <vt:lpstr>Слайд 3</vt:lpstr>
      <vt:lpstr>Слайд 4</vt:lpstr>
      <vt:lpstr>Слайд 5</vt:lpstr>
      <vt:lpstr>Слайд 6</vt:lpstr>
      <vt:lpstr>Слайд 7</vt:lpstr>
      <vt:lpstr>Классификация текстильных нитей  </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Текстильные нити</dc:title>
  <dc:creator>Надя</dc:creator>
  <cp:lastModifiedBy>Windows User</cp:lastModifiedBy>
  <cp:revision>33</cp:revision>
  <dcterms:created xsi:type="dcterms:W3CDTF">2012-02-20T08:18:09Z</dcterms:created>
  <dcterms:modified xsi:type="dcterms:W3CDTF">2022-11-30T11:54:26Z</dcterms:modified>
</cp:coreProperties>
</file>