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6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2" d="100"/>
          <a:sy n="112"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C67091F-F15A-4617-B6AE-3F9C8847E126}" type="datetimeFigureOut">
              <a:rPr lang="ru-RU" smtClean="0"/>
              <a:t>26.11.2022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71BF15-1251-4485-8A71-E957250344DA}" type="slidenum">
              <a:rPr lang="ru-RU" smtClean="0"/>
              <a:t>‹#›</a:t>
            </a:fld>
            <a:endParaRPr lang="ru-RU"/>
          </a:p>
        </p:txBody>
      </p:sp>
    </p:spTree>
    <p:extLst>
      <p:ext uri="{BB962C8B-B14F-4D97-AF65-F5344CB8AC3E}">
        <p14:creationId xmlns:p14="http://schemas.microsoft.com/office/powerpoint/2010/main" val="3794667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C67091F-F15A-4617-B6AE-3F9C8847E126}" type="datetimeFigureOut">
              <a:rPr lang="ru-RU" smtClean="0"/>
              <a:t>26.11.2022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71BF15-1251-4485-8A71-E957250344DA}" type="slidenum">
              <a:rPr lang="ru-RU" smtClean="0"/>
              <a:t>‹#›</a:t>
            </a:fld>
            <a:endParaRPr lang="ru-RU"/>
          </a:p>
        </p:txBody>
      </p:sp>
    </p:spTree>
    <p:extLst>
      <p:ext uri="{BB962C8B-B14F-4D97-AF65-F5344CB8AC3E}">
        <p14:creationId xmlns:p14="http://schemas.microsoft.com/office/powerpoint/2010/main" val="1112096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C67091F-F15A-4617-B6AE-3F9C8847E126}" type="datetimeFigureOut">
              <a:rPr lang="ru-RU" smtClean="0"/>
              <a:t>26.11.2022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71BF15-1251-4485-8A71-E957250344DA}" type="slidenum">
              <a:rPr lang="ru-RU" smtClean="0"/>
              <a:t>‹#›</a:t>
            </a:fld>
            <a:endParaRPr lang="ru-RU"/>
          </a:p>
        </p:txBody>
      </p:sp>
    </p:spTree>
    <p:extLst>
      <p:ext uri="{BB962C8B-B14F-4D97-AF65-F5344CB8AC3E}">
        <p14:creationId xmlns:p14="http://schemas.microsoft.com/office/powerpoint/2010/main" val="2929761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C67091F-F15A-4617-B6AE-3F9C8847E126}" type="datetimeFigureOut">
              <a:rPr lang="ru-RU" smtClean="0"/>
              <a:t>26.11.2022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71BF15-1251-4485-8A71-E957250344DA}" type="slidenum">
              <a:rPr lang="ru-RU" smtClean="0"/>
              <a:t>‹#›</a:t>
            </a:fld>
            <a:endParaRPr lang="ru-RU"/>
          </a:p>
        </p:txBody>
      </p:sp>
    </p:spTree>
    <p:extLst>
      <p:ext uri="{BB962C8B-B14F-4D97-AF65-F5344CB8AC3E}">
        <p14:creationId xmlns:p14="http://schemas.microsoft.com/office/powerpoint/2010/main" val="211856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C67091F-F15A-4617-B6AE-3F9C8847E126}" type="datetimeFigureOut">
              <a:rPr lang="ru-RU" smtClean="0"/>
              <a:t>26.11.2022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71BF15-1251-4485-8A71-E957250344DA}" type="slidenum">
              <a:rPr lang="ru-RU" smtClean="0"/>
              <a:t>‹#›</a:t>
            </a:fld>
            <a:endParaRPr lang="ru-RU"/>
          </a:p>
        </p:txBody>
      </p:sp>
    </p:spTree>
    <p:extLst>
      <p:ext uri="{BB962C8B-B14F-4D97-AF65-F5344CB8AC3E}">
        <p14:creationId xmlns:p14="http://schemas.microsoft.com/office/powerpoint/2010/main" val="3117742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C67091F-F15A-4617-B6AE-3F9C8847E126}" type="datetimeFigureOut">
              <a:rPr lang="ru-RU" smtClean="0"/>
              <a:t>26.11.2022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771BF15-1251-4485-8A71-E957250344DA}" type="slidenum">
              <a:rPr lang="ru-RU" smtClean="0"/>
              <a:t>‹#›</a:t>
            </a:fld>
            <a:endParaRPr lang="ru-RU"/>
          </a:p>
        </p:txBody>
      </p:sp>
    </p:spTree>
    <p:extLst>
      <p:ext uri="{BB962C8B-B14F-4D97-AF65-F5344CB8AC3E}">
        <p14:creationId xmlns:p14="http://schemas.microsoft.com/office/powerpoint/2010/main" val="1336286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C67091F-F15A-4617-B6AE-3F9C8847E126}" type="datetimeFigureOut">
              <a:rPr lang="ru-RU" smtClean="0"/>
              <a:t>26.11.2022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771BF15-1251-4485-8A71-E957250344DA}" type="slidenum">
              <a:rPr lang="ru-RU" smtClean="0"/>
              <a:t>‹#›</a:t>
            </a:fld>
            <a:endParaRPr lang="ru-RU"/>
          </a:p>
        </p:txBody>
      </p:sp>
    </p:spTree>
    <p:extLst>
      <p:ext uri="{BB962C8B-B14F-4D97-AF65-F5344CB8AC3E}">
        <p14:creationId xmlns:p14="http://schemas.microsoft.com/office/powerpoint/2010/main" val="1140923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C67091F-F15A-4617-B6AE-3F9C8847E126}" type="datetimeFigureOut">
              <a:rPr lang="ru-RU" smtClean="0"/>
              <a:t>26.11.2022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771BF15-1251-4485-8A71-E957250344DA}" type="slidenum">
              <a:rPr lang="ru-RU" smtClean="0"/>
              <a:t>‹#›</a:t>
            </a:fld>
            <a:endParaRPr lang="ru-RU"/>
          </a:p>
        </p:txBody>
      </p:sp>
    </p:spTree>
    <p:extLst>
      <p:ext uri="{BB962C8B-B14F-4D97-AF65-F5344CB8AC3E}">
        <p14:creationId xmlns:p14="http://schemas.microsoft.com/office/powerpoint/2010/main" val="2344470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C67091F-F15A-4617-B6AE-3F9C8847E126}" type="datetimeFigureOut">
              <a:rPr lang="ru-RU" smtClean="0"/>
              <a:t>26.11.2022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771BF15-1251-4485-8A71-E957250344DA}" type="slidenum">
              <a:rPr lang="ru-RU" smtClean="0"/>
              <a:t>‹#›</a:t>
            </a:fld>
            <a:endParaRPr lang="ru-RU"/>
          </a:p>
        </p:txBody>
      </p:sp>
    </p:spTree>
    <p:extLst>
      <p:ext uri="{BB962C8B-B14F-4D97-AF65-F5344CB8AC3E}">
        <p14:creationId xmlns:p14="http://schemas.microsoft.com/office/powerpoint/2010/main" val="2201997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C67091F-F15A-4617-B6AE-3F9C8847E126}" type="datetimeFigureOut">
              <a:rPr lang="ru-RU" smtClean="0"/>
              <a:t>26.11.2022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771BF15-1251-4485-8A71-E957250344DA}" type="slidenum">
              <a:rPr lang="ru-RU" smtClean="0"/>
              <a:t>‹#›</a:t>
            </a:fld>
            <a:endParaRPr lang="ru-RU"/>
          </a:p>
        </p:txBody>
      </p:sp>
    </p:spTree>
    <p:extLst>
      <p:ext uri="{BB962C8B-B14F-4D97-AF65-F5344CB8AC3E}">
        <p14:creationId xmlns:p14="http://schemas.microsoft.com/office/powerpoint/2010/main" val="1699248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C67091F-F15A-4617-B6AE-3F9C8847E126}" type="datetimeFigureOut">
              <a:rPr lang="ru-RU" smtClean="0"/>
              <a:t>26.11.2022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771BF15-1251-4485-8A71-E957250344DA}" type="slidenum">
              <a:rPr lang="ru-RU" smtClean="0"/>
              <a:t>‹#›</a:t>
            </a:fld>
            <a:endParaRPr lang="ru-RU"/>
          </a:p>
        </p:txBody>
      </p:sp>
    </p:spTree>
    <p:extLst>
      <p:ext uri="{BB962C8B-B14F-4D97-AF65-F5344CB8AC3E}">
        <p14:creationId xmlns:p14="http://schemas.microsoft.com/office/powerpoint/2010/main" val="352659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67091F-F15A-4617-B6AE-3F9C8847E126}" type="datetimeFigureOut">
              <a:rPr lang="ru-RU" smtClean="0"/>
              <a:t>26.11.2022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71BF15-1251-4485-8A71-E957250344DA}" type="slidenum">
              <a:rPr lang="ru-RU" smtClean="0"/>
              <a:t>‹#›</a:t>
            </a:fld>
            <a:endParaRPr lang="ru-RU"/>
          </a:p>
        </p:txBody>
      </p:sp>
    </p:spTree>
    <p:extLst>
      <p:ext uri="{BB962C8B-B14F-4D97-AF65-F5344CB8AC3E}">
        <p14:creationId xmlns:p14="http://schemas.microsoft.com/office/powerpoint/2010/main" val="42125812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92000" cy="6910939"/>
          </a:xfrm>
          <a:prstGeom prst="rect">
            <a:avLst/>
          </a:prstGeom>
        </p:spPr>
      </p:pic>
      <p:sp>
        <p:nvSpPr>
          <p:cNvPr id="5" name="Заголовок 1"/>
          <p:cNvSpPr txBox="1">
            <a:spLocks/>
          </p:cNvSpPr>
          <p:nvPr/>
        </p:nvSpPr>
        <p:spPr>
          <a:xfrm>
            <a:off x="4523873" y="822845"/>
            <a:ext cx="7026443" cy="147002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altLang="ru-RU" sz="11500" dirty="0" smtClean="0">
                <a:solidFill>
                  <a:srgbClr val="00368E"/>
                </a:solidFill>
                <a:latin typeface="Times New Roman" panose="02020603050405020304" pitchFamily="18" charset="0"/>
                <a:cs typeface="Times New Roman" panose="02020603050405020304" pitchFamily="18" charset="0"/>
              </a:rPr>
              <a:t>Волейбол</a:t>
            </a:r>
            <a:endParaRPr lang="ru-RU" altLang="ru-RU" sz="11500" dirty="0">
              <a:solidFill>
                <a:srgbClr val="00368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2233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bwMode="auto">
          <a:xfrm>
            <a:off x="457200" y="274638"/>
            <a:ext cx="11148646"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defRPr>
            </a:lvl2pPr>
            <a:lvl3pPr algn="ctr" rtl="0" fontAlgn="base">
              <a:spcBef>
                <a:spcPct val="0"/>
              </a:spcBef>
              <a:spcAft>
                <a:spcPct val="0"/>
              </a:spcAft>
              <a:defRPr sz="4400">
                <a:solidFill>
                  <a:schemeClr val="tx1"/>
                </a:solidFill>
                <a:latin typeface="Times New Roman" panose="02020603050405020304" pitchFamily="18" charset="0"/>
              </a:defRPr>
            </a:lvl3pPr>
            <a:lvl4pPr algn="ctr" rtl="0" fontAlgn="base">
              <a:spcBef>
                <a:spcPct val="0"/>
              </a:spcBef>
              <a:spcAft>
                <a:spcPct val="0"/>
              </a:spcAft>
              <a:defRPr sz="4400">
                <a:solidFill>
                  <a:schemeClr val="tx1"/>
                </a:solidFill>
                <a:latin typeface="Times New Roman" panose="02020603050405020304" pitchFamily="18" charset="0"/>
              </a:defRPr>
            </a:lvl4pPr>
            <a:lvl5pPr algn="ctr" rtl="0" fontAlgn="base">
              <a:spcBef>
                <a:spcPct val="0"/>
              </a:spcBef>
              <a:spcAft>
                <a:spcPct val="0"/>
              </a:spcAft>
              <a:defRPr sz="4400">
                <a:solidFill>
                  <a:schemeClr val="tx1"/>
                </a:solidFill>
                <a:latin typeface="Times New Roman" panose="02020603050405020304" pitchFamily="18" charset="0"/>
              </a:defRPr>
            </a:lvl5pPr>
            <a:lvl6pPr marL="457200" algn="ctr" rtl="0" fontAlgn="base">
              <a:spcBef>
                <a:spcPct val="0"/>
              </a:spcBef>
              <a:spcAft>
                <a:spcPct val="0"/>
              </a:spcAft>
              <a:defRPr sz="4400">
                <a:solidFill>
                  <a:schemeClr val="tx1"/>
                </a:solidFill>
                <a:latin typeface="Times New Roman" panose="02020603050405020304" pitchFamily="18" charset="0"/>
              </a:defRPr>
            </a:lvl6pPr>
            <a:lvl7pPr marL="914400" algn="ctr" rtl="0" fontAlgn="base">
              <a:spcBef>
                <a:spcPct val="0"/>
              </a:spcBef>
              <a:spcAft>
                <a:spcPct val="0"/>
              </a:spcAft>
              <a:defRPr sz="4400">
                <a:solidFill>
                  <a:schemeClr val="tx1"/>
                </a:solidFill>
                <a:latin typeface="Times New Roman" panose="02020603050405020304" pitchFamily="18" charset="0"/>
              </a:defRPr>
            </a:lvl7pPr>
            <a:lvl8pPr marL="1371600" algn="ctr" rtl="0" fontAlgn="base">
              <a:spcBef>
                <a:spcPct val="0"/>
              </a:spcBef>
              <a:spcAft>
                <a:spcPct val="0"/>
              </a:spcAft>
              <a:defRPr sz="4400">
                <a:solidFill>
                  <a:schemeClr val="tx1"/>
                </a:solidFill>
                <a:latin typeface="Times New Roman" panose="02020603050405020304" pitchFamily="18" charset="0"/>
              </a:defRPr>
            </a:lvl8pPr>
            <a:lvl9pPr marL="1828800" algn="ctr" rtl="0" fontAlgn="base">
              <a:spcBef>
                <a:spcPct val="0"/>
              </a:spcBef>
              <a:spcAft>
                <a:spcPct val="0"/>
              </a:spcAft>
              <a:defRPr sz="4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4400" b="0" i="0" u="none" strike="noStrike" kern="1200" cap="none" spc="0" normalizeH="0" baseline="0" noProof="0" smtClean="0">
                <a:ln>
                  <a:noFill/>
                </a:ln>
                <a:solidFill>
                  <a:sysClr val="windowText" lastClr="000000"/>
                </a:solidFill>
                <a:effectLst/>
                <a:uLnTx/>
                <a:uFillTx/>
                <a:latin typeface="Times New Roman"/>
                <a:ea typeface="+mj-ea"/>
                <a:cs typeface="+mj-cs"/>
              </a:rPr>
              <a:t>Блок.</a:t>
            </a:r>
            <a:endParaRPr kumimoji="0" lang="ru-RU" altLang="ru-RU" sz="4400" b="0" i="0" u="none" strike="noStrike" kern="1200" cap="none" spc="0" normalizeH="0" baseline="0" noProof="0" dirty="0" smtClean="0">
              <a:ln>
                <a:noFill/>
              </a:ln>
              <a:solidFill>
                <a:sysClr val="windowText" lastClr="000000"/>
              </a:solidFill>
              <a:effectLst/>
              <a:uLnTx/>
              <a:uFillTx/>
              <a:latin typeface="Times New Roman"/>
              <a:ea typeface="+mj-ea"/>
              <a:cs typeface="+mj-cs"/>
            </a:endParaRPr>
          </a:p>
        </p:txBody>
      </p:sp>
      <p:sp>
        <p:nvSpPr>
          <p:cNvPr id="3" name="Содержимое 2"/>
          <p:cNvSpPr txBox="1">
            <a:spLocks/>
          </p:cNvSpPr>
          <p:nvPr/>
        </p:nvSpPr>
        <p:spPr bwMode="auto">
          <a:xfrm>
            <a:off x="457200" y="1450295"/>
            <a:ext cx="5320602" cy="2750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lnSpcReduction="10000"/>
          </a:bodyPr>
          <a:lstStyle>
            <a:lvl1pPr marL="342900" indent="-34290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18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marR="0" lvl="0" indent="452438" algn="just" defTabSz="914400" rtl="0" eaLnBrk="1" fontAlgn="auto" latinLnBrk="0" hangingPunct="1">
              <a:lnSpc>
                <a:spcPct val="100000"/>
              </a:lnSpc>
              <a:spcBef>
                <a:spcPct val="2000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Это игровой приём, при котором защищающаяся команда препятствует переводу мяча при атаке противника на свою сторону, перекрывая его ход любой частью тела над сеткой, обычно руками, перенесёнными на сторону противника в рамках правил. Разрешается переносить руки на сторону противника при блокировании в той степени, чтобы они не мешали противнику до его атаки или другого игрового действия.</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ru-RU" sz="1800" b="0" i="0" u="none" strike="noStrike" kern="1200" cap="none" spc="0" normalizeH="0" baseline="0" noProof="0" dirty="0">
              <a:ln>
                <a:noFill/>
              </a:ln>
              <a:solidFill>
                <a:sysClr val="windowText" lastClr="000000"/>
              </a:solidFill>
              <a:effectLst/>
              <a:uLnTx/>
              <a:uFillTx/>
              <a:latin typeface="Times New Roman"/>
              <a:ea typeface="+mn-ea"/>
              <a:cs typeface="+mn-cs"/>
            </a:endParaRPr>
          </a:p>
        </p:txBody>
      </p:sp>
      <p:sp>
        <p:nvSpPr>
          <p:cNvPr id="4" name="Содержимое 3"/>
          <p:cNvSpPr txBox="1">
            <a:spLocks/>
          </p:cNvSpPr>
          <p:nvPr/>
        </p:nvSpPr>
        <p:spPr bwMode="auto">
          <a:xfrm>
            <a:off x="457200" y="4362471"/>
            <a:ext cx="5320602" cy="1450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lnSpcReduction="10000"/>
          </a:bodyPr>
          <a:lstStyle>
            <a:lvl1pPr marL="342900" indent="-34290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18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marR="0" lvl="0" indent="452438" algn="just" defTabSz="914400" rtl="0" eaLnBrk="1" fontAlgn="auto" latinLnBrk="0" hangingPunct="1">
              <a:lnSpc>
                <a:spcPct val="100000"/>
              </a:lnSpc>
              <a:spcBef>
                <a:spcPct val="2000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Блок может быть одиночным или групповым (двойным, тройным). Касание блока не считается за одно из трёх касаний. Блокировать могут только те игроки, что стоят на передней линии, то есть в зонах 2, 3, 4.</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ru-RU" sz="1800" b="0" i="0" u="none" strike="noStrike" kern="1200" cap="none" spc="0" normalizeH="0" baseline="0" noProof="0" dirty="0">
              <a:ln>
                <a:noFill/>
              </a:ln>
              <a:solidFill>
                <a:sysClr val="windowText" lastClr="000000"/>
              </a:solidFill>
              <a:effectLst/>
              <a:uLnTx/>
              <a:uFillTx/>
              <a:latin typeface="Times New Roman"/>
              <a:ea typeface="+mn-ea"/>
              <a:cs typeface="+mn-cs"/>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32490" y="1600200"/>
            <a:ext cx="5636140" cy="4408714"/>
          </a:xfrm>
          <a:prstGeom prst="rect">
            <a:avLst/>
          </a:prstGeom>
        </p:spPr>
      </p:pic>
    </p:spTree>
    <p:extLst>
      <p:ext uri="{BB962C8B-B14F-4D97-AF65-F5344CB8AC3E}">
        <p14:creationId xmlns:p14="http://schemas.microsoft.com/office/powerpoint/2010/main" val="10028612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bwMode="auto">
          <a:xfrm>
            <a:off x="457200" y="274638"/>
            <a:ext cx="11138598" cy="860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defRPr>
            </a:lvl2pPr>
            <a:lvl3pPr algn="ctr" rtl="0" fontAlgn="base">
              <a:spcBef>
                <a:spcPct val="0"/>
              </a:spcBef>
              <a:spcAft>
                <a:spcPct val="0"/>
              </a:spcAft>
              <a:defRPr sz="4400">
                <a:solidFill>
                  <a:schemeClr val="tx1"/>
                </a:solidFill>
                <a:latin typeface="Times New Roman" panose="02020603050405020304" pitchFamily="18" charset="0"/>
              </a:defRPr>
            </a:lvl3pPr>
            <a:lvl4pPr algn="ctr" rtl="0" fontAlgn="base">
              <a:spcBef>
                <a:spcPct val="0"/>
              </a:spcBef>
              <a:spcAft>
                <a:spcPct val="0"/>
              </a:spcAft>
              <a:defRPr sz="4400">
                <a:solidFill>
                  <a:schemeClr val="tx1"/>
                </a:solidFill>
                <a:latin typeface="Times New Roman" panose="02020603050405020304" pitchFamily="18" charset="0"/>
              </a:defRPr>
            </a:lvl4pPr>
            <a:lvl5pPr algn="ctr" rtl="0" fontAlgn="base">
              <a:spcBef>
                <a:spcPct val="0"/>
              </a:spcBef>
              <a:spcAft>
                <a:spcPct val="0"/>
              </a:spcAft>
              <a:defRPr sz="4400">
                <a:solidFill>
                  <a:schemeClr val="tx1"/>
                </a:solidFill>
                <a:latin typeface="Times New Roman" panose="02020603050405020304" pitchFamily="18" charset="0"/>
              </a:defRPr>
            </a:lvl5pPr>
            <a:lvl6pPr marL="457200" algn="ctr" rtl="0" fontAlgn="base">
              <a:spcBef>
                <a:spcPct val="0"/>
              </a:spcBef>
              <a:spcAft>
                <a:spcPct val="0"/>
              </a:spcAft>
              <a:defRPr sz="4400">
                <a:solidFill>
                  <a:schemeClr val="tx1"/>
                </a:solidFill>
                <a:latin typeface="Times New Roman" panose="02020603050405020304" pitchFamily="18" charset="0"/>
              </a:defRPr>
            </a:lvl6pPr>
            <a:lvl7pPr marL="914400" algn="ctr" rtl="0" fontAlgn="base">
              <a:spcBef>
                <a:spcPct val="0"/>
              </a:spcBef>
              <a:spcAft>
                <a:spcPct val="0"/>
              </a:spcAft>
              <a:defRPr sz="4400">
                <a:solidFill>
                  <a:schemeClr val="tx1"/>
                </a:solidFill>
                <a:latin typeface="Times New Roman" panose="02020603050405020304" pitchFamily="18" charset="0"/>
              </a:defRPr>
            </a:lvl7pPr>
            <a:lvl8pPr marL="1371600" algn="ctr" rtl="0" fontAlgn="base">
              <a:spcBef>
                <a:spcPct val="0"/>
              </a:spcBef>
              <a:spcAft>
                <a:spcPct val="0"/>
              </a:spcAft>
              <a:defRPr sz="4400">
                <a:solidFill>
                  <a:schemeClr val="tx1"/>
                </a:solidFill>
                <a:latin typeface="Times New Roman" panose="02020603050405020304" pitchFamily="18" charset="0"/>
              </a:defRPr>
            </a:lvl8pPr>
            <a:lvl9pPr marL="1828800" algn="ctr" rtl="0" fontAlgn="base">
              <a:spcBef>
                <a:spcPct val="0"/>
              </a:spcBef>
              <a:spcAft>
                <a:spcPct val="0"/>
              </a:spcAft>
              <a:defRPr sz="4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4400" b="0" i="0" u="none" strike="noStrike" kern="1200" cap="none" spc="0" normalizeH="0" baseline="0" noProof="0" dirty="0" smtClean="0">
                <a:ln>
                  <a:noFill/>
                </a:ln>
                <a:solidFill>
                  <a:sysClr val="windowText" lastClr="000000"/>
                </a:solidFill>
                <a:effectLst/>
                <a:uLnTx/>
                <a:uFillTx/>
                <a:latin typeface="Times New Roman"/>
                <a:ea typeface="+mj-ea"/>
                <a:cs typeface="+mj-cs"/>
              </a:rPr>
              <a:t>Либеро.</a:t>
            </a:r>
          </a:p>
        </p:txBody>
      </p:sp>
      <p:sp>
        <p:nvSpPr>
          <p:cNvPr id="3" name="Содержимое 2"/>
          <p:cNvSpPr txBox="1">
            <a:spLocks/>
          </p:cNvSpPr>
          <p:nvPr/>
        </p:nvSpPr>
        <p:spPr bwMode="auto">
          <a:xfrm>
            <a:off x="457200" y="1135464"/>
            <a:ext cx="11138598" cy="772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18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marR="0" lvl="0" indent="452438"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Либеро в  волейболе — специальный игрок в составе команды, выполняющий только защитные функции. Основными задачами, выполняемыми Либеро в игре, являются прием подач и атакующих ударов соперника, подбор отскоков от блока и сбросов. Соответствующие изменения в правилах волейбола, регламентирующие действия Либеро на площадке, были введены FIVB в 1998 году. </a:t>
            </a:r>
            <a:endParaRPr kumimoji="0" lang="ru-RU" sz="1800" b="0" i="0" u="none" strike="noStrike" kern="1200" cap="none" spc="0" normalizeH="0" baseline="0" noProof="0" dirty="0">
              <a:ln>
                <a:noFill/>
              </a:ln>
              <a:solidFill>
                <a:sysClr val="windowText" lastClr="000000"/>
              </a:solidFill>
              <a:effectLst/>
              <a:uLnTx/>
              <a:uFillTx/>
              <a:latin typeface="Times New Roman"/>
              <a:ea typeface="+mn-ea"/>
              <a:cs typeface="+mn-cs"/>
            </a:endParaRPr>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524309" y="2391304"/>
            <a:ext cx="8737172" cy="3983859"/>
          </a:xfrm>
          <a:prstGeom prst="rect">
            <a:avLst/>
          </a:prstGeom>
        </p:spPr>
      </p:pic>
    </p:spTree>
    <p:extLst>
      <p:ext uri="{BB962C8B-B14F-4D97-AF65-F5344CB8AC3E}">
        <p14:creationId xmlns:p14="http://schemas.microsoft.com/office/powerpoint/2010/main" val="3539416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4"/>
          <p:cNvSpPr txBox="1">
            <a:spLocks/>
          </p:cNvSpPr>
          <p:nvPr/>
        </p:nvSpPr>
        <p:spPr bwMode="auto">
          <a:xfrm>
            <a:off x="457199" y="103816"/>
            <a:ext cx="10887389" cy="830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defRPr>
            </a:lvl2pPr>
            <a:lvl3pPr algn="ctr" rtl="0" fontAlgn="base">
              <a:spcBef>
                <a:spcPct val="0"/>
              </a:spcBef>
              <a:spcAft>
                <a:spcPct val="0"/>
              </a:spcAft>
              <a:defRPr sz="4400">
                <a:solidFill>
                  <a:schemeClr val="tx1"/>
                </a:solidFill>
                <a:latin typeface="Times New Roman" panose="02020603050405020304" pitchFamily="18" charset="0"/>
              </a:defRPr>
            </a:lvl3pPr>
            <a:lvl4pPr algn="ctr" rtl="0" fontAlgn="base">
              <a:spcBef>
                <a:spcPct val="0"/>
              </a:spcBef>
              <a:spcAft>
                <a:spcPct val="0"/>
              </a:spcAft>
              <a:defRPr sz="4400">
                <a:solidFill>
                  <a:schemeClr val="tx1"/>
                </a:solidFill>
                <a:latin typeface="Times New Roman" panose="02020603050405020304" pitchFamily="18" charset="0"/>
              </a:defRPr>
            </a:lvl4pPr>
            <a:lvl5pPr algn="ctr" rtl="0" fontAlgn="base">
              <a:spcBef>
                <a:spcPct val="0"/>
              </a:spcBef>
              <a:spcAft>
                <a:spcPct val="0"/>
              </a:spcAft>
              <a:defRPr sz="4400">
                <a:solidFill>
                  <a:schemeClr val="tx1"/>
                </a:solidFill>
                <a:latin typeface="Times New Roman" panose="02020603050405020304" pitchFamily="18" charset="0"/>
              </a:defRPr>
            </a:lvl5pPr>
            <a:lvl6pPr marL="457200" algn="ctr" rtl="0" fontAlgn="base">
              <a:spcBef>
                <a:spcPct val="0"/>
              </a:spcBef>
              <a:spcAft>
                <a:spcPct val="0"/>
              </a:spcAft>
              <a:defRPr sz="4400">
                <a:solidFill>
                  <a:schemeClr val="tx1"/>
                </a:solidFill>
                <a:latin typeface="Times New Roman" panose="02020603050405020304" pitchFamily="18" charset="0"/>
              </a:defRPr>
            </a:lvl6pPr>
            <a:lvl7pPr marL="914400" algn="ctr" rtl="0" fontAlgn="base">
              <a:spcBef>
                <a:spcPct val="0"/>
              </a:spcBef>
              <a:spcAft>
                <a:spcPct val="0"/>
              </a:spcAft>
              <a:defRPr sz="4400">
                <a:solidFill>
                  <a:schemeClr val="tx1"/>
                </a:solidFill>
                <a:latin typeface="Times New Roman" panose="02020603050405020304" pitchFamily="18" charset="0"/>
              </a:defRPr>
            </a:lvl7pPr>
            <a:lvl8pPr marL="1371600" algn="ctr" rtl="0" fontAlgn="base">
              <a:spcBef>
                <a:spcPct val="0"/>
              </a:spcBef>
              <a:spcAft>
                <a:spcPct val="0"/>
              </a:spcAft>
              <a:defRPr sz="4400">
                <a:solidFill>
                  <a:schemeClr val="tx1"/>
                </a:solidFill>
                <a:latin typeface="Times New Roman" panose="02020603050405020304" pitchFamily="18" charset="0"/>
              </a:defRPr>
            </a:lvl8pPr>
            <a:lvl9pPr marL="1828800" algn="ctr" rtl="0" fontAlgn="base">
              <a:spcBef>
                <a:spcPct val="0"/>
              </a:spcBef>
              <a:spcAft>
                <a:spcPct val="0"/>
              </a:spcAft>
              <a:defRPr sz="4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4400" b="0" i="0" u="none" strike="noStrike" kern="1200" cap="none" spc="0" normalizeH="0" baseline="0" noProof="0" dirty="0" smtClean="0">
                <a:ln>
                  <a:noFill/>
                </a:ln>
                <a:solidFill>
                  <a:sysClr val="windowText" lastClr="000000"/>
                </a:solidFill>
                <a:effectLst/>
                <a:uLnTx/>
                <a:uFillTx/>
                <a:latin typeface="Times New Roman"/>
                <a:ea typeface="+mj-ea"/>
                <a:cs typeface="+mj-cs"/>
              </a:rPr>
              <a:t>Нарушения правил.</a:t>
            </a:r>
          </a:p>
        </p:txBody>
      </p:sp>
      <p:sp>
        <p:nvSpPr>
          <p:cNvPr id="3" name="Содержимое 5"/>
          <p:cNvSpPr txBox="1">
            <a:spLocks/>
          </p:cNvSpPr>
          <p:nvPr/>
        </p:nvSpPr>
        <p:spPr bwMode="auto">
          <a:xfrm>
            <a:off x="313802" y="952220"/>
            <a:ext cx="6438690" cy="5388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None/>
              <a:tabLst/>
              <a:defRPr/>
            </a:pPr>
            <a:r>
              <a:rPr kumimoji="0" lang="ru-RU" sz="1800" b="1" i="0" u="none" strike="noStrike" kern="1200" cap="none" spc="0" normalizeH="0" baseline="0" noProof="0" dirty="0" smtClean="0">
                <a:ln>
                  <a:noFill/>
                </a:ln>
                <a:solidFill>
                  <a:sysClr val="windowText" lastClr="000000"/>
                </a:solidFill>
                <a:effectLst/>
                <a:uLnTx/>
                <a:uFillTx/>
                <a:latin typeface="Times New Roman"/>
                <a:ea typeface="+mn-ea"/>
                <a:cs typeface="+mn-cs"/>
              </a:rPr>
              <a:t>При подаче</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Игрок заступил ногой на пространство площадки.</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Игрок подбросил и поймал мяч.</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По истечении 8 секунд после свистка судьи мяч передаётся команде соперников.</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Касание антенны мячом.</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Совершил подачу до свистка судьи</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1" i="0" u="none" strike="noStrike" kern="1200" cap="none" spc="0" normalizeH="0" baseline="0" noProof="0" dirty="0" smtClean="0">
                <a:ln>
                  <a:noFill/>
                </a:ln>
                <a:solidFill>
                  <a:sysClr val="windowText" lastClr="000000"/>
                </a:solidFill>
                <a:effectLst/>
                <a:uLnTx/>
                <a:uFillTx/>
                <a:latin typeface="Times New Roman"/>
                <a:ea typeface="+mn-ea"/>
                <a:cs typeface="+mn-cs"/>
              </a:rPr>
              <a:t>При розыгрыше</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Сделано более трёх касаний.</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Касание верхнего края сетки игроком, выполняющим активное игровое действие.</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Заступ игроком задней линии трёхметровой линии при атаке.</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Ошибка на приёме: двойное касание или задержка мяча.</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Касание антенны мячом при ударе.</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Заступ на игровую половину противника.</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1" i="0" u="none" strike="noStrike" kern="1200" cap="none" spc="0" normalizeH="0" baseline="0" noProof="0" dirty="0" smtClean="0">
                <a:ln>
                  <a:noFill/>
                </a:ln>
                <a:solidFill>
                  <a:sysClr val="windowText" lastClr="000000"/>
                </a:solidFill>
                <a:effectLst/>
                <a:uLnTx/>
                <a:uFillTx/>
                <a:latin typeface="Times New Roman"/>
                <a:ea typeface="+mn-ea"/>
                <a:cs typeface="+mn-cs"/>
              </a:rPr>
              <a:t>Регламент</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Нарушение расстановки.</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Неспортивное поведение одного из игроков или тренера.</a:t>
            </a:r>
          </a:p>
          <a:p>
            <a:pPr marL="0" marR="0" lvl="0" indent="0" defTabSz="914400" rtl="0" eaLnBrk="1" fontAlgn="auto" latinLnBrk="0" hangingPunct="1">
              <a:lnSpc>
                <a:spcPct val="100000"/>
              </a:lnSpc>
              <a:spcBef>
                <a:spcPts val="0"/>
              </a:spcBef>
              <a:spcAft>
                <a:spcPts val="0"/>
              </a:spcAft>
              <a:buClrTx/>
              <a:buSzTx/>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Касание верхнего края сетки.</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ru-RU" sz="1800" b="0" i="0" u="none" strike="noStrike" kern="1200" cap="none" spc="0" normalizeH="0" baseline="0" noProof="0" dirty="0">
              <a:ln>
                <a:noFill/>
              </a:ln>
              <a:solidFill>
                <a:sysClr val="windowText" lastClr="000000"/>
              </a:solidFill>
              <a:effectLst/>
              <a:uLnTx/>
              <a:uFillTx/>
              <a:latin typeface="Times New Roman"/>
              <a:ea typeface="+mn-ea"/>
              <a:cs typeface="+mn-cs"/>
            </a:endParaRPr>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752492" y="1527456"/>
            <a:ext cx="5063450" cy="4250347"/>
          </a:xfrm>
          <a:prstGeom prst="rect">
            <a:avLst/>
          </a:prstGeom>
        </p:spPr>
      </p:pic>
    </p:spTree>
    <p:extLst>
      <p:ext uri="{BB962C8B-B14F-4D97-AF65-F5344CB8AC3E}">
        <p14:creationId xmlns:p14="http://schemas.microsoft.com/office/powerpoint/2010/main" val="2672108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bwMode="auto">
          <a:xfrm>
            <a:off x="457200" y="274638"/>
            <a:ext cx="1115154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defRPr>
            </a:lvl2pPr>
            <a:lvl3pPr algn="ctr" rtl="0" fontAlgn="base">
              <a:spcBef>
                <a:spcPct val="0"/>
              </a:spcBef>
              <a:spcAft>
                <a:spcPct val="0"/>
              </a:spcAft>
              <a:defRPr sz="4400">
                <a:solidFill>
                  <a:schemeClr val="tx1"/>
                </a:solidFill>
                <a:latin typeface="Times New Roman" panose="02020603050405020304" pitchFamily="18" charset="0"/>
              </a:defRPr>
            </a:lvl3pPr>
            <a:lvl4pPr algn="ctr" rtl="0" fontAlgn="base">
              <a:spcBef>
                <a:spcPct val="0"/>
              </a:spcBef>
              <a:spcAft>
                <a:spcPct val="0"/>
              </a:spcAft>
              <a:defRPr sz="4400">
                <a:solidFill>
                  <a:schemeClr val="tx1"/>
                </a:solidFill>
                <a:latin typeface="Times New Roman" panose="02020603050405020304" pitchFamily="18" charset="0"/>
              </a:defRPr>
            </a:lvl4pPr>
            <a:lvl5pPr algn="ctr" rtl="0" fontAlgn="base">
              <a:spcBef>
                <a:spcPct val="0"/>
              </a:spcBef>
              <a:spcAft>
                <a:spcPct val="0"/>
              </a:spcAft>
              <a:defRPr sz="4400">
                <a:solidFill>
                  <a:schemeClr val="tx1"/>
                </a:solidFill>
                <a:latin typeface="Times New Roman" panose="02020603050405020304" pitchFamily="18" charset="0"/>
              </a:defRPr>
            </a:lvl5pPr>
            <a:lvl6pPr marL="457200" algn="ctr" rtl="0" fontAlgn="base">
              <a:spcBef>
                <a:spcPct val="0"/>
              </a:spcBef>
              <a:spcAft>
                <a:spcPct val="0"/>
              </a:spcAft>
              <a:defRPr sz="4400">
                <a:solidFill>
                  <a:schemeClr val="tx1"/>
                </a:solidFill>
                <a:latin typeface="Times New Roman" panose="02020603050405020304" pitchFamily="18" charset="0"/>
              </a:defRPr>
            </a:lvl6pPr>
            <a:lvl7pPr marL="914400" algn="ctr" rtl="0" fontAlgn="base">
              <a:spcBef>
                <a:spcPct val="0"/>
              </a:spcBef>
              <a:spcAft>
                <a:spcPct val="0"/>
              </a:spcAft>
              <a:defRPr sz="4400">
                <a:solidFill>
                  <a:schemeClr val="tx1"/>
                </a:solidFill>
                <a:latin typeface="Times New Roman" panose="02020603050405020304" pitchFamily="18" charset="0"/>
              </a:defRPr>
            </a:lvl7pPr>
            <a:lvl8pPr marL="1371600" algn="ctr" rtl="0" fontAlgn="base">
              <a:spcBef>
                <a:spcPct val="0"/>
              </a:spcBef>
              <a:spcAft>
                <a:spcPct val="0"/>
              </a:spcAft>
              <a:defRPr sz="4400">
                <a:solidFill>
                  <a:schemeClr val="tx1"/>
                </a:solidFill>
                <a:latin typeface="Times New Roman" panose="02020603050405020304" pitchFamily="18" charset="0"/>
              </a:defRPr>
            </a:lvl8pPr>
            <a:lvl9pPr marL="1828800" algn="ctr" rtl="0" fontAlgn="base">
              <a:spcBef>
                <a:spcPct val="0"/>
              </a:spcBef>
              <a:spcAft>
                <a:spcPct val="0"/>
              </a:spcAft>
              <a:defRPr sz="4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4400" b="0" i="0" u="none" strike="noStrike" kern="1200" cap="none" spc="0" normalizeH="0" baseline="0" noProof="0" dirty="0" smtClean="0">
                <a:ln>
                  <a:noFill/>
                </a:ln>
                <a:solidFill>
                  <a:sysClr val="windowText" lastClr="000000"/>
                </a:solidFill>
                <a:effectLst/>
                <a:uLnTx/>
                <a:uFillTx/>
                <a:latin typeface="Times New Roman"/>
                <a:ea typeface="+mj-ea"/>
                <a:cs typeface="+mj-cs"/>
              </a:rPr>
              <a:t>Интересные факты.</a:t>
            </a:r>
          </a:p>
        </p:txBody>
      </p:sp>
      <p:sp>
        <p:nvSpPr>
          <p:cNvPr id="3" name="Содержимое 2"/>
          <p:cNvSpPr txBox="1">
            <a:spLocks/>
          </p:cNvSpPr>
          <p:nvPr/>
        </p:nvSpPr>
        <p:spPr bwMode="auto">
          <a:xfrm>
            <a:off x="323850" y="1412875"/>
            <a:ext cx="11332238" cy="453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just" fontAlgn="auto">
              <a:spcAft>
                <a:spcPts val="0"/>
              </a:spcAft>
              <a:defRPr/>
            </a:pPr>
            <a:r>
              <a:rPr lang="ru-RU" sz="1800" dirty="0">
                <a:solidFill>
                  <a:sysClr val="windowText" lastClr="000000"/>
                </a:solidFill>
                <a:latin typeface="Times New Roman"/>
              </a:rPr>
              <a:t>Скорость полета мяча в среднем составляет 60 километров в час. Максимально зафиксированная подача составляла 135 километров в час</a:t>
            </a:r>
            <a:r>
              <a:rPr lang="ru-RU" sz="1800" dirty="0" smtClean="0">
                <a:solidFill>
                  <a:sysClr val="windowText" lastClr="000000"/>
                </a:solidFill>
                <a:latin typeface="Times New Roman"/>
              </a:rPr>
              <a:t>.</a:t>
            </a:r>
            <a:endParaRPr kumimoji="0" lang="ru-RU" sz="1800" b="0" i="0" u="none" strike="noStrike" kern="1200" cap="none" spc="0" normalizeH="0" baseline="0" noProof="0" dirty="0" smtClean="0">
              <a:ln>
                <a:noFill/>
              </a:ln>
              <a:solidFill>
                <a:sysClr val="windowText" lastClr="000000"/>
              </a:solidFill>
              <a:effectLst/>
              <a:uLnTx/>
              <a:uFillTx/>
              <a:latin typeface="Times New Roman"/>
            </a:endParaRPr>
          </a:p>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rPr>
              <a:t>Первыми подавать в прыжке начали бразильские волейболисты в начале 80-х, что позволило им завоевать серебро на Олимпиаде 1984 года.</a:t>
            </a:r>
          </a:p>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rPr>
              <a:t>Рекорд по наибольшей продолжительности партии по новым правилам установили в 2002 году в рамках мужского чемпионата Италии «</a:t>
            </a:r>
            <a:r>
              <a:rPr kumimoji="0" lang="ru-RU" sz="1800" b="0" i="0" u="none" strike="noStrike" kern="1200" cap="none" spc="0" normalizeH="0" baseline="0" noProof="0" dirty="0" err="1" smtClean="0">
                <a:ln>
                  <a:noFill/>
                </a:ln>
                <a:solidFill>
                  <a:sysClr val="windowText" lastClr="000000"/>
                </a:solidFill>
                <a:effectLst/>
                <a:uLnTx/>
                <a:uFillTx/>
                <a:latin typeface="Times New Roman"/>
              </a:rPr>
              <a:t>Кунео</a:t>
            </a:r>
            <a:r>
              <a:rPr kumimoji="0" lang="ru-RU" sz="1800" b="0" i="0" u="none" strike="noStrike" kern="1200" cap="none" spc="0" normalizeH="0" baseline="0" noProof="0" dirty="0" smtClean="0">
                <a:ln>
                  <a:noFill/>
                </a:ln>
                <a:solidFill>
                  <a:sysClr val="windowText" lastClr="000000"/>
                </a:solidFill>
                <a:effectLst/>
                <a:uLnTx/>
                <a:uFillTx/>
                <a:latin typeface="Times New Roman"/>
              </a:rPr>
              <a:t>» и «</a:t>
            </a:r>
            <a:r>
              <a:rPr kumimoji="0" lang="ru-RU" sz="1800" b="0" i="0" u="none" strike="noStrike" kern="1200" cap="none" spc="0" normalizeH="0" baseline="0" noProof="0" dirty="0" err="1" smtClean="0">
                <a:ln>
                  <a:noFill/>
                </a:ln>
                <a:solidFill>
                  <a:sysClr val="windowText" lastClr="000000"/>
                </a:solidFill>
                <a:effectLst/>
                <a:uLnTx/>
                <a:uFillTx/>
                <a:latin typeface="Times New Roman"/>
              </a:rPr>
              <a:t>Сислей</a:t>
            </a:r>
            <a:r>
              <a:rPr kumimoji="0" lang="ru-RU" sz="1800" b="0" i="0" u="none" strike="noStrike" kern="1200" cap="none" spc="0" normalizeH="0" baseline="0" noProof="0" dirty="0" smtClean="0">
                <a:ln>
                  <a:noFill/>
                </a:ln>
                <a:solidFill>
                  <a:sysClr val="windowText" lastClr="000000"/>
                </a:solidFill>
                <a:effectLst/>
                <a:uLnTx/>
                <a:uFillTx/>
                <a:latin typeface="Times New Roman"/>
              </a:rPr>
              <a:t>» — второй сет этого матча длился 48 минут и завершился со счётом 54:52 в пользу команды из </a:t>
            </a:r>
            <a:r>
              <a:rPr kumimoji="0" lang="ru-RU" sz="1800" b="0" i="0" u="none" strike="noStrike" kern="1200" cap="none" spc="0" normalizeH="0" baseline="0" noProof="0" dirty="0" err="1" smtClean="0">
                <a:ln>
                  <a:noFill/>
                </a:ln>
                <a:solidFill>
                  <a:sysClr val="windowText" lastClr="000000"/>
                </a:solidFill>
                <a:effectLst/>
                <a:uLnTx/>
                <a:uFillTx/>
                <a:latin typeface="Times New Roman"/>
              </a:rPr>
              <a:t>Тревизо</a:t>
            </a:r>
            <a:r>
              <a:rPr kumimoji="0" lang="ru-RU" sz="1800" b="0" i="0" u="none" strike="noStrike" kern="1200" cap="none" spc="0" normalizeH="0" baseline="0" noProof="0" dirty="0" smtClean="0">
                <a:ln>
                  <a:noFill/>
                </a:ln>
                <a:solidFill>
                  <a:sysClr val="windowText" lastClr="000000"/>
                </a:solidFill>
                <a:effectLst/>
                <a:uLnTx/>
                <a:uFillTx/>
                <a:latin typeface="Times New Roman"/>
              </a:rPr>
              <a:t>. </a:t>
            </a:r>
          </a:p>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rPr>
              <a:t>В 2007 году в Афинах команды АЕК и ПАОК с таким же счётом в пользу гостей завершили вторую партию, причём продолжалась она 57 минут.</a:t>
            </a:r>
          </a:p>
          <a:p>
            <a:pPr lvl="0" algn="just" fontAlgn="auto">
              <a:spcAft>
                <a:spcPts val="0"/>
              </a:spcAft>
              <a:defRPr/>
            </a:pPr>
            <a:r>
              <a:rPr lang="ru-RU" sz="1800" dirty="0">
                <a:solidFill>
                  <a:sysClr val="windowText" lastClr="000000"/>
                </a:solidFill>
                <a:latin typeface="Times New Roman"/>
              </a:rPr>
              <a:t>Большинство волейболистов прыгают в среднем 250 раз за матч и пробегают расстояние в 750 метров, поэтому у профессионалов очень развиты мышцы ног. Данный вид спорт тренирует все виды мышц и является наиболее безопасным из игр с мячом</a:t>
            </a:r>
            <a:r>
              <a:rPr lang="ru-RU" sz="1800" dirty="0" smtClean="0">
                <a:solidFill>
                  <a:sysClr val="windowText" lastClr="000000"/>
                </a:solidFill>
                <a:latin typeface="Times New Roman"/>
              </a:rPr>
              <a:t>.</a:t>
            </a:r>
          </a:p>
          <a:p>
            <a:pPr lvl="0" algn="just" fontAlgn="auto">
              <a:spcAft>
                <a:spcPts val="0"/>
              </a:spcAft>
              <a:defRPr/>
            </a:pPr>
            <a:r>
              <a:rPr lang="ru-RU" sz="1800" dirty="0">
                <a:solidFill>
                  <a:sysClr val="windowText" lastClr="000000"/>
                </a:solidFill>
                <a:latin typeface="Times New Roman"/>
              </a:rPr>
              <a:t>Рост самого высокого волейболиста в мире на сегодня 2 м 18 сантиметров, которым обладает Дмитрий </a:t>
            </a:r>
            <a:r>
              <a:rPr lang="ru-RU" sz="1800" dirty="0" err="1">
                <a:solidFill>
                  <a:sysClr val="windowText" lastClr="000000"/>
                </a:solidFill>
                <a:latin typeface="Times New Roman"/>
              </a:rPr>
              <a:t>Мусэрский</a:t>
            </a:r>
            <a:r>
              <a:rPr lang="ru-RU" sz="1800" dirty="0">
                <a:solidFill>
                  <a:sysClr val="windowText" lastClr="000000"/>
                </a:solidFill>
                <a:latin typeface="Times New Roman"/>
              </a:rPr>
              <a:t> при весе в 104 кг, участник сборной России.</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lang="ru-RU" sz="1800" dirty="0">
              <a:solidFill>
                <a:sysClr val="windowText" lastClr="000000"/>
              </a:solidFill>
              <a:latin typeface="Times New Roman"/>
            </a:endParaRPr>
          </a:p>
        </p:txBody>
      </p:sp>
    </p:spTree>
    <p:extLst>
      <p:ext uri="{BB962C8B-B14F-4D97-AF65-F5344CB8AC3E}">
        <p14:creationId xmlns:p14="http://schemas.microsoft.com/office/powerpoint/2010/main" val="4741718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1775861" y="2141939"/>
            <a:ext cx="8229600" cy="247818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sz="8000" dirty="0" smtClean="0">
                <a:latin typeface="Times New Roman" panose="02020603050405020304" pitchFamily="18" charset="0"/>
                <a:cs typeface="Times New Roman" panose="02020603050405020304" pitchFamily="18" charset="0"/>
              </a:rPr>
              <a:t>СПАСИБО </a:t>
            </a:r>
            <a:br>
              <a:rPr lang="ru-RU" sz="8000" dirty="0" smtClean="0">
                <a:latin typeface="Times New Roman" panose="02020603050405020304" pitchFamily="18" charset="0"/>
                <a:cs typeface="Times New Roman" panose="02020603050405020304" pitchFamily="18" charset="0"/>
              </a:rPr>
            </a:br>
            <a:r>
              <a:rPr lang="ru-RU" sz="8000" dirty="0" smtClean="0">
                <a:latin typeface="Times New Roman" panose="02020603050405020304" pitchFamily="18" charset="0"/>
                <a:cs typeface="Times New Roman" panose="02020603050405020304" pitchFamily="18" charset="0"/>
              </a:rPr>
              <a:t>ЗА ВНИМАНИЕ!</a:t>
            </a:r>
            <a:endParaRPr lang="ru-RU" sz="8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3221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457200" y="274638"/>
            <a:ext cx="11449251" cy="8048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altLang="ru-RU" sz="5400" dirty="0" smtClean="0">
                <a:latin typeface="Times New Roman" panose="02020603050405020304" pitchFamily="18" charset="0"/>
                <a:cs typeface="Times New Roman" panose="02020603050405020304" pitchFamily="18" charset="0"/>
              </a:rPr>
              <a:t>Волейбол</a:t>
            </a:r>
            <a:r>
              <a:rPr lang="ru-RU" altLang="ru-RU" dirty="0" smtClean="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sp>
        <p:nvSpPr>
          <p:cNvPr id="4" name="Содержимое 2"/>
          <p:cNvSpPr txBox="1">
            <a:spLocks/>
          </p:cNvSpPr>
          <p:nvPr/>
        </p:nvSpPr>
        <p:spPr>
          <a:xfrm>
            <a:off x="250825" y="1268413"/>
            <a:ext cx="11424619" cy="5400675"/>
          </a:xfrm>
          <a:prstGeom prst="rect">
            <a:avLst/>
          </a:prstGeom>
        </p:spPr>
        <p:txBody>
          <a:bodyPr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defRPr/>
            </a:pPr>
            <a:r>
              <a:rPr lang="ru-RU" sz="3200" dirty="0" smtClean="0">
                <a:latin typeface="Times New Roman" panose="02020603050405020304" pitchFamily="18" charset="0"/>
                <a:cs typeface="Times New Roman" panose="02020603050405020304" pitchFamily="18" charset="0"/>
              </a:rPr>
              <a:t>(англ. </a:t>
            </a:r>
            <a:r>
              <a:rPr lang="ru-RU" sz="3200" i="1" dirty="0" err="1" smtClean="0">
                <a:latin typeface="Times New Roman" panose="02020603050405020304" pitchFamily="18" charset="0"/>
                <a:cs typeface="Times New Roman" panose="02020603050405020304" pitchFamily="18" charset="0"/>
              </a:rPr>
              <a:t>volleyball</a:t>
            </a:r>
            <a:r>
              <a:rPr lang="ru-RU" sz="3200" dirty="0" smtClean="0">
                <a:latin typeface="Times New Roman" panose="02020603050405020304" pitchFamily="18" charset="0"/>
                <a:cs typeface="Times New Roman" panose="02020603050405020304" pitchFamily="18" charset="0"/>
              </a:rPr>
              <a:t> от </a:t>
            </a:r>
            <a:r>
              <a:rPr lang="ru-RU" sz="3200" dirty="0" err="1" smtClean="0">
                <a:latin typeface="Times New Roman" panose="02020603050405020304" pitchFamily="18" charset="0"/>
                <a:cs typeface="Times New Roman" panose="02020603050405020304" pitchFamily="18" charset="0"/>
              </a:rPr>
              <a:t>volley</a:t>
            </a:r>
            <a:r>
              <a:rPr lang="ru-RU" sz="3200" dirty="0" smtClean="0">
                <a:latin typeface="Times New Roman" panose="02020603050405020304" pitchFamily="18" charset="0"/>
                <a:cs typeface="Times New Roman" panose="02020603050405020304" pitchFamily="18" charset="0"/>
              </a:rPr>
              <a:t> — «ударять мяч с лёта» (также переводят как «летающий», «парящий») и </a:t>
            </a:r>
            <a:r>
              <a:rPr lang="ru-RU" sz="3200" dirty="0" err="1" smtClean="0">
                <a:latin typeface="Times New Roman" panose="02020603050405020304" pitchFamily="18" charset="0"/>
                <a:cs typeface="Times New Roman" panose="02020603050405020304" pitchFamily="18" charset="0"/>
              </a:rPr>
              <a:t>ball</a:t>
            </a:r>
            <a:r>
              <a:rPr lang="ru-RU" sz="3200" dirty="0" smtClean="0">
                <a:latin typeface="Times New Roman" panose="02020603050405020304" pitchFamily="18" charset="0"/>
                <a:cs typeface="Times New Roman" panose="02020603050405020304" pitchFamily="18" charset="0"/>
              </a:rPr>
              <a:t> — «мяч») — вид спорта, командная спортивная игра, в процессе которой две команды соревнуются на специальной площадке, разделённой сеткой, стремясь направить мяч на сторону соперника таким образом, чтобы он приземлился на площадке противника (</a:t>
            </a:r>
            <a:r>
              <a:rPr lang="ru-RU" sz="3200" i="1" dirty="0" smtClean="0">
                <a:latin typeface="Times New Roman" panose="02020603050405020304" pitchFamily="18" charset="0"/>
                <a:cs typeface="Times New Roman" panose="02020603050405020304" pitchFamily="18" charset="0"/>
              </a:rPr>
              <a:t>добить до пола</a:t>
            </a:r>
            <a:r>
              <a:rPr lang="ru-RU" sz="3200" dirty="0" smtClean="0">
                <a:latin typeface="Times New Roman" panose="02020603050405020304" pitchFamily="18" charset="0"/>
                <a:cs typeface="Times New Roman" panose="02020603050405020304" pitchFamily="18" charset="0"/>
              </a:rPr>
              <a:t>), либо игрок защищающейся команды допустил ошибку. При этом для организации атаки игрокам одной команды разрешается не более трёх касаний мяча подряд (в дополнение к касанию на блоке).</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0795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703384" y="441220"/>
            <a:ext cx="10842171" cy="73443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altLang="ru-RU" dirty="0" smtClean="0">
                <a:latin typeface="Times New Roman" panose="02020603050405020304" pitchFamily="18" charset="0"/>
                <a:cs typeface="Times New Roman" panose="02020603050405020304" pitchFamily="18" charset="0"/>
              </a:rPr>
              <a:t>Волейбольная площадка.</a:t>
            </a:r>
            <a:endParaRPr lang="ru-RU" altLang="ru-RU" dirty="0">
              <a:latin typeface="Times New Roman" panose="02020603050405020304" pitchFamily="18" charset="0"/>
              <a:cs typeface="Times New Roman" panose="02020603050405020304" pitchFamily="18" charset="0"/>
            </a:endParaRPr>
          </a:p>
        </p:txBody>
      </p:sp>
      <p:sp>
        <p:nvSpPr>
          <p:cNvPr id="3" name="Содержимое 2"/>
          <p:cNvSpPr txBox="1">
            <a:spLocks/>
          </p:cNvSpPr>
          <p:nvPr/>
        </p:nvSpPr>
        <p:spPr>
          <a:xfrm>
            <a:off x="5876803" y="1175657"/>
            <a:ext cx="5668752" cy="5400675"/>
          </a:xfrm>
          <a:prstGeom prst="rect">
            <a:avLst/>
          </a:prstGeom>
        </p:spPr>
        <p:txBody>
          <a:bodyPr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defRPr/>
            </a:pPr>
            <a:r>
              <a:rPr lang="ru-RU" sz="2400" b="1" dirty="0" smtClean="0">
                <a:latin typeface="Times New Roman" panose="02020603050405020304" pitchFamily="18" charset="0"/>
                <a:cs typeface="Times New Roman" panose="02020603050405020304" pitchFamily="18" charset="0"/>
              </a:rPr>
              <a:t>Волейбольная площадка</a:t>
            </a:r>
            <a:r>
              <a:rPr lang="ru-RU" sz="2400" dirty="0" smtClean="0">
                <a:latin typeface="Times New Roman" panose="02020603050405020304" pitchFamily="18" charset="0"/>
                <a:cs typeface="Times New Roman" panose="02020603050405020304" pitchFamily="18" charset="0"/>
              </a:rPr>
              <a:t> — ровная и строго горизонтальная площадь прямоугольной формы, ограниченная разметкой, являющаяся местом проведения волейбольных матчей. размер площадки в длину 18 метров и 9 метров в ширину. Площадка разделена на две части размером 9×9 метров с помощью сетки метровой ширины. Сетка расположена таким образом, что её высшая точка находится на высоте 2,43 метра от земли на мужских соревнования и 2,24 метра — на женских (высота может изменяться для соревнований ветеранов и юниоров).</a:t>
            </a:r>
            <a:endParaRPr lang="ru-RU" sz="2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3015" y="2260878"/>
            <a:ext cx="5221181" cy="3371223"/>
          </a:xfrm>
          <a:prstGeom prst="rect">
            <a:avLst/>
          </a:prstGeom>
        </p:spPr>
      </p:pic>
    </p:spTree>
    <p:extLst>
      <p:ext uri="{BB962C8B-B14F-4D97-AF65-F5344CB8AC3E}">
        <p14:creationId xmlns:p14="http://schemas.microsoft.com/office/powerpoint/2010/main" val="2615615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bwMode="auto">
          <a:xfrm>
            <a:off x="457200" y="274638"/>
            <a:ext cx="11359662"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defRPr>
            </a:lvl2pPr>
            <a:lvl3pPr algn="ctr" rtl="0" fontAlgn="base">
              <a:spcBef>
                <a:spcPct val="0"/>
              </a:spcBef>
              <a:spcAft>
                <a:spcPct val="0"/>
              </a:spcAft>
              <a:defRPr sz="4400">
                <a:solidFill>
                  <a:schemeClr val="tx1"/>
                </a:solidFill>
                <a:latin typeface="Times New Roman" panose="02020603050405020304" pitchFamily="18" charset="0"/>
              </a:defRPr>
            </a:lvl3pPr>
            <a:lvl4pPr algn="ctr" rtl="0" fontAlgn="base">
              <a:spcBef>
                <a:spcPct val="0"/>
              </a:spcBef>
              <a:spcAft>
                <a:spcPct val="0"/>
              </a:spcAft>
              <a:defRPr sz="4400">
                <a:solidFill>
                  <a:schemeClr val="tx1"/>
                </a:solidFill>
                <a:latin typeface="Times New Roman" panose="02020603050405020304" pitchFamily="18" charset="0"/>
              </a:defRPr>
            </a:lvl4pPr>
            <a:lvl5pPr algn="ctr" rtl="0" fontAlgn="base">
              <a:spcBef>
                <a:spcPct val="0"/>
              </a:spcBef>
              <a:spcAft>
                <a:spcPct val="0"/>
              </a:spcAft>
              <a:defRPr sz="4400">
                <a:solidFill>
                  <a:schemeClr val="tx1"/>
                </a:solidFill>
                <a:latin typeface="Times New Roman" panose="02020603050405020304" pitchFamily="18" charset="0"/>
              </a:defRPr>
            </a:lvl5pPr>
            <a:lvl6pPr marL="457200" algn="ctr" rtl="0" fontAlgn="base">
              <a:spcBef>
                <a:spcPct val="0"/>
              </a:spcBef>
              <a:spcAft>
                <a:spcPct val="0"/>
              </a:spcAft>
              <a:defRPr sz="4400">
                <a:solidFill>
                  <a:schemeClr val="tx1"/>
                </a:solidFill>
                <a:latin typeface="Times New Roman" panose="02020603050405020304" pitchFamily="18" charset="0"/>
              </a:defRPr>
            </a:lvl6pPr>
            <a:lvl7pPr marL="914400" algn="ctr" rtl="0" fontAlgn="base">
              <a:spcBef>
                <a:spcPct val="0"/>
              </a:spcBef>
              <a:spcAft>
                <a:spcPct val="0"/>
              </a:spcAft>
              <a:defRPr sz="4400">
                <a:solidFill>
                  <a:schemeClr val="tx1"/>
                </a:solidFill>
                <a:latin typeface="Times New Roman" panose="02020603050405020304" pitchFamily="18" charset="0"/>
              </a:defRPr>
            </a:lvl7pPr>
            <a:lvl8pPr marL="1371600" algn="ctr" rtl="0" fontAlgn="base">
              <a:spcBef>
                <a:spcPct val="0"/>
              </a:spcBef>
              <a:spcAft>
                <a:spcPct val="0"/>
              </a:spcAft>
              <a:defRPr sz="4400">
                <a:solidFill>
                  <a:schemeClr val="tx1"/>
                </a:solidFill>
                <a:latin typeface="Times New Roman" panose="02020603050405020304" pitchFamily="18" charset="0"/>
              </a:defRPr>
            </a:lvl8pPr>
            <a:lvl9pPr marL="1828800" algn="ctr" rtl="0" fontAlgn="base">
              <a:spcBef>
                <a:spcPct val="0"/>
              </a:spcBef>
              <a:spcAft>
                <a:spcPct val="0"/>
              </a:spcAft>
              <a:defRPr sz="4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4400" b="0" i="0" u="none" strike="noStrike" kern="1200" cap="none" spc="0" normalizeH="0" baseline="0" noProof="0" dirty="0" smtClean="0">
                <a:ln>
                  <a:noFill/>
                </a:ln>
                <a:solidFill>
                  <a:sysClr val="windowText" lastClr="000000"/>
                </a:solidFill>
                <a:effectLst/>
                <a:uLnTx/>
                <a:uFillTx/>
                <a:latin typeface="Times New Roman"/>
                <a:ea typeface="+mj-ea"/>
                <a:cs typeface="+mj-cs"/>
              </a:rPr>
              <a:t>Волейбольный мяч </a:t>
            </a:r>
          </a:p>
        </p:txBody>
      </p:sp>
      <p:sp>
        <p:nvSpPr>
          <p:cNvPr id="3" name="Содержимое 2"/>
          <p:cNvSpPr txBox="1">
            <a:spLocks/>
          </p:cNvSpPr>
          <p:nvPr/>
        </p:nvSpPr>
        <p:spPr bwMode="auto">
          <a:xfrm>
            <a:off x="468313" y="1268413"/>
            <a:ext cx="5975350"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ru-RU" sz="3200" b="0" i="0" u="none" strike="noStrike" kern="1200" cap="none" spc="0" normalizeH="0" baseline="0" noProof="0" dirty="0" smtClean="0">
                <a:ln>
                  <a:noFill/>
                </a:ln>
                <a:solidFill>
                  <a:sysClr val="windowText" lastClr="000000"/>
                </a:solidFill>
                <a:effectLst/>
                <a:uLnTx/>
                <a:uFillTx/>
                <a:latin typeface="Times New Roman"/>
                <a:ea typeface="+mn-ea"/>
                <a:cs typeface="+mn-cs"/>
              </a:rPr>
              <a:t>Волейбольный мяч состоит из шести панелей кожи (естественной или искусственной), натянутой вокруг каркаса. Каждая панель состоит из трёх секций или рядов. Мяч может быть разноцветным или полностью белым. Длина окружности мяча 65—67 см; вес — 260—280 г. Внутреннее давление 0,30 — 0,325 кг/см</a:t>
            </a:r>
            <a:r>
              <a:rPr kumimoji="0" lang="ru-RU" sz="3200" b="0" i="0" u="none" strike="noStrike" kern="1200" cap="none" spc="0" normalizeH="0" baseline="30000" noProof="0" dirty="0" smtClean="0">
                <a:ln>
                  <a:noFill/>
                </a:ln>
                <a:solidFill>
                  <a:sysClr val="windowText" lastClr="000000"/>
                </a:solidFill>
                <a:effectLst/>
                <a:uLnTx/>
                <a:uFillTx/>
                <a:latin typeface="Times New Roman"/>
                <a:ea typeface="+mn-ea"/>
                <a:cs typeface="+mn-cs"/>
              </a:rPr>
              <a:t>2</a:t>
            </a:r>
            <a:r>
              <a:rPr kumimoji="0" lang="ru-RU" sz="3200" b="0" i="0" u="none" strike="noStrike" kern="1200" cap="none" spc="0" normalizeH="0" baseline="0" noProof="0" dirty="0" smtClean="0">
                <a:ln>
                  <a:noFill/>
                </a:ln>
                <a:solidFill>
                  <a:sysClr val="windowText" lastClr="000000"/>
                </a:solidFill>
                <a:effectLst/>
                <a:uLnTx/>
                <a:uFillTx/>
                <a:latin typeface="Times New Roman"/>
                <a:ea typeface="+mn-ea"/>
                <a:cs typeface="+mn-cs"/>
              </a:rPr>
              <a:t>. </a:t>
            </a:r>
            <a:endParaRPr kumimoji="0" lang="ru-RU" sz="3200" b="0" i="0" u="none" strike="noStrike" kern="1200" cap="none" spc="0" normalizeH="0" baseline="0" noProof="0" dirty="0">
              <a:ln>
                <a:noFill/>
              </a:ln>
              <a:solidFill>
                <a:sysClr val="windowText" lastClr="000000"/>
              </a:solidFill>
              <a:effectLst/>
              <a:uLnTx/>
              <a:uFillTx/>
              <a:latin typeface="Times New Roman"/>
              <a:ea typeface="+mn-ea"/>
              <a:cs typeface="+mn-cs"/>
            </a:endParaRPr>
          </a:p>
        </p:txBody>
      </p:sp>
      <p:pic>
        <p:nvPicPr>
          <p:cNvPr id="4" name="Рисунок 3"/>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533164" y="1535146"/>
            <a:ext cx="3710941" cy="3735847"/>
          </a:xfrm>
          <a:prstGeom prst="rect">
            <a:avLst/>
          </a:prstGeom>
        </p:spPr>
      </p:pic>
    </p:spTree>
    <p:extLst>
      <p:ext uri="{BB962C8B-B14F-4D97-AF65-F5344CB8AC3E}">
        <p14:creationId xmlns:p14="http://schemas.microsoft.com/office/powerpoint/2010/main" val="3986607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bwMode="auto">
          <a:xfrm>
            <a:off x="457199" y="274638"/>
            <a:ext cx="1122903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defRPr>
            </a:lvl2pPr>
            <a:lvl3pPr algn="ctr" rtl="0" fontAlgn="base">
              <a:spcBef>
                <a:spcPct val="0"/>
              </a:spcBef>
              <a:spcAft>
                <a:spcPct val="0"/>
              </a:spcAft>
              <a:defRPr sz="4400">
                <a:solidFill>
                  <a:schemeClr val="tx1"/>
                </a:solidFill>
                <a:latin typeface="Times New Roman" panose="02020603050405020304" pitchFamily="18" charset="0"/>
              </a:defRPr>
            </a:lvl3pPr>
            <a:lvl4pPr algn="ctr" rtl="0" fontAlgn="base">
              <a:spcBef>
                <a:spcPct val="0"/>
              </a:spcBef>
              <a:spcAft>
                <a:spcPct val="0"/>
              </a:spcAft>
              <a:defRPr sz="4400">
                <a:solidFill>
                  <a:schemeClr val="tx1"/>
                </a:solidFill>
                <a:latin typeface="Times New Roman" panose="02020603050405020304" pitchFamily="18" charset="0"/>
              </a:defRPr>
            </a:lvl4pPr>
            <a:lvl5pPr algn="ctr" rtl="0" fontAlgn="base">
              <a:spcBef>
                <a:spcPct val="0"/>
              </a:spcBef>
              <a:spcAft>
                <a:spcPct val="0"/>
              </a:spcAft>
              <a:defRPr sz="4400">
                <a:solidFill>
                  <a:schemeClr val="tx1"/>
                </a:solidFill>
                <a:latin typeface="Times New Roman" panose="02020603050405020304" pitchFamily="18" charset="0"/>
              </a:defRPr>
            </a:lvl5pPr>
            <a:lvl6pPr marL="457200" algn="ctr" rtl="0" fontAlgn="base">
              <a:spcBef>
                <a:spcPct val="0"/>
              </a:spcBef>
              <a:spcAft>
                <a:spcPct val="0"/>
              </a:spcAft>
              <a:defRPr sz="4400">
                <a:solidFill>
                  <a:schemeClr val="tx1"/>
                </a:solidFill>
                <a:latin typeface="Times New Roman" panose="02020603050405020304" pitchFamily="18" charset="0"/>
              </a:defRPr>
            </a:lvl6pPr>
            <a:lvl7pPr marL="914400" algn="ctr" rtl="0" fontAlgn="base">
              <a:spcBef>
                <a:spcPct val="0"/>
              </a:spcBef>
              <a:spcAft>
                <a:spcPct val="0"/>
              </a:spcAft>
              <a:defRPr sz="4400">
                <a:solidFill>
                  <a:schemeClr val="tx1"/>
                </a:solidFill>
                <a:latin typeface="Times New Roman" panose="02020603050405020304" pitchFamily="18" charset="0"/>
              </a:defRPr>
            </a:lvl7pPr>
            <a:lvl8pPr marL="1371600" algn="ctr" rtl="0" fontAlgn="base">
              <a:spcBef>
                <a:spcPct val="0"/>
              </a:spcBef>
              <a:spcAft>
                <a:spcPct val="0"/>
              </a:spcAft>
              <a:defRPr sz="4400">
                <a:solidFill>
                  <a:schemeClr val="tx1"/>
                </a:solidFill>
                <a:latin typeface="Times New Roman" panose="02020603050405020304" pitchFamily="18" charset="0"/>
              </a:defRPr>
            </a:lvl8pPr>
            <a:lvl9pPr marL="1828800" algn="ctr" rtl="0" fontAlgn="base">
              <a:spcBef>
                <a:spcPct val="0"/>
              </a:spcBef>
              <a:spcAft>
                <a:spcPct val="0"/>
              </a:spcAft>
              <a:defRPr sz="4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5400" b="0" i="0" u="none" strike="noStrike" kern="1200" cap="none" spc="0" normalizeH="0" baseline="0" noProof="0" dirty="0" smtClean="0">
                <a:ln>
                  <a:noFill/>
                </a:ln>
                <a:solidFill>
                  <a:sysClr val="windowText" lastClr="000000"/>
                </a:solidFill>
                <a:effectLst/>
                <a:uLnTx/>
                <a:uFillTx/>
                <a:latin typeface="Times New Roman"/>
                <a:ea typeface="+mj-ea"/>
                <a:cs typeface="+mj-cs"/>
              </a:rPr>
              <a:t>Регламент.</a:t>
            </a:r>
          </a:p>
        </p:txBody>
      </p:sp>
      <p:sp>
        <p:nvSpPr>
          <p:cNvPr id="3" name="Содержимое 2"/>
          <p:cNvSpPr txBox="1">
            <a:spLocks/>
          </p:cNvSpPr>
          <p:nvPr/>
        </p:nvSpPr>
        <p:spPr bwMode="auto">
          <a:xfrm>
            <a:off x="457199" y="1417638"/>
            <a:ext cx="11410985"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ru-RU" sz="2800" b="0" i="0" u="none" strike="noStrike" kern="1200" cap="none" spc="0" normalizeH="0" baseline="0" noProof="0" dirty="0" smtClean="0">
                <a:ln>
                  <a:noFill/>
                </a:ln>
                <a:solidFill>
                  <a:sysClr val="windowText" lastClr="000000"/>
                </a:solidFill>
                <a:effectLst/>
                <a:uLnTx/>
                <a:uFillTx/>
                <a:latin typeface="Times New Roman"/>
                <a:ea typeface="+mn-ea"/>
                <a:cs typeface="+mn-cs"/>
              </a:rPr>
              <a:t>Волейбольная партия не ограничена во времени и продолжается до 25 очков. При этом если преимущество над противником не достигло 2 очков, партия будет продолжаться до тех пор, пока это не произойдёт. Матч продолжается до того, как одна из команд выиграет три партии. В пятой партии (тай-брейк) счёт идёт до 15 очков. В каждой партии тренер каждой из команд может попросить два тайм-аута по 30 секунд. Дополнительно в первых 4 партиях назначаются технические тайм-ауты по достижении одной из команд 8 и 16 очков (по 60 секунд). После окончания первых четырёх партий, а также при достижении одной из команд 8 очков в пятой партии, команды меняются сторонами площадки. В каждой партии тренер имеет право произвести не более 6 замен полевых игроков (кроме либеро).</a:t>
            </a:r>
            <a:endParaRPr kumimoji="0" lang="ru-RU" sz="2800" b="0" i="0" u="none" strike="noStrike" kern="1200" cap="none" spc="0" normalizeH="0" baseline="0" noProof="0" dirty="0">
              <a:ln>
                <a:noFill/>
              </a:ln>
              <a:solidFill>
                <a:sysClr val="windowText" lastClr="000000"/>
              </a:solidFill>
              <a:effectLst/>
              <a:uLnTx/>
              <a:uFillTx/>
              <a:latin typeface="Times New Roman"/>
              <a:ea typeface="+mn-ea"/>
              <a:cs typeface="+mn-cs"/>
            </a:endParaRPr>
          </a:p>
        </p:txBody>
      </p:sp>
    </p:spTree>
    <p:extLst>
      <p:ext uri="{BB962C8B-B14F-4D97-AF65-F5344CB8AC3E}">
        <p14:creationId xmlns:p14="http://schemas.microsoft.com/office/powerpoint/2010/main" val="22468482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bwMode="auto">
          <a:xfrm>
            <a:off x="457199" y="274638"/>
            <a:ext cx="11289323" cy="7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defRPr>
            </a:lvl2pPr>
            <a:lvl3pPr algn="ctr" rtl="0" fontAlgn="base">
              <a:spcBef>
                <a:spcPct val="0"/>
              </a:spcBef>
              <a:spcAft>
                <a:spcPct val="0"/>
              </a:spcAft>
              <a:defRPr sz="4400">
                <a:solidFill>
                  <a:schemeClr val="tx1"/>
                </a:solidFill>
                <a:latin typeface="Times New Roman" panose="02020603050405020304" pitchFamily="18" charset="0"/>
              </a:defRPr>
            </a:lvl3pPr>
            <a:lvl4pPr algn="ctr" rtl="0" fontAlgn="base">
              <a:spcBef>
                <a:spcPct val="0"/>
              </a:spcBef>
              <a:spcAft>
                <a:spcPct val="0"/>
              </a:spcAft>
              <a:defRPr sz="4400">
                <a:solidFill>
                  <a:schemeClr val="tx1"/>
                </a:solidFill>
                <a:latin typeface="Times New Roman" panose="02020603050405020304" pitchFamily="18" charset="0"/>
              </a:defRPr>
            </a:lvl4pPr>
            <a:lvl5pPr algn="ctr" rtl="0" fontAlgn="base">
              <a:spcBef>
                <a:spcPct val="0"/>
              </a:spcBef>
              <a:spcAft>
                <a:spcPct val="0"/>
              </a:spcAft>
              <a:defRPr sz="4400">
                <a:solidFill>
                  <a:schemeClr val="tx1"/>
                </a:solidFill>
                <a:latin typeface="Times New Roman" panose="02020603050405020304" pitchFamily="18" charset="0"/>
              </a:defRPr>
            </a:lvl5pPr>
            <a:lvl6pPr marL="457200" algn="ctr" rtl="0" fontAlgn="base">
              <a:spcBef>
                <a:spcPct val="0"/>
              </a:spcBef>
              <a:spcAft>
                <a:spcPct val="0"/>
              </a:spcAft>
              <a:defRPr sz="4400">
                <a:solidFill>
                  <a:schemeClr val="tx1"/>
                </a:solidFill>
                <a:latin typeface="Times New Roman" panose="02020603050405020304" pitchFamily="18" charset="0"/>
              </a:defRPr>
            </a:lvl6pPr>
            <a:lvl7pPr marL="914400" algn="ctr" rtl="0" fontAlgn="base">
              <a:spcBef>
                <a:spcPct val="0"/>
              </a:spcBef>
              <a:spcAft>
                <a:spcPct val="0"/>
              </a:spcAft>
              <a:defRPr sz="4400">
                <a:solidFill>
                  <a:schemeClr val="tx1"/>
                </a:solidFill>
                <a:latin typeface="Times New Roman" panose="02020603050405020304" pitchFamily="18" charset="0"/>
              </a:defRPr>
            </a:lvl7pPr>
            <a:lvl8pPr marL="1371600" algn="ctr" rtl="0" fontAlgn="base">
              <a:spcBef>
                <a:spcPct val="0"/>
              </a:spcBef>
              <a:spcAft>
                <a:spcPct val="0"/>
              </a:spcAft>
              <a:defRPr sz="4400">
                <a:solidFill>
                  <a:schemeClr val="tx1"/>
                </a:solidFill>
                <a:latin typeface="Times New Roman" panose="02020603050405020304" pitchFamily="18" charset="0"/>
              </a:defRPr>
            </a:lvl8pPr>
            <a:lvl9pPr marL="1828800" algn="ctr" rtl="0" fontAlgn="base">
              <a:spcBef>
                <a:spcPct val="0"/>
              </a:spcBef>
              <a:spcAft>
                <a:spcPct val="0"/>
              </a:spcAft>
              <a:defRPr sz="4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4400" b="0" i="0" u="none" strike="noStrike" kern="1200" cap="none" spc="0" normalizeH="0" baseline="0" noProof="0" smtClean="0">
                <a:ln>
                  <a:noFill/>
                </a:ln>
                <a:solidFill>
                  <a:sysClr val="windowText" lastClr="000000"/>
                </a:solidFill>
                <a:effectLst/>
                <a:uLnTx/>
                <a:uFillTx/>
                <a:latin typeface="Times New Roman"/>
                <a:ea typeface="+mj-ea"/>
                <a:cs typeface="+mj-cs"/>
              </a:rPr>
              <a:t>Технические элементы.</a:t>
            </a:r>
            <a:endParaRPr kumimoji="0" lang="ru-RU" altLang="ru-RU" sz="4400" b="0" i="0" u="none" strike="noStrike" kern="1200" cap="none" spc="0" normalizeH="0" baseline="0" noProof="0" dirty="0" smtClean="0">
              <a:ln>
                <a:noFill/>
              </a:ln>
              <a:solidFill>
                <a:sysClr val="windowText" lastClr="000000"/>
              </a:solidFill>
              <a:effectLst/>
              <a:uLnTx/>
              <a:uFillTx/>
              <a:latin typeface="Times New Roman"/>
              <a:ea typeface="+mj-ea"/>
              <a:cs typeface="+mj-cs"/>
            </a:endParaRPr>
          </a:p>
        </p:txBody>
      </p:sp>
      <p:sp>
        <p:nvSpPr>
          <p:cNvPr id="3" name="Содержимое 2"/>
          <p:cNvSpPr txBox="1">
            <a:spLocks/>
          </p:cNvSpPr>
          <p:nvPr/>
        </p:nvSpPr>
        <p:spPr bwMode="auto">
          <a:xfrm>
            <a:off x="350210" y="1534781"/>
            <a:ext cx="3247100" cy="3388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ru-RU" altLang="ru-RU" sz="3200" b="0" i="0" u="none" strike="noStrike" kern="1200" cap="none" spc="0" normalizeH="0" baseline="0" noProof="0" dirty="0" smtClean="0">
                <a:ln>
                  <a:noFill/>
                </a:ln>
                <a:solidFill>
                  <a:sysClr val="windowText" lastClr="000000"/>
                </a:solidFill>
                <a:effectLst/>
                <a:uLnTx/>
                <a:uFillTx/>
                <a:latin typeface="Times New Roman"/>
                <a:ea typeface="+mn-ea"/>
                <a:cs typeface="+mn-cs"/>
              </a:rPr>
              <a:t>Подача.</a:t>
            </a: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ru-RU" altLang="ru-RU" sz="3200" b="0" i="0" u="none" strike="noStrike" kern="1200" cap="none" spc="0" normalizeH="0" baseline="0" noProof="0" dirty="0" smtClean="0">
                <a:ln>
                  <a:noFill/>
                </a:ln>
                <a:solidFill>
                  <a:sysClr val="windowText" lastClr="000000"/>
                </a:solidFill>
                <a:effectLst/>
                <a:uLnTx/>
                <a:uFillTx/>
                <a:latin typeface="Times New Roman"/>
                <a:ea typeface="+mn-ea"/>
                <a:cs typeface="+mn-cs"/>
              </a:rPr>
              <a:t>Прием.</a:t>
            </a: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ru-RU" altLang="ru-RU" sz="3200" b="0" i="0" u="none" strike="noStrike" kern="1200" cap="none" spc="0" normalizeH="0" baseline="0" noProof="0" dirty="0" smtClean="0">
                <a:ln>
                  <a:noFill/>
                </a:ln>
                <a:solidFill>
                  <a:sysClr val="windowText" lastClr="000000"/>
                </a:solidFill>
                <a:effectLst/>
                <a:uLnTx/>
                <a:uFillTx/>
                <a:latin typeface="Times New Roman"/>
                <a:ea typeface="+mn-ea"/>
                <a:cs typeface="+mn-cs"/>
              </a:rPr>
              <a:t>Передача</a:t>
            </a: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ru-RU" altLang="ru-RU" sz="3200" b="0" i="0" u="none" strike="noStrike" kern="1200" cap="none" spc="0" normalizeH="0" baseline="0" noProof="0" dirty="0" smtClean="0">
                <a:ln>
                  <a:noFill/>
                </a:ln>
                <a:solidFill>
                  <a:sysClr val="windowText" lastClr="000000"/>
                </a:solidFill>
                <a:effectLst/>
                <a:uLnTx/>
                <a:uFillTx/>
                <a:latin typeface="Times New Roman"/>
                <a:ea typeface="+mn-ea"/>
                <a:cs typeface="+mn-cs"/>
              </a:rPr>
              <a:t>Атака.</a:t>
            </a: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ru-RU" altLang="ru-RU" sz="3200" b="0" i="0" u="none" strike="noStrike" kern="1200" cap="none" spc="0" normalizeH="0" baseline="0" noProof="0" dirty="0" smtClean="0">
                <a:ln>
                  <a:noFill/>
                </a:ln>
                <a:solidFill>
                  <a:sysClr val="windowText" lastClr="000000"/>
                </a:solidFill>
                <a:effectLst/>
                <a:uLnTx/>
                <a:uFillTx/>
                <a:latin typeface="Times New Roman"/>
                <a:ea typeface="+mn-ea"/>
                <a:cs typeface="+mn-cs"/>
              </a:rPr>
              <a:t>Блокирование.</a:t>
            </a: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59410" y="1608223"/>
            <a:ext cx="6084696" cy="4048999"/>
          </a:xfrm>
          <a:prstGeom prst="rect">
            <a:avLst/>
          </a:prstGeom>
        </p:spPr>
      </p:pic>
    </p:spTree>
    <p:extLst>
      <p:ext uri="{BB962C8B-B14F-4D97-AF65-F5344CB8AC3E}">
        <p14:creationId xmlns:p14="http://schemas.microsoft.com/office/powerpoint/2010/main" val="4847333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bwMode="auto">
          <a:xfrm>
            <a:off x="621323" y="274638"/>
            <a:ext cx="10833798" cy="810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defRPr>
            </a:lvl2pPr>
            <a:lvl3pPr algn="ctr" rtl="0" fontAlgn="base">
              <a:spcBef>
                <a:spcPct val="0"/>
              </a:spcBef>
              <a:spcAft>
                <a:spcPct val="0"/>
              </a:spcAft>
              <a:defRPr sz="4400">
                <a:solidFill>
                  <a:schemeClr val="tx1"/>
                </a:solidFill>
                <a:latin typeface="Times New Roman" panose="02020603050405020304" pitchFamily="18" charset="0"/>
              </a:defRPr>
            </a:lvl3pPr>
            <a:lvl4pPr algn="ctr" rtl="0" fontAlgn="base">
              <a:spcBef>
                <a:spcPct val="0"/>
              </a:spcBef>
              <a:spcAft>
                <a:spcPct val="0"/>
              </a:spcAft>
              <a:defRPr sz="4400">
                <a:solidFill>
                  <a:schemeClr val="tx1"/>
                </a:solidFill>
                <a:latin typeface="Times New Roman" panose="02020603050405020304" pitchFamily="18" charset="0"/>
              </a:defRPr>
            </a:lvl4pPr>
            <a:lvl5pPr algn="ctr" rtl="0" fontAlgn="base">
              <a:spcBef>
                <a:spcPct val="0"/>
              </a:spcBef>
              <a:spcAft>
                <a:spcPct val="0"/>
              </a:spcAft>
              <a:defRPr sz="4400">
                <a:solidFill>
                  <a:schemeClr val="tx1"/>
                </a:solidFill>
                <a:latin typeface="Times New Roman" panose="02020603050405020304" pitchFamily="18" charset="0"/>
              </a:defRPr>
            </a:lvl5pPr>
            <a:lvl6pPr marL="457200" algn="ctr" rtl="0" fontAlgn="base">
              <a:spcBef>
                <a:spcPct val="0"/>
              </a:spcBef>
              <a:spcAft>
                <a:spcPct val="0"/>
              </a:spcAft>
              <a:defRPr sz="4400">
                <a:solidFill>
                  <a:schemeClr val="tx1"/>
                </a:solidFill>
                <a:latin typeface="Times New Roman" panose="02020603050405020304" pitchFamily="18" charset="0"/>
              </a:defRPr>
            </a:lvl6pPr>
            <a:lvl7pPr marL="914400" algn="ctr" rtl="0" fontAlgn="base">
              <a:spcBef>
                <a:spcPct val="0"/>
              </a:spcBef>
              <a:spcAft>
                <a:spcPct val="0"/>
              </a:spcAft>
              <a:defRPr sz="4400">
                <a:solidFill>
                  <a:schemeClr val="tx1"/>
                </a:solidFill>
                <a:latin typeface="Times New Roman" panose="02020603050405020304" pitchFamily="18" charset="0"/>
              </a:defRPr>
            </a:lvl7pPr>
            <a:lvl8pPr marL="1371600" algn="ctr" rtl="0" fontAlgn="base">
              <a:spcBef>
                <a:spcPct val="0"/>
              </a:spcBef>
              <a:spcAft>
                <a:spcPct val="0"/>
              </a:spcAft>
              <a:defRPr sz="4400">
                <a:solidFill>
                  <a:schemeClr val="tx1"/>
                </a:solidFill>
                <a:latin typeface="Times New Roman" panose="02020603050405020304" pitchFamily="18" charset="0"/>
              </a:defRPr>
            </a:lvl8pPr>
            <a:lvl9pPr marL="1828800" algn="ctr" rtl="0" fontAlgn="base">
              <a:spcBef>
                <a:spcPct val="0"/>
              </a:spcBef>
              <a:spcAft>
                <a:spcPct val="0"/>
              </a:spcAft>
              <a:defRPr sz="4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4400" b="0" i="0" u="none" strike="noStrike" kern="1200" cap="none" spc="0" normalizeH="0" baseline="0" noProof="0" dirty="0" smtClean="0">
                <a:ln>
                  <a:noFill/>
                </a:ln>
                <a:solidFill>
                  <a:sysClr val="windowText" lastClr="000000"/>
                </a:solidFill>
                <a:effectLst/>
                <a:uLnTx/>
                <a:uFillTx/>
                <a:latin typeface="Times New Roman"/>
                <a:ea typeface="+mj-ea"/>
                <a:cs typeface="+mj-cs"/>
              </a:rPr>
              <a:t>Подача.</a:t>
            </a:r>
          </a:p>
        </p:txBody>
      </p:sp>
      <p:sp>
        <p:nvSpPr>
          <p:cNvPr id="4" name="Содержимое 2"/>
          <p:cNvSpPr txBox="1">
            <a:spLocks/>
          </p:cNvSpPr>
          <p:nvPr/>
        </p:nvSpPr>
        <p:spPr bwMode="auto">
          <a:xfrm>
            <a:off x="487974" y="1085222"/>
            <a:ext cx="5852536" cy="542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452438"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Выполняет  подачу игрок, который в результате последнего перехода перемещается из второй в первую зону. Подача производится из зоны подачи за задней линией игровой площадки. До того как игрок не коснётся мяча при подаче, ни одна часть его тела не должна коснуться поверхности площадки (в особенности это касается подачи в прыжке). В полёте мяч может коснуться сетки, но не должен касаться антенн. Если мяч коснётся поверхности игровой площадки, подающей команде засчитывается очко. Если игрок, который подавал, нарушил правила или отправил мяч в </a:t>
            </a:r>
            <a:r>
              <a:rPr kumimoji="0" lang="ru-RU" sz="1800" b="0" i="1" u="none" strike="noStrike" kern="1200" cap="none" spc="0" normalizeH="0" baseline="0" noProof="0" dirty="0" smtClean="0">
                <a:ln>
                  <a:noFill/>
                </a:ln>
                <a:solidFill>
                  <a:sysClr val="windowText" lastClr="000000"/>
                </a:solidFill>
                <a:effectLst/>
                <a:uLnTx/>
                <a:uFillTx/>
                <a:latin typeface="Times New Roman"/>
                <a:ea typeface="+mn-ea"/>
                <a:cs typeface="+mn-cs"/>
              </a:rPr>
              <a:t>аут</a:t>
            </a: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 то очко засчитывается принимающей команде. Не разрешается блокировать мяч при подаче. Если очко выиграно командой, которая подавала мяч, то подачу продолжает выполнять тот же игрок.</a:t>
            </a:r>
          </a:p>
          <a:p>
            <a:pPr marL="0" marR="0" lvl="0" indent="452438"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В современном волейболе наиболее распространена силовая подача в прыжке. Её противоположностью является укороченная (планирующая, тактическая) подача, когда мяч направляется близко к сетке.</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ru-RU" sz="1400" b="0" i="0" u="none" strike="noStrike" kern="1200" cap="none" spc="0" normalizeH="0" baseline="0" noProof="0" dirty="0">
              <a:ln>
                <a:noFill/>
              </a:ln>
              <a:solidFill>
                <a:sysClr val="windowText" lastClr="000000"/>
              </a:solidFill>
              <a:effectLst/>
              <a:uLnTx/>
              <a:uFillTx/>
              <a:latin typeface="Times New Roman"/>
              <a:ea typeface="+mn-ea"/>
              <a:cs typeface="+mn-cs"/>
            </a:endParaRPr>
          </a:p>
        </p:txBody>
      </p:sp>
      <p:pic>
        <p:nvPicPr>
          <p:cNvPr id="6" name="Picture 2"/>
          <p:cNvPicPr>
            <a:picLocks noChangeAspect="1" noChangeArrowheads="1"/>
          </p:cNvPicPr>
          <p:nvPr/>
        </p:nvPicPr>
        <p:blipFill rotWithShape="1">
          <a:blip r:embed="rId2" cstate="email">
            <a:extLst>
              <a:ext uri="{BEBA8EAE-BF5A-486C-A8C5-ECC9F3942E4B}">
                <a14:imgProps xmlns:a14="http://schemas.microsoft.com/office/drawing/2010/main">
                  <a14:imgLayer r:embed="rId3"/>
                </a14:imgProps>
              </a:ext>
              <a:ext uri="{28A0092B-C50C-407E-A947-70E740481C1C}">
                <a14:useLocalDpi xmlns:a14="http://schemas.microsoft.com/office/drawing/2010/main"/>
              </a:ext>
            </a:extLst>
          </a:blip>
          <a:srcRect/>
          <a:stretch/>
        </p:blipFill>
        <p:spPr bwMode="auto">
          <a:xfrm>
            <a:off x="6621863" y="2008435"/>
            <a:ext cx="5315539" cy="3579683"/>
          </a:xfrm>
          <a:prstGeom prst="rect">
            <a:avLst/>
          </a:prstGeom>
          <a:noFill/>
        </p:spPr>
      </p:pic>
    </p:spTree>
    <p:extLst>
      <p:ext uri="{BB962C8B-B14F-4D97-AF65-F5344CB8AC3E}">
        <p14:creationId xmlns:p14="http://schemas.microsoft.com/office/powerpoint/2010/main" val="2792670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defRPr>
            </a:lvl2pPr>
            <a:lvl3pPr algn="ctr" rtl="0" fontAlgn="base">
              <a:spcBef>
                <a:spcPct val="0"/>
              </a:spcBef>
              <a:spcAft>
                <a:spcPct val="0"/>
              </a:spcAft>
              <a:defRPr sz="4400">
                <a:solidFill>
                  <a:schemeClr val="tx1"/>
                </a:solidFill>
                <a:latin typeface="Times New Roman" panose="02020603050405020304" pitchFamily="18" charset="0"/>
              </a:defRPr>
            </a:lvl3pPr>
            <a:lvl4pPr algn="ctr" rtl="0" fontAlgn="base">
              <a:spcBef>
                <a:spcPct val="0"/>
              </a:spcBef>
              <a:spcAft>
                <a:spcPct val="0"/>
              </a:spcAft>
              <a:defRPr sz="4400">
                <a:solidFill>
                  <a:schemeClr val="tx1"/>
                </a:solidFill>
                <a:latin typeface="Times New Roman" panose="02020603050405020304" pitchFamily="18" charset="0"/>
              </a:defRPr>
            </a:lvl4pPr>
            <a:lvl5pPr algn="ctr" rtl="0" fontAlgn="base">
              <a:spcBef>
                <a:spcPct val="0"/>
              </a:spcBef>
              <a:spcAft>
                <a:spcPct val="0"/>
              </a:spcAft>
              <a:defRPr sz="4400">
                <a:solidFill>
                  <a:schemeClr val="tx1"/>
                </a:solidFill>
                <a:latin typeface="Times New Roman" panose="02020603050405020304" pitchFamily="18" charset="0"/>
              </a:defRPr>
            </a:lvl5pPr>
            <a:lvl6pPr marL="457200" algn="ctr" rtl="0" fontAlgn="base">
              <a:spcBef>
                <a:spcPct val="0"/>
              </a:spcBef>
              <a:spcAft>
                <a:spcPct val="0"/>
              </a:spcAft>
              <a:defRPr sz="4400">
                <a:solidFill>
                  <a:schemeClr val="tx1"/>
                </a:solidFill>
                <a:latin typeface="Times New Roman" panose="02020603050405020304" pitchFamily="18" charset="0"/>
              </a:defRPr>
            </a:lvl6pPr>
            <a:lvl7pPr marL="914400" algn="ctr" rtl="0" fontAlgn="base">
              <a:spcBef>
                <a:spcPct val="0"/>
              </a:spcBef>
              <a:spcAft>
                <a:spcPct val="0"/>
              </a:spcAft>
              <a:defRPr sz="4400">
                <a:solidFill>
                  <a:schemeClr val="tx1"/>
                </a:solidFill>
                <a:latin typeface="Times New Roman" panose="02020603050405020304" pitchFamily="18" charset="0"/>
              </a:defRPr>
            </a:lvl7pPr>
            <a:lvl8pPr marL="1371600" algn="ctr" rtl="0" fontAlgn="base">
              <a:spcBef>
                <a:spcPct val="0"/>
              </a:spcBef>
              <a:spcAft>
                <a:spcPct val="0"/>
              </a:spcAft>
              <a:defRPr sz="4400">
                <a:solidFill>
                  <a:schemeClr val="tx1"/>
                </a:solidFill>
                <a:latin typeface="Times New Roman" panose="02020603050405020304" pitchFamily="18" charset="0"/>
              </a:defRPr>
            </a:lvl8pPr>
            <a:lvl9pPr marL="1828800" algn="ctr" rtl="0" fontAlgn="base">
              <a:spcBef>
                <a:spcPct val="0"/>
              </a:spcBef>
              <a:spcAft>
                <a:spcPct val="0"/>
              </a:spcAft>
              <a:defRPr sz="4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4400" b="0" i="0" u="none" strike="noStrike" kern="1200" cap="none" spc="0" normalizeH="0" baseline="0" noProof="0" smtClean="0">
                <a:ln>
                  <a:noFill/>
                </a:ln>
                <a:solidFill>
                  <a:sysClr val="windowText" lastClr="000000"/>
                </a:solidFill>
                <a:effectLst/>
                <a:uLnTx/>
                <a:uFillTx/>
                <a:latin typeface="Times New Roman"/>
                <a:ea typeface="+mj-ea"/>
                <a:cs typeface="+mj-cs"/>
              </a:rPr>
              <a:t>Приём.</a:t>
            </a:r>
            <a:endParaRPr kumimoji="0" lang="ru-RU" altLang="ru-RU" sz="4400" b="0" i="0" u="none" strike="noStrike" kern="1200" cap="none" spc="0" normalizeH="0" baseline="0" noProof="0" dirty="0" smtClean="0">
              <a:ln>
                <a:noFill/>
              </a:ln>
              <a:solidFill>
                <a:sysClr val="windowText" lastClr="000000"/>
              </a:solidFill>
              <a:effectLst/>
              <a:uLnTx/>
              <a:uFillTx/>
              <a:latin typeface="Times New Roman"/>
              <a:ea typeface="+mj-ea"/>
              <a:cs typeface="+mj-cs"/>
            </a:endParaRPr>
          </a:p>
        </p:txBody>
      </p:sp>
      <p:sp>
        <p:nvSpPr>
          <p:cNvPr id="3" name="Содержимое 2"/>
          <p:cNvSpPr txBox="1">
            <a:spLocks/>
          </p:cNvSpPr>
          <p:nvPr/>
        </p:nvSpPr>
        <p:spPr bwMode="auto">
          <a:xfrm>
            <a:off x="250825" y="1601788"/>
            <a:ext cx="5267325" cy="4256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452438"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Обычно принимают мяч игроки, стоящие на задней линии, то есть в 5-й, 6-й, 1-й зонах. Однако принять подачу может любой игрок. Игрокам принимающей команды разрешается сделать три касания (Нельзя дважды подряд трогать мяч) и максимум после третьего касания перевести мяч на половину противника. При приёме не допускается никакая задержка мяча при его обработке, хотя принимать мяч можно любой частью тела. Планирующую подачу могут принимать 2 игрока на задней линии, но для приема силовой подачи требуется уже 3 игрока.</a:t>
            </a:r>
            <a:endParaRPr kumimoji="0" lang="ru-RU" sz="1800" b="0" i="0" u="none" strike="noStrike" kern="1200" cap="none" spc="0" normalizeH="0" baseline="0" noProof="0" dirty="0">
              <a:ln>
                <a:noFill/>
              </a:ln>
              <a:solidFill>
                <a:sysClr val="windowText" lastClr="000000"/>
              </a:solidFill>
              <a:effectLst/>
              <a:uLnTx/>
              <a:uFillTx/>
              <a:latin typeface="Times New Roman"/>
              <a:ea typeface="+mn-ea"/>
              <a:cs typeface="+mn-cs"/>
            </a:endParaRP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33110" y="1601787"/>
            <a:ext cx="5249489" cy="4075531"/>
          </a:xfrm>
          <a:prstGeom prst="rect">
            <a:avLst/>
          </a:prstGeom>
        </p:spPr>
      </p:pic>
    </p:spTree>
    <p:extLst>
      <p:ext uri="{BB962C8B-B14F-4D97-AF65-F5344CB8AC3E}">
        <p14:creationId xmlns:p14="http://schemas.microsoft.com/office/powerpoint/2010/main" val="278077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bwMode="auto">
          <a:xfrm>
            <a:off x="457200" y="274638"/>
            <a:ext cx="113596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defRPr>
            </a:lvl2pPr>
            <a:lvl3pPr algn="ctr" rtl="0" fontAlgn="base">
              <a:spcBef>
                <a:spcPct val="0"/>
              </a:spcBef>
              <a:spcAft>
                <a:spcPct val="0"/>
              </a:spcAft>
              <a:defRPr sz="4400">
                <a:solidFill>
                  <a:schemeClr val="tx1"/>
                </a:solidFill>
                <a:latin typeface="Times New Roman" panose="02020603050405020304" pitchFamily="18" charset="0"/>
              </a:defRPr>
            </a:lvl3pPr>
            <a:lvl4pPr algn="ctr" rtl="0" fontAlgn="base">
              <a:spcBef>
                <a:spcPct val="0"/>
              </a:spcBef>
              <a:spcAft>
                <a:spcPct val="0"/>
              </a:spcAft>
              <a:defRPr sz="4400">
                <a:solidFill>
                  <a:schemeClr val="tx1"/>
                </a:solidFill>
                <a:latin typeface="Times New Roman" panose="02020603050405020304" pitchFamily="18" charset="0"/>
              </a:defRPr>
            </a:lvl4pPr>
            <a:lvl5pPr algn="ctr" rtl="0" fontAlgn="base">
              <a:spcBef>
                <a:spcPct val="0"/>
              </a:spcBef>
              <a:spcAft>
                <a:spcPct val="0"/>
              </a:spcAft>
              <a:defRPr sz="4400">
                <a:solidFill>
                  <a:schemeClr val="tx1"/>
                </a:solidFill>
                <a:latin typeface="Times New Roman" panose="02020603050405020304" pitchFamily="18" charset="0"/>
              </a:defRPr>
            </a:lvl5pPr>
            <a:lvl6pPr marL="457200" algn="ctr" rtl="0" fontAlgn="base">
              <a:spcBef>
                <a:spcPct val="0"/>
              </a:spcBef>
              <a:spcAft>
                <a:spcPct val="0"/>
              </a:spcAft>
              <a:defRPr sz="4400">
                <a:solidFill>
                  <a:schemeClr val="tx1"/>
                </a:solidFill>
                <a:latin typeface="Times New Roman" panose="02020603050405020304" pitchFamily="18" charset="0"/>
              </a:defRPr>
            </a:lvl6pPr>
            <a:lvl7pPr marL="914400" algn="ctr" rtl="0" fontAlgn="base">
              <a:spcBef>
                <a:spcPct val="0"/>
              </a:spcBef>
              <a:spcAft>
                <a:spcPct val="0"/>
              </a:spcAft>
              <a:defRPr sz="4400">
                <a:solidFill>
                  <a:schemeClr val="tx1"/>
                </a:solidFill>
                <a:latin typeface="Times New Roman" panose="02020603050405020304" pitchFamily="18" charset="0"/>
              </a:defRPr>
            </a:lvl7pPr>
            <a:lvl8pPr marL="1371600" algn="ctr" rtl="0" fontAlgn="base">
              <a:spcBef>
                <a:spcPct val="0"/>
              </a:spcBef>
              <a:spcAft>
                <a:spcPct val="0"/>
              </a:spcAft>
              <a:defRPr sz="4400">
                <a:solidFill>
                  <a:schemeClr val="tx1"/>
                </a:solidFill>
                <a:latin typeface="Times New Roman" panose="02020603050405020304" pitchFamily="18" charset="0"/>
              </a:defRPr>
            </a:lvl8pPr>
            <a:lvl9pPr marL="1828800" algn="ctr" rtl="0" fontAlgn="base">
              <a:spcBef>
                <a:spcPct val="0"/>
              </a:spcBef>
              <a:spcAft>
                <a:spcPct val="0"/>
              </a:spcAft>
              <a:defRPr sz="4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altLang="ru-RU" sz="4400" b="0" i="0" u="none" strike="noStrike" kern="1200" cap="none" spc="0" normalizeH="0" baseline="0" noProof="0" dirty="0" smtClean="0">
                <a:ln>
                  <a:noFill/>
                </a:ln>
                <a:solidFill>
                  <a:sysClr val="windowText" lastClr="000000"/>
                </a:solidFill>
                <a:effectLst/>
                <a:uLnTx/>
                <a:uFillTx/>
                <a:latin typeface="Times New Roman"/>
                <a:ea typeface="+mj-ea"/>
                <a:cs typeface="+mj-cs"/>
              </a:rPr>
              <a:t>Атака.</a:t>
            </a:r>
          </a:p>
        </p:txBody>
      </p:sp>
      <p:sp>
        <p:nvSpPr>
          <p:cNvPr id="6" name="Содержимое 2"/>
          <p:cNvSpPr txBox="1">
            <a:spLocks/>
          </p:cNvSpPr>
          <p:nvPr/>
        </p:nvSpPr>
        <p:spPr bwMode="auto">
          <a:xfrm>
            <a:off x="250825" y="1268413"/>
            <a:ext cx="4608513"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342900" indent="-34290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18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marR="0" lvl="0" indent="452438" algn="just"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Обычно при позитивном приёме мяч принимается игроками задней линии (1-е касание) и доводится до связующего игрока, связующий передаёт (2-м касанием) мяч игроку для выполнения атакующего удара (3-е касание). При атакующем ударе мяч должен пройти над сеткой, но в пространстве между двумя антеннами. При этом мяч может задеть сетку, но не должен задевать антенны. Игроки передней линии могут атаковать с любой точки площадки. Игроки задней линии перед атакой должны отталкиваться за специальной трёхметровой линией. Запрещено атаковать (то есть наносить удар по мячу выше линии верхнего края сетки) только либеро.</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ru-RU" sz="800" b="0" i="0" u="none" strike="noStrike" kern="1200" cap="none" spc="0" normalizeH="0" baseline="0" noProof="0" dirty="0">
              <a:ln>
                <a:noFill/>
              </a:ln>
              <a:solidFill>
                <a:sysClr val="windowText" lastClr="000000"/>
              </a:solidFill>
              <a:effectLst/>
              <a:uLnTx/>
              <a:uFillTx/>
              <a:latin typeface="Times New Roman"/>
              <a:ea typeface="+mn-ea"/>
              <a:cs typeface="+mn-cs"/>
            </a:endParaRPr>
          </a:p>
        </p:txBody>
      </p:sp>
      <p:sp>
        <p:nvSpPr>
          <p:cNvPr id="7" name="Содержимое 4"/>
          <p:cNvSpPr txBox="1">
            <a:spLocks/>
          </p:cNvSpPr>
          <p:nvPr/>
        </p:nvSpPr>
        <p:spPr bwMode="auto">
          <a:xfrm>
            <a:off x="5522510" y="5534740"/>
            <a:ext cx="6042962" cy="90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18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ru-RU" sz="1800" b="0" i="0" u="none" strike="noStrike" kern="1200" cap="none" spc="0" normalizeH="0" baseline="0" noProof="0" dirty="0" smtClean="0">
                <a:ln>
                  <a:noFill/>
                </a:ln>
                <a:solidFill>
                  <a:sysClr val="windowText" lastClr="000000"/>
                </a:solidFill>
                <a:effectLst/>
                <a:uLnTx/>
                <a:uFillTx/>
                <a:latin typeface="Times New Roman"/>
                <a:ea typeface="+mn-ea"/>
                <a:cs typeface="+mn-cs"/>
              </a:rPr>
              <a:t>Различают атакующие удары: прямые (по ходу) и боковые, удары с переводом вправо (влево) и обманные удары (скидки).</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ru-RU" sz="1800" b="0" i="0" u="none" strike="noStrike" kern="1200" cap="none" spc="0" normalizeH="0" baseline="0" noProof="0" dirty="0">
              <a:ln>
                <a:noFill/>
              </a:ln>
              <a:solidFill>
                <a:sysClr val="windowText" lastClr="000000"/>
              </a:solidFill>
              <a:effectLst/>
              <a:uLnTx/>
              <a:uFillTx/>
              <a:latin typeface="Times New Roman"/>
              <a:ea typeface="+mn-ea"/>
              <a:cs typeface="+mn-cs"/>
            </a:endParaRPr>
          </a:p>
        </p:txBody>
      </p:sp>
      <p:pic>
        <p:nvPicPr>
          <p:cNvPr id="8" name="Рисунок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22509" y="1268413"/>
            <a:ext cx="6042963" cy="4027068"/>
          </a:xfrm>
          <a:prstGeom prst="rect">
            <a:avLst/>
          </a:prstGeom>
        </p:spPr>
      </p:pic>
    </p:spTree>
    <p:extLst>
      <p:ext uri="{BB962C8B-B14F-4D97-AF65-F5344CB8AC3E}">
        <p14:creationId xmlns:p14="http://schemas.microsoft.com/office/powerpoint/2010/main" val="342072688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TotalTime>
  <Words>881</Words>
  <Application>Microsoft Office PowerPoint</Application>
  <PresentationFormat>Широкоэкранный</PresentationFormat>
  <Paragraphs>54</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Пользователь</cp:lastModifiedBy>
  <cp:revision>25</cp:revision>
  <dcterms:created xsi:type="dcterms:W3CDTF">2022-11-26T04:10:57Z</dcterms:created>
  <dcterms:modified xsi:type="dcterms:W3CDTF">2022-11-26T06:00:14Z</dcterms:modified>
</cp:coreProperties>
</file>