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0" r:id="rId2"/>
    <p:sldId id="256" r:id="rId3"/>
    <p:sldId id="259" r:id="rId4"/>
    <p:sldId id="260" r:id="rId5"/>
    <p:sldId id="262" r:id="rId6"/>
    <p:sldId id="263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64" r:id="rId16"/>
    <p:sldId id="265" r:id="rId17"/>
    <p:sldId id="266" r:id="rId18"/>
    <p:sldId id="267" r:id="rId19"/>
    <p:sldId id="277" r:id="rId20"/>
    <p:sldId id="278" r:id="rId21"/>
    <p:sldId id="279" r:id="rId22"/>
    <p:sldId id="261" r:id="rId23"/>
    <p:sldId id="25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8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30ADD-1043-40CA-90C7-8BAC96015C88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48260-1070-47EC-9DE8-1F80C978D4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4369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4369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4369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4369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4369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4369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4369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>
                <a:solidFill>
                  <a:srgbClr val="FF0000"/>
                </a:solidFill>
                <a:latin typeface="Arial" charset="0"/>
                <a:cs typeface="Arial" charset="0"/>
              </a:rPr>
              <a:t>Составил</a:t>
            </a:r>
            <a:r>
              <a:rPr lang="de-DE" b="1" smtClean="0">
                <a:solidFill>
                  <a:srgbClr val="FF0000"/>
                </a:solidFill>
                <a:latin typeface="Arial" charset="0"/>
                <a:cs typeface="Arial" charset="0"/>
              </a:rPr>
              <a:t>  </a:t>
            </a:r>
            <a:r>
              <a:rPr lang="ru-RU" b="1" smtClean="0">
                <a:solidFill>
                  <a:srgbClr val="FF0000"/>
                </a:solidFill>
                <a:latin typeface="Arial" charset="0"/>
                <a:cs typeface="Arial" charset="0"/>
              </a:rPr>
              <a:t>Н.П. Хмеленок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A8D0C8-3CA7-436E-99A7-B6CD2A2FF4C7}" type="slidenum">
              <a:rPr lang="ru-RU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1" y="635108"/>
            <a:ext cx="7806240" cy="1143480"/>
          </a:xfrm>
        </p:spPr>
        <p:txBody>
          <a:bodyPr lIns="82945" tIns="41473" rIns="82945" bIns="4147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745921" y="1939884"/>
            <a:ext cx="3748320" cy="431901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32480" y="1939884"/>
            <a:ext cx="3748320" cy="4319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1" y="635108"/>
            <a:ext cx="7806240" cy="1143480"/>
          </a:xfrm>
        </p:spPr>
        <p:txBody>
          <a:bodyPr lIns="82945" tIns="41473" rIns="82945" bIns="4147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1" y="635108"/>
            <a:ext cx="7806240" cy="1143480"/>
          </a:xfrm>
        </p:spPr>
        <p:txBody>
          <a:bodyPr lIns="82945" tIns="41473" rIns="82945" bIns="4147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45921" y="1939884"/>
            <a:ext cx="3748320" cy="4319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32480" y="1939884"/>
            <a:ext cx="3748320" cy="4319013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image" Target="../media/image10.jpeg"/><Relationship Id="rId3" Type="http://schemas.openxmlformats.org/officeDocument/2006/relationships/slide" Target="slide5.xml"/><Relationship Id="rId7" Type="http://schemas.openxmlformats.org/officeDocument/2006/relationships/image" Target="../media/image7.jpeg"/><Relationship Id="rId12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slide" Target="slide16.xml"/><Relationship Id="rId5" Type="http://schemas.openxmlformats.org/officeDocument/2006/relationships/image" Target="../media/image5.png"/><Relationship Id="rId10" Type="http://schemas.openxmlformats.org/officeDocument/2006/relationships/image" Target="../media/image8.jpeg"/><Relationship Id="rId4" Type="http://schemas.openxmlformats.org/officeDocument/2006/relationships/image" Target="../media/image4.jpeg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1116632" y="-531440"/>
            <a:ext cx="8229600" cy="5314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Составитель: </a:t>
            </a:r>
            <a:r>
              <a:rPr lang="ru-RU" dirty="0" err="1" smtClean="0"/>
              <a:t>Копаненко</a:t>
            </a:r>
            <a:r>
              <a:rPr lang="ru-RU" dirty="0" smtClean="0"/>
              <a:t> Лина Игоревна</a:t>
            </a:r>
          </a:p>
          <a:p>
            <a:r>
              <a:rPr lang="ru-RU" dirty="0" smtClean="0"/>
              <a:t>Учитель английского языка</a:t>
            </a:r>
          </a:p>
          <a:p>
            <a:r>
              <a:rPr lang="ru-RU" dirty="0" smtClean="0"/>
              <a:t>3 класс</a:t>
            </a:r>
          </a:p>
          <a:p>
            <a:endParaRPr lang="ru-RU" dirty="0"/>
          </a:p>
          <a:p>
            <a:r>
              <a:rPr lang="en-US" sz="4800" dirty="0" smtClean="0">
                <a:solidFill>
                  <a:srgbClr val="FF0000"/>
                </a:solidFill>
              </a:rPr>
              <a:t>          Parts of your body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875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1" y="489652"/>
            <a:ext cx="7807680" cy="1290375"/>
          </a:xfrm>
        </p:spPr>
        <p:txBody>
          <a:bodyPr tIns="27431"/>
          <a:lstStyle/>
          <a:p>
            <a:pPr eaLnBrk="1" hangingPunct="1">
              <a:lnSpc>
                <a:spcPct val="95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HAVE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6125" y="1939925"/>
            <a:ext cx="3825875" cy="4321175"/>
          </a:xfrm>
        </p:spPr>
        <p:txBody>
          <a:bodyPr tIns="18287">
            <a:normAutofit lnSpcReduction="10000"/>
          </a:bodyPr>
          <a:lstStyle/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 smtClean="0">
                <a:solidFill>
                  <a:srgbClr val="0000FF"/>
                </a:solidFill>
                <a:latin typeface="Times New Roman" pitchFamily="16" charset="0"/>
              </a:rPr>
              <a:t>I </a:t>
            </a:r>
            <a:r>
              <a:rPr lang="en-US" b="1" smtClean="0">
                <a:solidFill>
                  <a:srgbClr val="008000"/>
                </a:solidFill>
                <a:latin typeface="Times New Roman" pitchFamily="16" charset="0"/>
              </a:rPr>
              <a:t>have got</a:t>
            </a:r>
            <a:r>
              <a:rPr lang="en-US" smtClean="0">
                <a:solidFill>
                  <a:srgbClr val="0000FF"/>
                </a:solidFill>
                <a:latin typeface="Times New Roman" pitchFamily="16" charset="0"/>
              </a:rPr>
              <a:t> a book. 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 smtClean="0">
                <a:solidFill>
                  <a:srgbClr val="0000FF"/>
                </a:solidFill>
                <a:latin typeface="Times New Roman" pitchFamily="16" charset="0"/>
              </a:rPr>
              <a:t>       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 smtClean="0">
                <a:solidFill>
                  <a:srgbClr val="0000FF"/>
                </a:solidFill>
                <a:latin typeface="Times New Roman" pitchFamily="16" charset="0"/>
              </a:rPr>
              <a:t>You </a:t>
            </a:r>
            <a:r>
              <a:rPr lang="en-US" b="1" smtClean="0">
                <a:solidFill>
                  <a:srgbClr val="008000"/>
                </a:solidFill>
                <a:latin typeface="Times New Roman" pitchFamily="16" charset="0"/>
              </a:rPr>
              <a:t>have got</a:t>
            </a:r>
            <a:r>
              <a:rPr lang="en-US" smtClean="0">
                <a:solidFill>
                  <a:srgbClr val="0000FF"/>
                </a:solidFill>
                <a:latin typeface="Times New Roman" pitchFamily="16" charset="0"/>
              </a:rPr>
              <a:t> a book.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endParaRPr lang="en-US" smtClean="0">
              <a:solidFill>
                <a:srgbClr val="0000FF"/>
              </a:solidFill>
              <a:latin typeface="Times New Roman" pitchFamily="16" charset="0"/>
            </a:endParaRP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 smtClean="0">
                <a:solidFill>
                  <a:srgbClr val="0000FF"/>
                </a:solidFill>
                <a:latin typeface="Times New Roman" pitchFamily="16" charset="0"/>
              </a:rPr>
              <a:t>We </a:t>
            </a:r>
            <a:r>
              <a:rPr lang="en-US" b="1" smtClean="0">
                <a:solidFill>
                  <a:srgbClr val="008000"/>
                </a:solidFill>
                <a:latin typeface="Times New Roman" pitchFamily="16" charset="0"/>
              </a:rPr>
              <a:t>have got</a:t>
            </a:r>
            <a:r>
              <a:rPr lang="en-US" b="1" smtClean="0">
                <a:solidFill>
                  <a:srgbClr val="0000FF"/>
                </a:solidFill>
                <a:latin typeface="Times New Roman" pitchFamily="16" charset="0"/>
              </a:rPr>
              <a:t> </a:t>
            </a:r>
            <a:r>
              <a:rPr lang="en-US" smtClean="0">
                <a:solidFill>
                  <a:srgbClr val="0000FF"/>
                </a:solidFill>
                <a:latin typeface="Times New Roman" pitchFamily="16" charset="0"/>
              </a:rPr>
              <a:t>a book.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 smtClean="0">
                <a:solidFill>
                  <a:srgbClr val="0000FF"/>
                </a:solidFill>
                <a:latin typeface="Times New Roman" pitchFamily="16" charset="0"/>
              </a:rPr>
              <a:t>     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 smtClean="0">
                <a:solidFill>
                  <a:srgbClr val="0000FF"/>
                </a:solidFill>
                <a:latin typeface="Times New Roman" pitchFamily="16" charset="0"/>
              </a:rPr>
              <a:t>They </a:t>
            </a:r>
            <a:r>
              <a:rPr lang="en-US" b="1" smtClean="0">
                <a:solidFill>
                  <a:srgbClr val="008000"/>
                </a:solidFill>
                <a:latin typeface="Times New Roman" pitchFamily="16" charset="0"/>
              </a:rPr>
              <a:t>have got</a:t>
            </a:r>
            <a:r>
              <a:rPr lang="en-US" smtClean="0">
                <a:solidFill>
                  <a:srgbClr val="0000FF"/>
                </a:solidFill>
                <a:latin typeface="Times New Roman" pitchFamily="16" charset="0"/>
              </a:rPr>
              <a:t> a book.                                 </a:t>
            </a:r>
            <a:r>
              <a:rPr lang="en-US" sz="3300" smtClean="0">
                <a:solidFill>
                  <a:srgbClr val="0000FF"/>
                </a:solidFill>
                <a:latin typeface="Times New Roman" pitchFamily="16" charset="0"/>
              </a:rPr>
              <a:t>  </a:t>
            </a:r>
            <a:r>
              <a:rPr lang="en-US" sz="3300" smtClean="0">
                <a:latin typeface="Times New Roman" pitchFamily="16" charset="0"/>
              </a:rPr>
              <a:t>                    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8488" y="1795463"/>
            <a:ext cx="3975100" cy="428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1" y="675432"/>
            <a:ext cx="7807680" cy="1062832"/>
          </a:xfrm>
        </p:spPr>
        <p:txBody>
          <a:bodyPr tIns="32002"/>
          <a:lstStyle/>
          <a:p>
            <a:pPr eaLnBrk="1" hangingPunct="1">
              <a:defRPr/>
            </a:pPr>
            <a:r>
              <a:rPr smtClean="0"/>
              <a:t>HAVE</a:t>
            </a:r>
            <a:endParaRPr lang="ru-RU" dirty="0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15975" y="1960563"/>
            <a:ext cx="3725863" cy="4238625"/>
          </a:xfrm>
        </p:spPr>
        <p:txBody>
          <a:bodyPr/>
          <a:lstStyle/>
          <a:p>
            <a:pPr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endParaRPr lang="en-US" i="1" smtClean="0">
              <a:solidFill>
                <a:srgbClr val="0000FF"/>
              </a:solidFill>
            </a:endParaRPr>
          </a:p>
          <a:p>
            <a:pPr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endParaRPr lang="en-US" i="1" smtClean="0">
              <a:solidFill>
                <a:srgbClr val="0000FF"/>
              </a:solidFill>
            </a:endParaRPr>
          </a:p>
          <a:p>
            <a:pPr eaLnBrk="1" hangingPunct="1"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 i="1" smtClean="0">
                <a:solidFill>
                  <a:srgbClr val="0000FF"/>
                </a:solidFill>
              </a:rPr>
              <a:t>He</a:t>
            </a:r>
            <a:r>
              <a:rPr lang="en-US" smtClean="0">
                <a:solidFill>
                  <a:srgbClr val="008000"/>
                </a:solidFill>
              </a:rPr>
              <a:t> </a:t>
            </a:r>
            <a:r>
              <a:rPr lang="en-US" b="1" u="sng" smtClean="0">
                <a:solidFill>
                  <a:srgbClr val="008000"/>
                </a:solidFill>
              </a:rPr>
              <a:t>has got</a:t>
            </a:r>
            <a:r>
              <a:rPr lang="en-US" smtClean="0">
                <a:solidFill>
                  <a:srgbClr val="008000"/>
                </a:solidFill>
              </a:rPr>
              <a:t> </a:t>
            </a:r>
            <a:r>
              <a:rPr lang="en-US" smtClean="0">
                <a:solidFill>
                  <a:srgbClr val="0000FF"/>
                </a:solidFill>
              </a:rPr>
              <a:t>a book.       </a:t>
            </a:r>
          </a:p>
          <a:p>
            <a:pPr eaLnBrk="1" hangingPunct="1"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en-US" i="1" smtClean="0">
                <a:solidFill>
                  <a:srgbClr val="0000FF"/>
                </a:solidFill>
              </a:rPr>
              <a:t>She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b="1" u="sng" smtClean="0">
                <a:solidFill>
                  <a:srgbClr val="008000"/>
                </a:solidFill>
              </a:rPr>
              <a:t>has got</a:t>
            </a:r>
            <a:r>
              <a:rPr lang="en-US" smtClean="0">
                <a:solidFill>
                  <a:srgbClr val="008000"/>
                </a:solidFill>
              </a:rPr>
              <a:t> </a:t>
            </a:r>
            <a:r>
              <a:rPr lang="en-US" smtClean="0">
                <a:solidFill>
                  <a:srgbClr val="0000FF"/>
                </a:solidFill>
              </a:rPr>
              <a:t>a book.</a:t>
            </a:r>
          </a:p>
          <a:p>
            <a:pPr eaLnBrk="1" hangingPunct="1"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</a:pPr>
            <a:r>
              <a:rPr lang="ru-RU" smtClean="0">
                <a:solidFill>
                  <a:srgbClr val="0000FF"/>
                </a:solidFill>
              </a:rPr>
              <a:t> </a:t>
            </a:r>
            <a:r>
              <a:rPr lang="en-US" i="1" smtClean="0">
                <a:solidFill>
                  <a:srgbClr val="0000FF"/>
                </a:solidFill>
              </a:rPr>
              <a:t>It </a:t>
            </a:r>
            <a:r>
              <a:rPr lang="en-US" b="1" u="sng" smtClean="0">
                <a:solidFill>
                  <a:srgbClr val="008000"/>
                </a:solidFill>
              </a:rPr>
              <a:t>has got</a:t>
            </a:r>
            <a:r>
              <a:rPr lang="en-US" smtClean="0">
                <a:solidFill>
                  <a:srgbClr val="0000FF"/>
                </a:solidFill>
              </a:rPr>
              <a:t> a book.  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1563" y="1939925"/>
            <a:ext cx="3279775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673100" y="442913"/>
            <a:ext cx="7807325" cy="153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573" rIns="0" bIns="0" anchor="ctr"/>
          <a:lstStyle/>
          <a:p>
            <a:pPr algn="ctr">
              <a:lnSpc>
                <a:spcPct val="95000"/>
              </a:lnSpc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ru-RU" sz="3300" b="1" i="1">
                <a:solidFill>
                  <a:srgbClr val="99284C"/>
                </a:solidFill>
                <a:latin typeface="Times New Roman" pitchFamily="16" charset="0"/>
              </a:rPr>
              <a:t>        </a:t>
            </a:r>
            <a:r>
              <a:rPr lang="ru-RU" sz="3600" b="1" i="1">
                <a:solidFill>
                  <a:srgbClr val="5E11A6"/>
                </a:solidFill>
                <a:latin typeface="Times New Roman" pitchFamily="16" charset="0"/>
              </a:rPr>
              <a:t>Отрицание</a:t>
            </a:r>
            <a:r>
              <a:rPr lang="en-US" sz="3600" b="1" i="1">
                <a:solidFill>
                  <a:srgbClr val="5E11A6"/>
                </a:solidFill>
                <a:latin typeface="Times New Roman" pitchFamily="16" charset="0"/>
              </a:rPr>
              <a:t> </a:t>
            </a:r>
            <a:r>
              <a:rPr lang="ru-RU" sz="3600" b="1" i="1">
                <a:solidFill>
                  <a:srgbClr val="5E11A6"/>
                </a:solidFill>
                <a:latin typeface="Times New Roman" pitchFamily="16" charset="0"/>
              </a:rPr>
              <a:t>получилось</a:t>
            </a:r>
            <a:r>
              <a:rPr lang="en-US" sz="3600" b="1" i="1">
                <a:solidFill>
                  <a:srgbClr val="5E11A6"/>
                </a:solidFill>
                <a:latin typeface="Times New Roman" pitchFamily="16" charset="0"/>
              </a:rPr>
              <a:t>,  </a:t>
            </a:r>
            <a:br>
              <a:rPr lang="en-US" sz="3600" b="1" i="1">
                <a:solidFill>
                  <a:srgbClr val="5E11A6"/>
                </a:solidFill>
                <a:latin typeface="Times New Roman" pitchFamily="16" charset="0"/>
              </a:rPr>
            </a:br>
            <a:r>
              <a:rPr lang="en-US" sz="3600" b="1" i="1">
                <a:solidFill>
                  <a:srgbClr val="5E11A6"/>
                </a:solidFill>
                <a:latin typeface="Times New Roman" pitchFamily="16" charset="0"/>
              </a:rPr>
              <a:t>          </a:t>
            </a:r>
            <a:r>
              <a:rPr lang="ru-RU" sz="3600" b="1" i="1">
                <a:solidFill>
                  <a:srgbClr val="5E11A6"/>
                </a:solidFill>
                <a:latin typeface="Times New Roman" pitchFamily="16" charset="0"/>
              </a:rPr>
              <a:t>Если</a:t>
            </a:r>
            <a:r>
              <a:rPr lang="en-US" sz="3600" b="1" i="1">
                <a:solidFill>
                  <a:srgbClr val="5E11A6"/>
                </a:solidFill>
                <a:latin typeface="Times New Roman" pitchFamily="16" charset="0"/>
              </a:rPr>
              <a:t> </a:t>
            </a:r>
            <a:r>
              <a:rPr lang="ru-RU" sz="3600" b="1" i="1">
                <a:solidFill>
                  <a:srgbClr val="5E11A6"/>
                </a:solidFill>
                <a:latin typeface="Times New Roman" pitchFamily="16" charset="0"/>
              </a:rPr>
              <a:t>вдруг</a:t>
            </a:r>
            <a:r>
              <a:rPr lang="en-US" sz="3600" b="1" i="1">
                <a:solidFill>
                  <a:srgbClr val="5E11A6"/>
                </a:solidFill>
                <a:latin typeface="Times New Roman" pitchFamily="16" charset="0"/>
              </a:rPr>
              <a:t> </a:t>
            </a:r>
            <a:r>
              <a:rPr lang="ru-RU" sz="3600" b="1" i="1">
                <a:solidFill>
                  <a:srgbClr val="5E11A6"/>
                </a:solidFill>
                <a:latin typeface="Times New Roman" pitchFamily="16" charset="0"/>
              </a:rPr>
              <a:t>частица</a:t>
            </a:r>
            <a:r>
              <a:rPr lang="en-US" sz="3600" b="1" i="1">
                <a:solidFill>
                  <a:srgbClr val="5E11A6"/>
                </a:solidFill>
                <a:latin typeface="Times New Roman" pitchFamily="16" charset="0"/>
              </a:rPr>
              <a:t> </a:t>
            </a:r>
            <a:r>
              <a:rPr lang="en-US" sz="3600" b="1" i="1">
                <a:solidFill>
                  <a:srgbClr val="FF0000"/>
                </a:solidFill>
                <a:latin typeface="Times New Roman" pitchFamily="16" charset="0"/>
              </a:rPr>
              <a:t>not   </a:t>
            </a:r>
            <a:r>
              <a:rPr lang="en-US" sz="3600" b="1" i="1">
                <a:solidFill>
                  <a:srgbClr val="5E11A6"/>
                </a:solidFill>
                <a:latin typeface="Times New Roman" pitchFamily="16" charset="0"/>
              </a:rPr>
              <a:t>  </a:t>
            </a:r>
            <a:br>
              <a:rPr lang="en-US" sz="3600" b="1" i="1">
                <a:solidFill>
                  <a:srgbClr val="5E11A6"/>
                </a:solidFill>
                <a:latin typeface="Times New Roman" pitchFamily="16" charset="0"/>
              </a:rPr>
            </a:br>
            <a:r>
              <a:rPr lang="en-US" sz="3600" b="1" i="1">
                <a:solidFill>
                  <a:srgbClr val="5E11A6"/>
                </a:solidFill>
                <a:latin typeface="Times New Roman" pitchFamily="16" charset="0"/>
              </a:rPr>
              <a:t>        За г</a:t>
            </a:r>
            <a:r>
              <a:rPr lang="ru-RU" sz="3600" b="1" i="1">
                <a:solidFill>
                  <a:srgbClr val="5E11A6"/>
                </a:solidFill>
                <a:latin typeface="Times New Roman" pitchFamily="16" charset="0"/>
              </a:rPr>
              <a:t>лаголом появилась     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0438" y="3756025"/>
            <a:ext cx="1795462" cy="1960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67025" y="2246313"/>
            <a:ext cx="1633538" cy="3919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5799138"/>
            <a:ext cx="2457450" cy="817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25" y="2286000"/>
            <a:ext cx="1938338" cy="3917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83050" y="2286000"/>
            <a:ext cx="157003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377666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4400" smtClean="0"/>
              <a:t>I </a:t>
            </a:r>
            <a:r>
              <a:rPr sz="4400" smtClean="0">
                <a:solidFill>
                  <a:srgbClr val="7030A0"/>
                </a:solidFill>
              </a:rPr>
              <a:t>have</a:t>
            </a:r>
            <a:r>
              <a:rPr sz="4400" smtClean="0"/>
              <a:t> </a:t>
            </a:r>
            <a:r>
              <a:rPr sz="5400" smtClean="0">
                <a:solidFill>
                  <a:schemeClr val="tx2">
                    <a:lumMod val="75000"/>
                  </a:schemeClr>
                </a:solidFill>
              </a:rPr>
              <a:t>not</a:t>
            </a:r>
            <a:r>
              <a:rPr sz="4400" smtClean="0"/>
              <a:t> got a cat. </a:t>
            </a:r>
            <a:br>
              <a:rPr sz="4400" smtClean="0"/>
            </a:br>
            <a:r>
              <a:rPr sz="4400" smtClean="0"/>
              <a:t>She </a:t>
            </a:r>
            <a:r>
              <a:rPr sz="4400" smtClean="0">
                <a:solidFill>
                  <a:srgbClr val="7030A0"/>
                </a:solidFill>
              </a:rPr>
              <a:t>has</a:t>
            </a:r>
            <a:r>
              <a:rPr sz="4400" smtClean="0"/>
              <a:t> </a:t>
            </a:r>
            <a:r>
              <a:rPr sz="5400" smtClean="0">
                <a:solidFill>
                  <a:schemeClr val="tx2">
                    <a:lumMod val="75000"/>
                  </a:schemeClr>
                </a:solidFill>
              </a:rPr>
              <a:t>not</a:t>
            </a:r>
            <a:r>
              <a:rPr sz="4400" smtClean="0"/>
              <a:t> got a parrot.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1306513" y="900113"/>
            <a:ext cx="6203950" cy="91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573" rIns="0" bIns="0" anchor="ctr"/>
          <a:lstStyle/>
          <a:p>
            <a:pPr algn="ctr">
              <a:lnSpc>
                <a:spcPct val="95000"/>
              </a:lnSpc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</a:tabLst>
            </a:pPr>
            <a:r>
              <a:rPr lang="ru-RU" sz="3300" b="1" i="1">
                <a:solidFill>
                  <a:srgbClr val="0000FF"/>
                </a:solidFill>
                <a:latin typeface="Times New Roman" pitchFamily="16" charset="0"/>
              </a:rPr>
              <a:t>Поменяем их местами     </a:t>
            </a:r>
            <a:br>
              <a:rPr lang="ru-RU" sz="3300" b="1" i="1">
                <a:solidFill>
                  <a:srgbClr val="0000FF"/>
                </a:solidFill>
                <a:latin typeface="Times New Roman" pitchFamily="16" charset="0"/>
              </a:rPr>
            </a:br>
            <a:r>
              <a:rPr lang="ru-RU" sz="3300" b="1" i="1">
                <a:solidFill>
                  <a:srgbClr val="0000FF"/>
                </a:solidFill>
                <a:latin typeface="Times New Roman" pitchFamily="16" charset="0"/>
              </a:rPr>
              <a:t>И вопрос составим с вами.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9632" y="2132856"/>
            <a:ext cx="2284412" cy="3756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90925" y="2286000"/>
            <a:ext cx="4408488" cy="3756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772400" cy="136207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CC00FF"/>
                </a:solidFill>
                <a:latin typeface="Forte" pitchFamily="66" charset="0"/>
              </a:rPr>
              <a:t>Fill in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Forte" pitchFamily="66" charset="0"/>
              </a:rPr>
              <a:t>have got </a:t>
            </a:r>
            <a:r>
              <a:rPr lang="en-US" dirty="0" smtClean="0">
                <a:solidFill>
                  <a:srgbClr val="CC00FF"/>
                </a:solidFill>
                <a:latin typeface="Forte" pitchFamily="66" charset="0"/>
              </a:rPr>
              <a:t>or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Forte" pitchFamily="66" charset="0"/>
              </a:rPr>
              <a:t>has got</a:t>
            </a:r>
            <a:r>
              <a:rPr lang="en-US" dirty="0" smtClean="0">
                <a:solidFill>
                  <a:srgbClr val="CC00FF"/>
                </a:solidFill>
                <a:latin typeface="Forte" pitchFamily="66" charset="0"/>
              </a:rPr>
              <a:t>.</a:t>
            </a:r>
            <a:endParaRPr lang="ru-RU" dirty="0">
              <a:solidFill>
                <a:srgbClr val="CC00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785927"/>
            <a:ext cx="7772400" cy="4071966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Cows … long tails. </a:t>
            </a:r>
          </a:p>
          <a:p>
            <a:pPr marL="457200" indent="-457200"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Cats … small heads. </a:t>
            </a:r>
          </a:p>
          <a:p>
            <a:pPr marL="457200" indent="-457200"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A frog … big eyes. </a:t>
            </a:r>
          </a:p>
          <a:p>
            <a:pPr marL="457200" indent="-457200"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A bear … a fat body. </a:t>
            </a:r>
          </a:p>
          <a:p>
            <a:pPr marL="457200" indent="-457200"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A sheep … a small nose. </a:t>
            </a:r>
          </a:p>
          <a:p>
            <a:pPr marL="457200" indent="-457200"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A dog … a big head. </a:t>
            </a:r>
          </a:p>
          <a:p>
            <a:pPr marL="457200" indent="-457200"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Monkeys … big ears.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/>
          </p:nvPr>
        </p:nvSpPr>
        <p:spPr>
          <a:xfrm>
            <a:off x="214313" y="304800"/>
            <a:ext cx="8472487" cy="3838575"/>
          </a:xfrm>
        </p:spPr>
        <p:txBody>
          <a:bodyPr anchor="t"/>
          <a:lstStyle/>
          <a:p>
            <a:pPr algn="l"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 smtClean="0">
                <a:latin typeface="Arial Narrow" pitchFamily="34" charset="0"/>
              </a:rPr>
              <a:t>Большинство существительных образуют множественное число прибавлением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"S"</a:t>
            </a:r>
            <a:r>
              <a:rPr lang="ru-RU" sz="2800" dirty="0" smtClean="0">
                <a:latin typeface="Arial Narrow" pitchFamily="34" charset="0"/>
              </a:rPr>
              <a:t> в конце, например:</a:t>
            </a:r>
            <a:r>
              <a:rPr lang="ru-RU" sz="2800" dirty="0" smtClean="0">
                <a:latin typeface="Comic Sans MS" pitchFamily="64" charset="0"/>
              </a:rPr>
              <a:t/>
            </a:r>
            <a:br>
              <a:rPr lang="ru-RU" sz="2800" dirty="0" smtClean="0">
                <a:latin typeface="Comic Sans MS" pitchFamily="64" charset="0"/>
              </a:rPr>
            </a:br>
            <a:r>
              <a:rPr lang="ru-RU" sz="2800" dirty="0" smtClean="0">
                <a:latin typeface="Comic Sans MS" pitchFamily="64" charset="0"/>
              </a:rPr>
              <a:t/>
            </a:r>
            <a:br>
              <a:rPr lang="ru-RU" sz="2800" dirty="0" smtClean="0">
                <a:latin typeface="Comic Sans MS" pitchFamily="64" charset="0"/>
              </a:rPr>
            </a:br>
            <a:r>
              <a:rPr lang="ru-RU" sz="2800" b="1" dirty="0" err="1" smtClean="0">
                <a:solidFill>
                  <a:srgbClr val="333399"/>
                </a:solidFill>
              </a:rPr>
              <a:t>camera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camera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>,       </a:t>
            </a:r>
            <a:r>
              <a:rPr lang="ru-RU" sz="2800" b="1" dirty="0" err="1" smtClean="0">
                <a:solidFill>
                  <a:srgbClr val="333399"/>
                </a:solidFill>
              </a:rPr>
              <a:t>chair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chair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>, </a:t>
            </a:r>
          </a:p>
          <a:p>
            <a:pPr algn="l"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b="1" dirty="0" err="1" smtClean="0">
                <a:solidFill>
                  <a:srgbClr val="333399"/>
                </a:solidFill>
              </a:rPr>
              <a:t>snake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snake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>,            </a:t>
            </a:r>
            <a:r>
              <a:rPr lang="ru-RU" sz="2800" b="1" dirty="0" err="1" smtClean="0">
                <a:solidFill>
                  <a:srgbClr val="333399"/>
                </a:solidFill>
              </a:rPr>
              <a:t>parrot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parrot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>, </a:t>
            </a:r>
          </a:p>
          <a:p>
            <a:pPr algn="l"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b="1" dirty="0" err="1" smtClean="0">
                <a:solidFill>
                  <a:srgbClr val="333399"/>
                </a:solidFill>
              </a:rPr>
              <a:t>doctor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doctor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>,          </a:t>
            </a:r>
            <a:r>
              <a:rPr lang="ru-RU" sz="2800" b="1" dirty="0" err="1" smtClean="0">
                <a:solidFill>
                  <a:srgbClr val="333399"/>
                </a:solidFill>
              </a:rPr>
              <a:t>apple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apple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/>
            </a:r>
            <a:br>
              <a:rPr lang="ru-RU" sz="2800" b="1" dirty="0" smtClean="0">
                <a:solidFill>
                  <a:srgbClr val="333399"/>
                </a:solidFill>
              </a:rPr>
            </a:br>
            <a:endParaRPr lang="ru-RU" sz="2800" b="1" dirty="0" smtClean="0">
              <a:solidFill>
                <a:srgbClr val="333399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86200"/>
            <a:ext cx="1793875" cy="2133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4114800"/>
            <a:ext cx="2362200" cy="2009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838200" y="6248400"/>
            <a:ext cx="19050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00188" y="5929313"/>
            <a:ext cx="1385887" cy="460375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>
                <a:srgbClr val="333399"/>
              </a:buClr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>
                <a:solidFill>
                  <a:srgbClr val="333399"/>
                </a:solidFill>
                <a:latin typeface="Comic Sans MS" pitchFamily="66" charset="0"/>
              </a:rPr>
              <a:t>A cat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786313" y="5929313"/>
            <a:ext cx="1957387" cy="460375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buClr>
                <a:srgbClr val="333399"/>
              </a:buClr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>
                <a:solidFill>
                  <a:srgbClr val="333399"/>
                </a:solidFill>
                <a:latin typeface="Comic Sans MS" pitchFamily="66" charset="0"/>
              </a:rPr>
              <a:t>cats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200400" y="4800600"/>
            <a:ext cx="1085850" cy="833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2000"/>
              </a:spcBef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cs typeface="Lucida Sans Unicode" charset="0"/>
              </a:rPr>
              <a:t>+ 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6936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man – men </a:t>
            </a:r>
            <a:r>
              <a:rPr lang="en-US" sz="3600" dirty="0" smtClean="0"/>
              <a:t>[m</a:t>
            </a:r>
            <a:r>
              <a:rPr lang="ru-RU" sz="3600" dirty="0" err="1" smtClean="0"/>
              <a:t>æ</a:t>
            </a:r>
            <a:r>
              <a:rPr lang="en-US" sz="3600" dirty="0" smtClean="0"/>
              <a:t>n – men] – </a:t>
            </a:r>
            <a:r>
              <a:rPr lang="ru-RU" sz="3600" dirty="0" smtClean="0">
                <a:solidFill>
                  <a:srgbClr val="00B050"/>
                </a:solidFill>
              </a:rPr>
              <a:t>мужчина (мужчины)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woman – women </a:t>
            </a:r>
            <a:r>
              <a:rPr lang="en-US" sz="3600" dirty="0" smtClean="0"/>
              <a:t>[</a:t>
            </a:r>
            <a:r>
              <a:rPr lang="en-US" sz="3600" dirty="0" err="1" smtClean="0"/>
              <a:t>wum</a:t>
            </a:r>
            <a:r>
              <a:rPr lang="ru-RU" sz="3600" dirty="0" err="1" smtClean="0"/>
              <a:t>ə</a:t>
            </a:r>
            <a:r>
              <a:rPr lang="en-US" sz="3600" dirty="0" smtClean="0"/>
              <a:t>n – </a:t>
            </a:r>
            <a:r>
              <a:rPr lang="en-US" sz="3600" dirty="0" err="1" smtClean="0"/>
              <a:t>wimin</a:t>
            </a:r>
            <a:r>
              <a:rPr lang="en-US" sz="3600" dirty="0" smtClean="0"/>
              <a:t>] – </a:t>
            </a:r>
            <a:r>
              <a:rPr lang="ru-RU" sz="3600" dirty="0" smtClean="0">
                <a:solidFill>
                  <a:srgbClr val="00B050"/>
                </a:solidFill>
              </a:rPr>
              <a:t>женщина (женщины)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tooth – teeth </a:t>
            </a:r>
            <a:r>
              <a:rPr lang="en-US" sz="3600" dirty="0" smtClean="0"/>
              <a:t>[</a:t>
            </a:r>
            <a:r>
              <a:rPr lang="en-US" sz="3600" dirty="0" err="1" smtClean="0"/>
              <a:t>tu</a:t>
            </a:r>
            <a:r>
              <a:rPr lang="en-US" sz="3600" dirty="0" smtClean="0"/>
              <a:t>:</a:t>
            </a:r>
            <a:r>
              <a:rPr lang="ru-RU" sz="3600" dirty="0" err="1" smtClean="0"/>
              <a:t>θ</a:t>
            </a:r>
            <a:r>
              <a:rPr lang="en-US" sz="3600" dirty="0" smtClean="0"/>
              <a:t> - </a:t>
            </a:r>
            <a:r>
              <a:rPr lang="en-US" sz="3600" dirty="0" err="1" smtClean="0"/>
              <a:t>ti</a:t>
            </a:r>
            <a:r>
              <a:rPr lang="en-US" sz="3600" dirty="0" smtClean="0"/>
              <a:t>:</a:t>
            </a:r>
            <a:r>
              <a:rPr lang="ru-RU" sz="3600" dirty="0" err="1" smtClean="0"/>
              <a:t>θ</a:t>
            </a:r>
            <a:r>
              <a:rPr lang="en-US" sz="3600" dirty="0" smtClean="0"/>
              <a:t>] – </a:t>
            </a:r>
            <a:r>
              <a:rPr lang="ru-RU" sz="3600" dirty="0" smtClean="0">
                <a:solidFill>
                  <a:srgbClr val="00B050"/>
                </a:solidFill>
              </a:rPr>
              <a:t>зуб (зубы) </a:t>
            </a:r>
            <a:br>
              <a:rPr lang="ru-RU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foot – feet </a:t>
            </a:r>
            <a:r>
              <a:rPr lang="en-US" sz="3600" dirty="0" smtClean="0"/>
              <a:t>[</a:t>
            </a:r>
            <a:r>
              <a:rPr lang="en-US" sz="3600" dirty="0" err="1" smtClean="0"/>
              <a:t>fu:t</a:t>
            </a:r>
            <a:r>
              <a:rPr lang="en-US" sz="3600" dirty="0" smtClean="0"/>
              <a:t> – </a:t>
            </a:r>
            <a:r>
              <a:rPr lang="en-US" sz="3600" dirty="0" err="1" smtClean="0"/>
              <a:t>fi:t</a:t>
            </a:r>
            <a:r>
              <a:rPr lang="en-US" sz="3600" dirty="0" smtClean="0"/>
              <a:t>] – </a:t>
            </a:r>
            <a:r>
              <a:rPr lang="ru-RU" sz="3600" dirty="0" smtClean="0">
                <a:solidFill>
                  <a:srgbClr val="00B050"/>
                </a:solidFill>
              </a:rPr>
              <a:t>ступня (ступни)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child – children </a:t>
            </a:r>
            <a:r>
              <a:rPr lang="en-US" sz="3600" dirty="0" smtClean="0"/>
              <a:t>(</a:t>
            </a:r>
            <a:r>
              <a:rPr lang="ru-RU" sz="3600" dirty="0" err="1" smtClean="0"/>
              <a:t>t</a:t>
            </a:r>
            <a:r>
              <a:rPr lang="ru-RU" sz="3600" dirty="0" smtClean="0"/>
              <a:t>∫</a:t>
            </a:r>
            <a:r>
              <a:rPr lang="en-US" sz="3600" dirty="0" err="1" smtClean="0"/>
              <a:t>aild</a:t>
            </a:r>
            <a:r>
              <a:rPr lang="en-US" sz="3600" dirty="0" smtClean="0"/>
              <a:t> – </a:t>
            </a:r>
            <a:r>
              <a:rPr lang="ru-RU" sz="3600" dirty="0" err="1" smtClean="0"/>
              <a:t>t</a:t>
            </a:r>
            <a:r>
              <a:rPr lang="ru-RU" sz="3600" dirty="0" smtClean="0"/>
              <a:t>∫</a:t>
            </a:r>
            <a:r>
              <a:rPr lang="en-US" sz="3600" dirty="0" err="1" smtClean="0"/>
              <a:t>ildren</a:t>
            </a:r>
            <a:r>
              <a:rPr lang="en-US" sz="3600" dirty="0" smtClean="0"/>
              <a:t>) – </a:t>
            </a:r>
            <a:r>
              <a:rPr lang="ru-RU" sz="3600" dirty="0" smtClean="0">
                <a:solidFill>
                  <a:srgbClr val="00B050"/>
                </a:solidFill>
              </a:rPr>
              <a:t>ребенок (дети)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sheep – sheep</a:t>
            </a:r>
            <a:r>
              <a:rPr lang="en-US" sz="3600" dirty="0" smtClean="0"/>
              <a:t> [</a:t>
            </a:r>
            <a:r>
              <a:rPr lang="ru-RU" sz="3600" dirty="0" smtClean="0"/>
              <a:t>∫</a:t>
            </a:r>
            <a:r>
              <a:rPr lang="en-US" sz="3600" dirty="0" smtClean="0"/>
              <a:t>i:p – </a:t>
            </a:r>
            <a:r>
              <a:rPr lang="ru-RU" sz="3600" dirty="0" smtClean="0"/>
              <a:t>∫</a:t>
            </a:r>
            <a:r>
              <a:rPr lang="en-US" sz="3600" dirty="0" smtClean="0"/>
              <a:t>i:p] – </a:t>
            </a:r>
            <a:r>
              <a:rPr lang="ru-RU" sz="3600" dirty="0" smtClean="0">
                <a:solidFill>
                  <a:srgbClr val="00B050"/>
                </a:solidFill>
              </a:rPr>
              <a:t>овца (овцы) </a:t>
            </a:r>
            <a:br>
              <a:rPr lang="ru-RU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fish – fish </a:t>
            </a:r>
            <a:r>
              <a:rPr lang="en-US" sz="3600" dirty="0" smtClean="0"/>
              <a:t>[</a:t>
            </a:r>
            <a:r>
              <a:rPr lang="en-US" sz="3600" dirty="0" err="1" smtClean="0"/>
              <a:t>fi</a:t>
            </a:r>
            <a:r>
              <a:rPr lang="ru-RU" sz="3600" dirty="0" smtClean="0"/>
              <a:t>∫</a:t>
            </a:r>
            <a:r>
              <a:rPr lang="en-US" sz="3600" dirty="0" smtClean="0"/>
              <a:t> – </a:t>
            </a:r>
            <a:r>
              <a:rPr lang="en-US" sz="3600" dirty="0" err="1" smtClean="0"/>
              <a:t>fi</a:t>
            </a:r>
            <a:r>
              <a:rPr lang="ru-RU" sz="3600" dirty="0" smtClean="0"/>
              <a:t>∫</a:t>
            </a:r>
            <a:r>
              <a:rPr lang="en-US" sz="3600" dirty="0" smtClean="0"/>
              <a:t>] – </a:t>
            </a:r>
            <a:r>
              <a:rPr lang="ru-RU" sz="3600" dirty="0" smtClean="0">
                <a:solidFill>
                  <a:srgbClr val="00B050"/>
                </a:solidFill>
              </a:rPr>
              <a:t>рыба (рыбы)</a:t>
            </a:r>
            <a:br>
              <a:rPr lang="ru-RU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mouse – mice </a:t>
            </a:r>
            <a:r>
              <a:rPr lang="en-US" sz="3600" dirty="0" smtClean="0"/>
              <a:t>[</a:t>
            </a:r>
            <a:r>
              <a:rPr lang="en-US" sz="3600" dirty="0" err="1" smtClean="0"/>
              <a:t>maus</a:t>
            </a:r>
            <a:r>
              <a:rPr lang="en-US" sz="3600" dirty="0" smtClean="0"/>
              <a:t> – </a:t>
            </a:r>
            <a:r>
              <a:rPr lang="en-US" sz="3600" dirty="0" err="1" smtClean="0"/>
              <a:t>mais</a:t>
            </a:r>
            <a:r>
              <a:rPr lang="en-US" sz="3600" dirty="0" smtClean="0"/>
              <a:t>] </a:t>
            </a:r>
            <a:r>
              <a:rPr lang="en-US" sz="3600" dirty="0" smtClean="0">
                <a:solidFill>
                  <a:srgbClr val="00B050"/>
                </a:solidFill>
              </a:rPr>
              <a:t>– </a:t>
            </a:r>
            <a:r>
              <a:rPr lang="ru-RU" sz="3600" dirty="0" smtClean="0">
                <a:solidFill>
                  <a:srgbClr val="00B050"/>
                </a:solidFill>
              </a:rPr>
              <a:t>мышь (мыши)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71547"/>
            <a:ext cx="7772400" cy="457203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one mouse – three … 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one child – five … 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one foot – two … 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one man – eight … 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one tooth – ten …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one woman – six …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one sheep – fifteen …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714375" y="428625"/>
            <a:ext cx="1785938" cy="1285875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my</a:t>
            </a:r>
            <a:endParaRPr lang="ru-RU" sz="3600" dirty="0"/>
          </a:p>
        </p:txBody>
      </p:sp>
      <p:sp>
        <p:nvSpPr>
          <p:cNvPr id="3" name="Облако 2"/>
          <p:cNvSpPr/>
          <p:nvPr/>
        </p:nvSpPr>
        <p:spPr>
          <a:xfrm>
            <a:off x="2857500" y="3071813"/>
            <a:ext cx="2428875" cy="1143000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funny</a:t>
            </a:r>
            <a:endParaRPr lang="ru-RU" sz="3600" dirty="0"/>
          </a:p>
        </p:txBody>
      </p:sp>
      <p:sp>
        <p:nvSpPr>
          <p:cNvPr id="4" name="Облако 3"/>
          <p:cNvSpPr/>
          <p:nvPr/>
        </p:nvSpPr>
        <p:spPr>
          <a:xfrm>
            <a:off x="5643563" y="3786188"/>
            <a:ext cx="3000375" cy="1143000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mummy</a:t>
            </a:r>
            <a:endParaRPr lang="ru-RU" sz="3600" dirty="0"/>
          </a:p>
        </p:txBody>
      </p:sp>
      <p:sp>
        <p:nvSpPr>
          <p:cNvPr id="5" name="Облако 4"/>
          <p:cNvSpPr/>
          <p:nvPr/>
        </p:nvSpPr>
        <p:spPr>
          <a:xfrm>
            <a:off x="428625" y="4572000"/>
            <a:ext cx="2357438" cy="1143000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angry</a:t>
            </a:r>
            <a:endParaRPr lang="ru-RU" sz="3600" dirty="0"/>
          </a:p>
        </p:txBody>
      </p:sp>
      <p:sp>
        <p:nvSpPr>
          <p:cNvPr id="6" name="Облако 5"/>
          <p:cNvSpPr/>
          <p:nvPr/>
        </p:nvSpPr>
        <p:spPr>
          <a:xfrm>
            <a:off x="3643313" y="1000125"/>
            <a:ext cx="2357437" cy="1143000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daddy</a:t>
            </a:r>
            <a:endParaRPr lang="ru-RU" sz="3600" dirty="0"/>
          </a:p>
        </p:txBody>
      </p:sp>
      <p:sp>
        <p:nvSpPr>
          <p:cNvPr id="7" name="Облако 6"/>
          <p:cNvSpPr/>
          <p:nvPr/>
        </p:nvSpPr>
        <p:spPr>
          <a:xfrm>
            <a:off x="428625" y="2643188"/>
            <a:ext cx="1928813" cy="1143000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ugly</a:t>
            </a:r>
            <a:endParaRPr lang="ru-RU" sz="3600" dirty="0"/>
          </a:p>
        </p:txBody>
      </p:sp>
      <p:sp>
        <p:nvSpPr>
          <p:cNvPr id="8" name="Облако 7"/>
          <p:cNvSpPr/>
          <p:nvPr/>
        </p:nvSpPr>
        <p:spPr>
          <a:xfrm>
            <a:off x="3429000" y="5143500"/>
            <a:ext cx="1643063" cy="1143000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lazy</a:t>
            </a:r>
            <a:endParaRPr lang="ru-RU" sz="3600" dirty="0"/>
          </a:p>
        </p:txBody>
      </p:sp>
      <p:sp>
        <p:nvSpPr>
          <p:cNvPr id="9" name="Облако 8"/>
          <p:cNvSpPr/>
          <p:nvPr/>
        </p:nvSpPr>
        <p:spPr>
          <a:xfrm>
            <a:off x="6715125" y="1500188"/>
            <a:ext cx="1857375" cy="1143000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baby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071546"/>
            <a:ext cx="4176732" cy="4598929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E:\Английский язык\Фотографии\буквы\Waving_Blue_Letter_Y_Royalty_Free_Clipart_Picture_101103-104355-58104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1571625"/>
            <a:ext cx="4357687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лако 3"/>
          <p:cNvSpPr/>
          <p:nvPr/>
        </p:nvSpPr>
        <p:spPr>
          <a:xfrm>
            <a:off x="5143500" y="1214438"/>
            <a:ext cx="2786063" cy="1357312"/>
          </a:xfrm>
          <a:prstGeom prst="cloud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в открытом слоге</a:t>
            </a:r>
          </a:p>
        </p:txBody>
      </p:sp>
      <p:sp>
        <p:nvSpPr>
          <p:cNvPr id="5" name="Солнце 4"/>
          <p:cNvSpPr/>
          <p:nvPr/>
        </p:nvSpPr>
        <p:spPr>
          <a:xfrm>
            <a:off x="5286375" y="4071938"/>
            <a:ext cx="2714625" cy="2214562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chemeClr val="tx1"/>
                </a:solidFill>
              </a:rPr>
              <a:t>[</a:t>
            </a:r>
            <a:r>
              <a:rPr lang="en-US" sz="2800" b="1" dirty="0" err="1">
                <a:solidFill>
                  <a:schemeClr val="tx1"/>
                </a:solidFill>
              </a:rPr>
              <a:t>ai</a:t>
            </a:r>
            <a:r>
              <a:rPr lang="en-US" sz="2800" b="1" dirty="0">
                <a:solidFill>
                  <a:schemeClr val="tx1"/>
                </a:solidFill>
              </a:rPr>
              <a:t>]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4071938" y="2286000"/>
            <a:ext cx="1000125" cy="5715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000500" y="4143375"/>
            <a:ext cx="1214438" cy="5715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0" y="5000625"/>
            <a:ext cx="9144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792" bIns="0" anchor="ctr">
            <a:spAutoFit/>
          </a:bodyPr>
          <a:lstStyle/>
          <a:p>
            <a:pPr algn="ctr" eaLnBrk="0" hangingPunct="0">
              <a:defRPr/>
            </a:pPr>
            <a:r>
              <a:rPr lang="en-US" sz="66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</a:t>
            </a:r>
            <a:r>
              <a:rPr lang="en-US" sz="6600" b="1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</a:t>
            </a:r>
            <a:r>
              <a:rPr lang="en-US" sz="66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fly, by, my cat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21507" name="Рисунок 11" descr="Yy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1028700"/>
            <a:ext cx="3286125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1"/>
          <p:cNvSpPr>
            <a:spLocks noChangeArrowheads="1"/>
          </p:cNvSpPr>
          <p:nvPr/>
        </p:nvSpPr>
        <p:spPr bwMode="auto">
          <a:xfrm>
            <a:off x="0" y="3214688"/>
            <a:ext cx="91440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792" bIns="0" anchor="ctr">
            <a:spAutoFit/>
          </a:bodyPr>
          <a:lstStyle/>
          <a:p>
            <a:pPr algn="ctr" eaLnBrk="0" hangingPunct="0"/>
            <a:r>
              <a:rPr lang="ru-RU" sz="4400" b="1" i="1">
                <a:solidFill>
                  <a:srgbClr val="000000"/>
                </a:solidFill>
                <a:cs typeface="Arial" charset="0"/>
              </a:rPr>
              <a:t>В коротких словах буква </a:t>
            </a:r>
            <a:r>
              <a:rPr lang="en-US" sz="6000" b="1" i="1" u="sng">
                <a:solidFill>
                  <a:srgbClr val="0000CC"/>
                </a:solidFill>
                <a:cs typeface="Arial" charset="0"/>
              </a:rPr>
              <a:t>y</a:t>
            </a:r>
            <a:r>
              <a:rPr lang="en-US" sz="4400" b="1" i="1">
                <a:solidFill>
                  <a:srgbClr val="000000"/>
                </a:solidFill>
                <a:cs typeface="Arial" charset="0"/>
              </a:rPr>
              <a:t> </a:t>
            </a:r>
            <a:r>
              <a:rPr lang="ru-RU" sz="4400" b="1" i="1">
                <a:solidFill>
                  <a:srgbClr val="000000"/>
                </a:solidFill>
                <a:cs typeface="Arial" charset="0"/>
              </a:rPr>
              <a:t>читается </a:t>
            </a:r>
            <a:r>
              <a:rPr lang="ru-RU" sz="6000" b="1" i="1">
                <a:solidFill>
                  <a:srgbClr val="C00000"/>
                </a:solidFill>
                <a:cs typeface="Arial" charset="0"/>
              </a:rPr>
              <a:t>ай</a:t>
            </a:r>
            <a:endParaRPr lang="ru-RU" sz="60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GOHOME_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4495800"/>
            <a:ext cx="20716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714348" y="2714620"/>
            <a:ext cx="650081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слова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выучить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,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 </a:t>
            </a:r>
            <a:endParaRPr lang="ru-RU" sz="4400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  <a:p>
            <a:pPr algn="ctr">
              <a:defRPr/>
            </a:pPr>
            <a:r>
              <a:rPr lang="ru-RU" sz="4400" dirty="0">
                <a:solidFill>
                  <a:srgbClr val="C00000"/>
                </a:solidFill>
                <a:latin typeface="Verdana" pitchFamily="34" charset="0"/>
              </a:rPr>
              <a:t>с. </a:t>
            </a:r>
            <a:r>
              <a:rPr lang="ru-RU" sz="4400" dirty="0" smtClean="0">
                <a:solidFill>
                  <a:srgbClr val="C00000"/>
                </a:solidFill>
                <a:latin typeface="Verdana" pitchFamily="34" charset="0"/>
              </a:rPr>
              <a:t>38 у. </a:t>
            </a:r>
            <a:r>
              <a:rPr lang="en-US" sz="4400" dirty="0" smtClean="0">
                <a:solidFill>
                  <a:srgbClr val="C00000"/>
                </a:solidFill>
                <a:latin typeface="Verdana" pitchFamily="34" charset="0"/>
              </a:rPr>
              <a:t>2, 3</a:t>
            </a:r>
            <a:r>
              <a:rPr lang="ru-RU" sz="4400" dirty="0" smtClean="0">
                <a:solidFill>
                  <a:srgbClr val="C00000"/>
                </a:solidFill>
                <a:latin typeface="Verdana" pitchFamily="34" charset="0"/>
              </a:rPr>
              <a:t> (р.т.)</a:t>
            </a:r>
          </a:p>
        </p:txBody>
      </p:sp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1928813" y="714356"/>
            <a:ext cx="464345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Curve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00" dirty="0" err="1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Verdana" pitchFamily="34" charset="0"/>
              </a:rPr>
              <a:t>Hometask</a:t>
            </a:r>
            <a:r>
              <a:rPr lang="en-US" b="1" u="sng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Verdana" pitchFamily="34" charset="0"/>
              </a:rPr>
              <a:t> 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928670"/>
            <a:ext cx="3776680" cy="48617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4300145.pn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642918"/>
            <a:ext cx="1883880" cy="1857388"/>
          </a:xfrm>
        </p:spPr>
      </p:pic>
      <p:pic>
        <p:nvPicPr>
          <p:cNvPr id="5" name="Содержимое 6" descr="губы.jpg">
            <a:hlinkClick r:id="rId3" action="ppaction://hlinksldjump"/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rcRect t="6310" r="9091"/>
          <a:stretch>
            <a:fillRect/>
          </a:stretch>
        </p:blipFill>
        <p:spPr>
          <a:xfrm>
            <a:off x="357158" y="500042"/>
            <a:ext cx="1943246" cy="1500198"/>
          </a:xfr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tiger-tail-39863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26" y="2143116"/>
            <a:ext cx="2286016" cy="1983119"/>
          </a:xfrm>
          <a:prstGeom prst="rect">
            <a:avLst/>
          </a:prstGeom>
        </p:spPr>
      </p:pic>
      <p:pic>
        <p:nvPicPr>
          <p:cNvPr id="8" name="Picture 5" descr="baby examining han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0" y="1214422"/>
            <a:ext cx="2241869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ead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4810" y="428604"/>
            <a:ext cx="2074710" cy="2214578"/>
          </a:xfrm>
          <a:prstGeom prst="rect">
            <a:avLst/>
          </a:prstGeom>
        </p:spPr>
      </p:pic>
      <p:pic>
        <p:nvPicPr>
          <p:cNvPr id="10" name="Содержимое 7" descr="нос.jpg">
            <a:hlinkClick r:id="rId8" action="ppaction://hlinksldjump">
              <a:snd r:embed="rId9" name="applause.wav"/>
            </a:hlinkClick>
          </p:cNvPr>
          <p:cNvPicPr>
            <a:picLocks noChangeAspect="1"/>
          </p:cNvPicPr>
          <p:nvPr/>
        </p:nvPicPr>
        <p:blipFill>
          <a:blip r:embed="rId10"/>
          <a:srcRect l="15909" r="15902" b="10625"/>
          <a:stretch>
            <a:fillRect/>
          </a:stretch>
        </p:blipFill>
        <p:spPr>
          <a:xfrm>
            <a:off x="6357950" y="4429132"/>
            <a:ext cx="2500330" cy="1862972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Содержимое 3" descr="глаз.jpg">
            <a:hlinkClick r:id="rId11" action="ppaction://hlinksldjump">
              <a:snd r:embed="rId9" name="applause.wav"/>
            </a:hlinkClick>
          </p:cNvPr>
          <p:cNvPicPr>
            <a:picLocks noChangeAspect="1"/>
          </p:cNvPicPr>
          <p:nvPr/>
        </p:nvPicPr>
        <p:blipFill>
          <a:blip r:embed="rId12" cstate="print"/>
          <a:srcRect l="4623" t="6243" r="4623" b="5366"/>
          <a:stretch>
            <a:fillRect/>
          </a:stretch>
        </p:blipFill>
        <p:spPr>
          <a:xfrm>
            <a:off x="214282" y="4929198"/>
            <a:ext cx="2287515" cy="1643074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Содержимое 7" descr="ухо.jpg">
            <a:hlinkClick r:id="" action="ppaction://noaction"/>
          </p:cNvPr>
          <p:cNvPicPr>
            <a:picLocks noChangeAspect="1"/>
          </p:cNvPicPr>
          <p:nvPr/>
        </p:nvPicPr>
        <p:blipFill>
          <a:blip r:embed="rId13"/>
          <a:srcRect l="34103" t="6818" r="34103" b="13636"/>
          <a:stretch>
            <a:fillRect/>
          </a:stretch>
        </p:blipFill>
        <p:spPr>
          <a:xfrm>
            <a:off x="4000496" y="3214686"/>
            <a:ext cx="1928826" cy="302135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FF"/>
                </a:solidFill>
                <a:latin typeface="Arial Rounded MT Bold" pitchFamily="34" charset="0"/>
              </a:rPr>
              <a:t>Match.</a:t>
            </a:r>
            <a:endParaRPr lang="ru-RU" dirty="0">
              <a:solidFill>
                <a:srgbClr val="CC00FF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7200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9001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1. </a:t>
                      </a:r>
                      <a:r>
                        <a:rPr lang="en-US" sz="2400" b="0" dirty="0" err="1" smtClean="0"/>
                        <a:t>taf</a:t>
                      </a:r>
                      <a:r>
                        <a:rPr lang="en-US" sz="2400" b="0" dirty="0" smtClean="0"/>
                        <a:t> </a:t>
                      </a:r>
                      <a:r>
                        <a:rPr lang="en-US" sz="2400" b="0" dirty="0" err="1" smtClean="0"/>
                        <a:t>obyd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a) long tail</a:t>
                      </a:r>
                      <a:endParaRPr lang="ru-RU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9001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2. </a:t>
                      </a:r>
                      <a:r>
                        <a:rPr lang="en-US" sz="2400" b="0" dirty="0" err="1" smtClean="0"/>
                        <a:t>slalm</a:t>
                      </a:r>
                      <a:r>
                        <a:rPr lang="en-US" sz="2400" b="0" baseline="0" dirty="0" smtClean="0"/>
                        <a:t> </a:t>
                      </a:r>
                      <a:r>
                        <a:rPr lang="en-US" sz="2400" b="0" baseline="0" dirty="0" err="1" smtClean="0"/>
                        <a:t>deha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b) thin legs</a:t>
                      </a:r>
                      <a:endParaRPr lang="ru-RU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9001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3. </a:t>
                      </a:r>
                      <a:r>
                        <a:rPr lang="en-US" sz="2400" b="0" dirty="0" err="1" smtClean="0"/>
                        <a:t>goln</a:t>
                      </a:r>
                      <a:r>
                        <a:rPr lang="en-US" sz="2400" b="0" dirty="0" smtClean="0"/>
                        <a:t> </a:t>
                      </a:r>
                      <a:r>
                        <a:rPr lang="en-US" sz="2400" b="0" dirty="0" err="1" smtClean="0"/>
                        <a:t>liat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c) big eyes</a:t>
                      </a:r>
                      <a:endParaRPr lang="ru-RU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9001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4. </a:t>
                      </a:r>
                      <a:r>
                        <a:rPr lang="en-US" sz="2400" b="0" dirty="0" err="1" smtClean="0"/>
                        <a:t>rosht</a:t>
                      </a:r>
                      <a:r>
                        <a:rPr lang="en-US" sz="2400" b="0" dirty="0" smtClean="0"/>
                        <a:t> </a:t>
                      </a:r>
                      <a:r>
                        <a:rPr lang="en-US" sz="2400" b="0" dirty="0" err="1" smtClean="0"/>
                        <a:t>liat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d) small nose</a:t>
                      </a:r>
                      <a:endParaRPr lang="ru-RU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9001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5. </a:t>
                      </a:r>
                      <a:r>
                        <a:rPr lang="en-US" sz="2400" b="0" dirty="0" err="1" smtClean="0"/>
                        <a:t>niht</a:t>
                      </a:r>
                      <a:r>
                        <a:rPr lang="en-US" sz="2400" b="0" dirty="0" smtClean="0"/>
                        <a:t> </a:t>
                      </a:r>
                      <a:r>
                        <a:rPr lang="en-US" sz="2400" b="0" dirty="0" err="1" smtClean="0"/>
                        <a:t>selg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e) fat body</a:t>
                      </a:r>
                      <a:endParaRPr lang="ru-RU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9001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6. </a:t>
                      </a:r>
                      <a:r>
                        <a:rPr lang="en-US" sz="2400" b="0" dirty="0" err="1" smtClean="0"/>
                        <a:t>gib</a:t>
                      </a:r>
                      <a:r>
                        <a:rPr lang="en-US" sz="2400" b="0" dirty="0" smtClean="0"/>
                        <a:t> </a:t>
                      </a:r>
                      <a:r>
                        <a:rPr lang="en-US" sz="2400" b="0" dirty="0" err="1" smtClean="0"/>
                        <a:t>resa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f) small head</a:t>
                      </a:r>
                      <a:endParaRPr lang="ru-RU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9001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7. </a:t>
                      </a:r>
                      <a:r>
                        <a:rPr lang="en-US" sz="2400" b="0" dirty="0" err="1" smtClean="0"/>
                        <a:t>slalm</a:t>
                      </a:r>
                      <a:r>
                        <a:rPr lang="en-US" sz="2400" b="0" dirty="0" smtClean="0"/>
                        <a:t> </a:t>
                      </a:r>
                      <a:r>
                        <a:rPr lang="en-US" sz="2400" b="0" dirty="0" err="1" smtClean="0"/>
                        <a:t>sone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g) big ears</a:t>
                      </a:r>
                      <a:endParaRPr lang="ru-RU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9001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8. </a:t>
                      </a:r>
                      <a:r>
                        <a:rPr lang="en-US" sz="2400" b="0" dirty="0" err="1" smtClean="0"/>
                        <a:t>gib</a:t>
                      </a:r>
                      <a:r>
                        <a:rPr lang="en-US" sz="2400" b="0" dirty="0" smtClean="0"/>
                        <a:t> </a:t>
                      </a:r>
                      <a:r>
                        <a:rPr lang="en-US" sz="2400" b="0" dirty="0" err="1" smtClean="0"/>
                        <a:t>eesy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h) short tail</a:t>
                      </a:r>
                      <a:endParaRPr lang="ru-RU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1928794" y="1857364"/>
            <a:ext cx="2643206" cy="2143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285984" y="2428868"/>
            <a:ext cx="2357454" cy="2071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857356" y="1857364"/>
            <a:ext cx="271464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000232" y="3500438"/>
            <a:ext cx="2571768" cy="22145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1928794" y="2500306"/>
            <a:ext cx="2643206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857356" y="4714884"/>
            <a:ext cx="285752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143108" y="3571876"/>
            <a:ext cx="2500330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857356" y="3071810"/>
            <a:ext cx="2786082" cy="2714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acbfc525e5315f5c3f2d5fe876aa804_screen_1024x64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928670"/>
            <a:ext cx="7670169" cy="4793855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628800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  <a:latin typeface="Arial Rounded MT Bold" pitchFamily="34" charset="0"/>
              </a:rPr>
              <a:t>I have got a dog.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0" y="326915"/>
            <a:ext cx="7807680" cy="1143480"/>
          </a:xfrm>
        </p:spPr>
        <p:txBody>
          <a:bodyPr tIns="27431"/>
          <a:lstStyle/>
          <a:p>
            <a:pPr eaLnBrk="1" hangingPunct="1">
              <a:lnSpc>
                <a:spcPct val="95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HAVE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050" y="1468438"/>
            <a:ext cx="3517900" cy="4735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4975" y="1633538"/>
            <a:ext cx="4541838" cy="4545012"/>
          </a:xfrm>
        </p:spPr>
        <p:txBody>
          <a:bodyPr tIns="20573"/>
          <a:lstStyle/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ru-RU" sz="3300" b="1" smtClean="0">
                <a:solidFill>
                  <a:srgbClr val="0000FF"/>
                </a:solidFill>
                <a:latin typeface="Times New Roman" pitchFamily="16" charset="0"/>
              </a:rPr>
              <a:t>Здесь королева </a:t>
            </a:r>
            <a:r>
              <a:rPr lang="en-US" sz="3300" b="1" i="1" smtClean="0">
                <a:solidFill>
                  <a:srgbClr val="800080"/>
                </a:solidFill>
                <a:latin typeface="Times New Roman" pitchFamily="16" charset="0"/>
              </a:rPr>
              <a:t>Have</a:t>
            </a:r>
            <a:r>
              <a:rPr lang="ru-RU" sz="3300" b="1" smtClean="0">
                <a:solidFill>
                  <a:srgbClr val="0000FF"/>
                </a:solidFill>
                <a:latin typeface="Times New Roman" pitchFamily="16" charset="0"/>
              </a:rPr>
              <a:t>                     живет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ru-RU" sz="3300" b="1" smtClean="0">
                <a:solidFill>
                  <a:srgbClr val="0000FF"/>
                </a:solidFill>
                <a:latin typeface="Times New Roman" pitchFamily="16" charset="0"/>
              </a:rPr>
              <a:t>И шут придворный с                          нею </a:t>
            </a:r>
            <a:r>
              <a:rPr lang="en-US" sz="3300" b="1" i="1" smtClean="0">
                <a:solidFill>
                  <a:srgbClr val="800000"/>
                </a:solidFill>
                <a:latin typeface="Times New Roman" pitchFamily="16" charset="0"/>
              </a:rPr>
              <a:t>got</a:t>
            </a:r>
            <a:r>
              <a:rPr lang="en-US" sz="3300" b="1" i="1" smtClean="0">
                <a:solidFill>
                  <a:srgbClr val="0000FF"/>
                </a:solidFill>
                <a:latin typeface="Times New Roman" pitchFamily="16" charset="0"/>
              </a:rPr>
              <a:t>.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ru-RU" sz="3300" b="1" smtClean="0">
                <a:solidFill>
                  <a:srgbClr val="0000FF"/>
                </a:solidFill>
                <a:latin typeface="Times New Roman" pitchFamily="16" charset="0"/>
              </a:rPr>
              <a:t>Он рядышком всегда                               сидит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ru-RU" sz="3300" b="1" smtClean="0">
                <a:solidFill>
                  <a:srgbClr val="0000FF"/>
                </a:solidFill>
                <a:latin typeface="Times New Roman" pitchFamily="16" charset="0"/>
              </a:rPr>
              <a:t>И королеву веселит.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1" y="635107"/>
            <a:ext cx="7807680" cy="1144920"/>
          </a:xfrm>
        </p:spPr>
        <p:txBody>
          <a:bodyPr tIns="11200">
            <a:normAutofit fontScale="90000"/>
          </a:bodyPr>
          <a:lstStyle/>
          <a:p>
            <a:pPr eaLnBrk="1" hangingPunct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ru-RU" sz="1300" dirty="0" smtClean="0"/>
              <a:t>                    </a:t>
            </a:r>
            <a:r>
              <a:rPr lang="ru-RU" dirty="0" smtClean="0">
                <a:latin typeface="Times New Roman" pitchFamily="16" charset="0"/>
              </a:rPr>
              <a:t> Глагол</a:t>
            </a:r>
            <a:r>
              <a:rPr smtClean="0">
                <a:latin typeface="Times New Roman" pitchFamily="16" charset="0"/>
              </a:rPr>
              <a:t> </a:t>
            </a:r>
            <a:r>
              <a:rPr smtClean="0">
                <a:solidFill>
                  <a:srgbClr val="0000FF"/>
                </a:solidFill>
                <a:latin typeface="Times New Roman" pitchFamily="16" charset="0"/>
              </a:rPr>
              <a:t>have</a:t>
            </a:r>
            <a:r>
              <a:rPr smtClean="0">
                <a:latin typeface="Times New Roman" pitchFamily="16" charset="0"/>
              </a:rPr>
              <a:t>, </a:t>
            </a:r>
            <a:r>
              <a:rPr lang="ru-RU" dirty="0" smtClean="0">
                <a:latin typeface="Times New Roman" pitchFamily="16" charset="0"/>
              </a:rPr>
              <a:t>поверьте</a:t>
            </a:r>
            <a:r>
              <a:rPr smtClean="0">
                <a:latin typeface="Times New Roman" pitchFamily="16" charset="0"/>
              </a:rPr>
              <a:t> </a:t>
            </a:r>
            <a:r>
              <a:rPr lang="ru-RU" dirty="0" smtClean="0">
                <a:latin typeface="Times New Roman" pitchFamily="16" charset="0"/>
              </a:rPr>
              <a:t>мне</a:t>
            </a:r>
            <a:r>
              <a:rPr smtClean="0">
                <a:latin typeface="Times New Roman" pitchFamily="16" charset="0"/>
              </a:rPr>
              <a:t>,                      </a:t>
            </a:r>
            <a:r>
              <a:rPr lang="ru-RU" dirty="0" smtClean="0">
                <a:latin typeface="Times New Roman" pitchFamily="16" charset="0"/>
              </a:rPr>
              <a:t>Имеет</a:t>
            </a:r>
            <a:r>
              <a:rPr smtClean="0">
                <a:latin typeface="Times New Roman" pitchFamily="16" charset="0"/>
              </a:rPr>
              <a:t> </a:t>
            </a:r>
            <a:r>
              <a:rPr lang="ru-RU" dirty="0" smtClean="0">
                <a:latin typeface="Times New Roman" pitchFamily="16" charset="0"/>
              </a:rPr>
              <a:t>формы</a:t>
            </a:r>
            <a:r>
              <a:rPr smtClean="0">
                <a:latin typeface="Times New Roman" pitchFamily="16" charset="0"/>
              </a:rPr>
              <a:t> </a:t>
            </a:r>
            <a:r>
              <a:rPr lang="ru-RU" dirty="0" smtClean="0">
                <a:latin typeface="Times New Roman" pitchFamily="16" charset="0"/>
              </a:rPr>
              <a:t>только</a:t>
            </a:r>
            <a:r>
              <a:rPr smtClean="0">
                <a:latin typeface="Times New Roman" pitchFamily="16" charset="0"/>
              </a:rPr>
              <a:t> </a:t>
            </a:r>
            <a:r>
              <a:rPr lang="ru-RU" dirty="0" smtClean="0">
                <a:latin typeface="Times New Roman" pitchFamily="16" charset="0"/>
              </a:rPr>
              <a:t>две</a:t>
            </a:r>
            <a:r>
              <a:rPr smtClean="0">
                <a:latin typeface="Times New Roman" pitchFamily="16" charset="0"/>
              </a:rPr>
              <a:t>.     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9888" y="1939925"/>
            <a:ext cx="5543550" cy="426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88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46125" y="1939925"/>
            <a:ext cx="7635875" cy="4321175"/>
          </a:xfrm>
        </p:spPr>
        <p:txBody>
          <a:bodyPr tIns="18287" anchor="ctr"/>
          <a:lstStyle/>
          <a:p>
            <a:pPr marL="0" indent="0" algn="ctr" eaLnBrk="1" hangingPunct="1">
              <a:lnSpc>
                <a:spcPct val="95000"/>
              </a:lnSpc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ru-RU" smtClean="0">
                <a:solidFill>
                  <a:srgbClr val="99284C"/>
                </a:solidFill>
                <a:latin typeface="Times New Roman" pitchFamily="16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82560" y="326915"/>
            <a:ext cx="7807680" cy="1248611"/>
          </a:xfrm>
        </p:spPr>
        <p:txBody>
          <a:bodyPr tIns="27431"/>
          <a:lstStyle/>
          <a:p>
            <a:pPr eaLnBrk="1" hangingPunct="1">
              <a:lnSpc>
                <a:spcPct val="95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HAVE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050" y="1633538"/>
            <a:ext cx="3595688" cy="4627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08488" y="1939925"/>
            <a:ext cx="3975100" cy="4238625"/>
          </a:xfrm>
        </p:spPr>
        <p:txBody>
          <a:bodyPr tIns="18287">
            <a:normAutofit fontScale="92500" lnSpcReduction="10000"/>
          </a:bodyPr>
          <a:lstStyle/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ru-RU" b="1" i="1" dirty="0" smtClean="0">
                <a:latin typeface="Times New Roman" pitchFamily="16" charset="0"/>
              </a:rPr>
              <a:t>Местоименья</a:t>
            </a:r>
            <a:r>
              <a:rPr lang="en-US" b="1" i="1" dirty="0" smtClean="0">
                <a:latin typeface="Times New Roman" pitchFamily="16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6" charset="0"/>
              </a:rPr>
              <a:t>he, she, it</a:t>
            </a:r>
            <a:r>
              <a:rPr lang="en-US" b="1" i="1" dirty="0" smtClean="0">
                <a:latin typeface="Times New Roman" pitchFamily="16" charset="0"/>
              </a:rPr>
              <a:t>                           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ru-RU" b="1" i="1" dirty="0" smtClean="0">
                <a:latin typeface="Times New Roman" pitchFamily="16" charset="0"/>
              </a:rPr>
              <a:t>Глагол 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6" charset="0"/>
              </a:rPr>
              <a:t>to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6" charset="0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6" charset="0"/>
              </a:rPr>
              <a:t>have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6" charset="0"/>
              </a:rPr>
              <a:t> </a:t>
            </a:r>
            <a:r>
              <a:rPr lang="ru-RU" b="1" i="1" dirty="0" smtClean="0">
                <a:latin typeface="Times New Roman" pitchFamily="16" charset="0"/>
              </a:rPr>
              <a:t>особо                                      чтит</a:t>
            </a:r>
            <a:r>
              <a:rPr lang="ru-RU" dirty="0" smtClean="0">
                <a:latin typeface="Times New Roman" pitchFamily="16" charset="0"/>
              </a:rPr>
              <a:t>.                    </a:t>
            </a:r>
            <a:r>
              <a:rPr lang="en-US" dirty="0" smtClean="0">
                <a:latin typeface="Times New Roman" pitchFamily="16" charset="0"/>
              </a:rPr>
              <a:t> 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ru-RU" b="1" i="1" dirty="0" smtClean="0">
                <a:latin typeface="Times New Roman" pitchFamily="16" charset="0"/>
              </a:rPr>
              <a:t>И чтобы оказать им                                   честь</a:t>
            </a:r>
            <a:r>
              <a:rPr lang="ru-RU" dirty="0" smtClean="0">
                <a:latin typeface="Times New Roman" pitchFamily="16" charset="0"/>
              </a:rPr>
              <a:t>,                   </a:t>
            </a:r>
          </a:p>
          <a:p>
            <a:pPr eaLnBrk="1" hangingPunct="1">
              <a:lnSpc>
                <a:spcPct val="95000"/>
              </a:lnSpc>
              <a:buFont typeface="Wingdings 2" pitchFamily="18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ru-RU" b="1" i="1" dirty="0" smtClean="0">
                <a:latin typeface="Times New Roman" pitchFamily="16" charset="0"/>
              </a:rPr>
              <a:t>Меняет форму </a:t>
            </a:r>
            <a:r>
              <a:rPr lang="en-US" b="1" i="1" dirty="0" smtClean="0">
                <a:solidFill>
                  <a:srgbClr val="0000FF"/>
                </a:solidFill>
                <a:latin typeface="Times New Roman" pitchFamily="16" charset="0"/>
              </a:rPr>
              <a:t>have</a:t>
            </a:r>
            <a:r>
              <a:rPr lang="ru-RU" b="1" i="1" dirty="0" smtClean="0">
                <a:latin typeface="Times New Roman" pitchFamily="16" charset="0"/>
              </a:rPr>
              <a:t> на                                 </a:t>
            </a:r>
            <a:r>
              <a:rPr lang="en-US" b="1" i="1" dirty="0" smtClean="0">
                <a:solidFill>
                  <a:srgbClr val="008080"/>
                </a:solidFill>
                <a:latin typeface="Times New Roman" pitchFamily="16" charset="0"/>
              </a:rPr>
              <a:t>has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536</Words>
  <Application>Microsoft Office PowerPoint</Application>
  <PresentationFormat>Экран (4:3)</PresentationFormat>
  <Paragraphs>91</Paragraphs>
  <Slides>23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4" baseType="lpstr">
      <vt:lpstr>Arial</vt:lpstr>
      <vt:lpstr>Arial Narrow</vt:lpstr>
      <vt:lpstr>Arial Rounded MT Bold</vt:lpstr>
      <vt:lpstr>Calibri</vt:lpstr>
      <vt:lpstr>Comic Sans MS</vt:lpstr>
      <vt:lpstr>Forte</vt:lpstr>
      <vt:lpstr>Lucida Sans Unicode</vt:lpstr>
      <vt:lpstr>Times New Roman</vt:lpstr>
      <vt:lpstr>Verdana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Match.</vt:lpstr>
      <vt:lpstr>Презентация PowerPoint</vt:lpstr>
      <vt:lpstr>Презентация PowerPoint</vt:lpstr>
      <vt:lpstr>HAVE</vt:lpstr>
      <vt:lpstr>                     Глагол have, поверьте мне,                      Имеет формы только две.     </vt:lpstr>
      <vt:lpstr>HAVE</vt:lpstr>
      <vt:lpstr>HAVE</vt:lpstr>
      <vt:lpstr>HAVE</vt:lpstr>
      <vt:lpstr>Презентация PowerPoint</vt:lpstr>
      <vt:lpstr>I have not got a cat.  She has not got a parrot.</vt:lpstr>
      <vt:lpstr>Презентация PowerPoint</vt:lpstr>
      <vt:lpstr>Fill in have got or has got.</vt:lpstr>
      <vt:lpstr>Презентация PowerPoint</vt:lpstr>
      <vt:lpstr>man – men [mæn – men] – мужчина (мужчины) woman – women [wumən – wimin] – женщина (женщины)  tooth – teeth [tu:θ - ti:θ] – зуб (зубы)  foot – feet [fu:t – fi:t] – ступня (ступни)  child – children (t∫aild – t∫ildren) – ребенок (дети)  sheep – sheep [∫i:p – ∫i:p] – овца (овцы)  fish – fish [fi∫ – fi∫] – рыба (рыбы) mouse – mice [maus – mais] – мышь (мыши)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kopanenko</dc:creator>
  <cp:lastModifiedBy>kopanenko</cp:lastModifiedBy>
  <cp:revision>7</cp:revision>
  <dcterms:modified xsi:type="dcterms:W3CDTF">2022-12-01T11:23:01Z</dcterms:modified>
</cp:coreProperties>
</file>