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60" r:id="rId4"/>
    <p:sldId id="257" r:id="rId5"/>
    <p:sldId id="261" r:id="rId6"/>
    <p:sldId id="264" r:id="rId7"/>
    <p:sldId id="262" r:id="rId8"/>
    <p:sldId id="263" r:id="rId9"/>
    <p:sldId id="267" r:id="rId10"/>
    <p:sldId id="268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29520195-3592-42EB-98AA-BBF55A4CA6DD}">
          <p14:sldIdLst>
            <p14:sldId id="270"/>
            <p14:sldId id="256"/>
            <p14:sldId id="260"/>
            <p14:sldId id="257"/>
            <p14:sldId id="261"/>
            <p14:sldId id="264"/>
            <p14:sldId id="262"/>
            <p14:sldId id="263"/>
            <p14:sldId id="267"/>
            <p14:sldId id="268"/>
            <p14:sldId id="269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0C1051-C4A8-4335-9BD8-4B12595843E9}" type="datetimeFigureOut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121D6-AD2D-4429-B9FA-E1645CCAD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1C6162-EFC9-4ACE-BD87-A1E17ED838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1C6162-EFC9-4ACE-BD87-A1E17ED838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4F3A8-1BBD-4B67-AA92-2A86421E419E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6D21-B318-443D-AC13-7E2AA5599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626D-2F51-48F9-B509-B0628E151BC4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7244-48DE-4800-9576-CEEF80D50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E4B4-376C-4CBC-941C-73AD9B30F719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4C886-1B50-4C50-AF79-D7B3B2AF2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BD3E7-5C8F-4E67-87B9-3E56B2835D30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795D7-F592-412D-8275-528B51014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8597D-97F6-4077-B5CA-319FCBADC279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4F9C-05A7-48CB-9CC7-5320259DB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CEA4B-75ED-4436-969D-F9EA3FC2FC88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B63C-74D9-4504-99A3-32DCE108A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D471B-4405-4D62-9B44-AA61FB08F5D3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665A-99D9-4EEE-9385-897A14BCF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46F86-5BF7-4D28-BC84-6EB806ACFD29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14D9D-F28E-45AF-9A80-5B6645D10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1465-6A34-4DE2-BD2E-8C2FE593045A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1CC12-D792-4A20-8836-55F66F2CC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99D9-FB5D-4FF6-937F-65E7BB4FA4AD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E640A-D404-499B-AA9B-78B05D78F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53C-12EC-427D-91AF-C05FCEF3A8D4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1600-9F65-4FD5-AF24-503D8346D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B356AF-DB7A-45B4-9AD3-34A1155C12E3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8F347F-8A4F-4C35-A39F-DAD4EFB3D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Копаненко</a:t>
            </a:r>
            <a:r>
              <a:rPr lang="ru-RU" dirty="0" smtClean="0"/>
              <a:t> </a:t>
            </a:r>
            <a:r>
              <a:rPr lang="ru-RU" dirty="0"/>
              <a:t>Л</a:t>
            </a:r>
            <a:r>
              <a:rPr lang="ru-RU" dirty="0" smtClean="0"/>
              <a:t>ина Игоревна </a:t>
            </a:r>
          </a:p>
          <a:p>
            <a:r>
              <a:rPr lang="ru-RU" dirty="0" smtClean="0"/>
              <a:t>Учитель английского языка.</a:t>
            </a:r>
          </a:p>
          <a:p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42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0126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Narrow" pitchFamily="34" charset="0"/>
              </a:rPr>
              <a:t>Spotlight on Russia p. 6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642918"/>
            <a:ext cx="90011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типично для … студентов моего возраста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 после большого / быстрого / семейного завтрака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во время длинной перемены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 обычно это занимает у меня …, чтобы …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это единственный шанс отдохнуть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читаю немного перед тем, как</a:t>
            </a:r>
          </a:p>
          <a:p>
            <a:pPr marL="342900" indent="-342900">
              <a:buFont typeface="+mj-lt"/>
              <a:buAutoNum type="arabicPeriod"/>
            </a:pP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0126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Narrow" pitchFamily="34" charset="0"/>
              </a:rPr>
              <a:t>Spotlight on Russia p. 6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642918"/>
            <a:ext cx="9001156" cy="4528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5000"/>
              </a:lnSpc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… is typical of … students my age</a:t>
            </a:r>
            <a:endParaRPr lang="ru-RU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2.</a:t>
            </a: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…</a:t>
            </a:r>
            <a:r>
              <a:rPr lang="en-US" sz="3200" b="1" dirty="0" smtClean="0">
                <a:solidFill>
                  <a:srgbClr val="C00000"/>
                </a:solidFill>
                <a:latin typeface="Arial Black" pitchFamily="34" charset="0"/>
              </a:rPr>
              <a:t>after 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a </a:t>
            </a:r>
            <a:r>
              <a:rPr lang="en-U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big / quick / family 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breakfast</a:t>
            </a:r>
            <a:endParaRPr lang="ru-RU" sz="32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3. … during the longer break </a:t>
            </a:r>
            <a:endParaRPr lang="ru-RU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4.</a:t>
            </a: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It </a:t>
            </a:r>
            <a:r>
              <a:rPr lang="en-US" sz="3200" b="1" dirty="0" smtClean="0">
                <a:solidFill>
                  <a:srgbClr val="0070C0"/>
                </a:solidFill>
                <a:latin typeface="Arial Black" pitchFamily="34" charset="0"/>
              </a:rPr>
              <a:t>usually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takes me … hours to V</a:t>
            </a:r>
            <a:endParaRPr lang="ru-RU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5. Its’ the only chance to relax</a:t>
            </a:r>
            <a:endParaRPr lang="ru-RU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6. read for a while before</a:t>
            </a:r>
            <a:endParaRPr lang="ru-RU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  <a:buFont typeface="+mj-lt"/>
              <a:buAutoNum type="arabicPeriod"/>
            </a:pP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500034" y="357166"/>
            <a:ext cx="8429684" cy="4500594"/>
          </a:xfrm>
          <a:prstGeom prst="foldedCorner">
            <a:avLst>
              <a:gd name="adj" fmla="val 2051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lvl="8">
              <a:tabLst>
                <a:tab pos="5830888" algn="l"/>
              </a:tabLst>
            </a:pP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… what about your daily routine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Do you have lessons before or after noon</a:t>
            </a:r>
            <a:r>
              <a:rPr lang="en-US" sz="3200" b="1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How do you </a:t>
            </a:r>
            <a:r>
              <a:rPr lang="en-US" sz="3200" b="1" dirty="0" smtClean="0">
                <a:solidFill>
                  <a:srgbClr val="0070C0"/>
                </a:solidFill>
                <a:latin typeface="Arial Black" pitchFamily="34" charset="0"/>
              </a:rPr>
              <a:t>spend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your mornings</a:t>
            </a:r>
            <a:r>
              <a:rPr lang="en-US" sz="3200" b="1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What do you usually do after classes</a:t>
            </a:r>
            <a:r>
              <a:rPr lang="en-US" sz="3200" b="1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What is your </a:t>
            </a:r>
            <a:r>
              <a:rPr lang="en-US" sz="3200" b="1" dirty="0" err="1" smtClean="0">
                <a:solidFill>
                  <a:srgbClr val="002060"/>
                </a:solidFill>
                <a:latin typeface="Arial Black" pitchFamily="34" charset="0"/>
              </a:rPr>
              <a:t>favourite</a:t>
            </a:r>
            <a:r>
              <a:rPr lang="en-US" sz="3200" b="1" dirty="0" smtClean="0">
                <a:solidFill>
                  <a:srgbClr val="002060"/>
                </a:solidFill>
                <a:latin typeface="Arial Black" pitchFamily="34" charset="0"/>
              </a:rPr>
              <a:t> part of the day</a:t>
            </a:r>
            <a:r>
              <a:rPr lang="en-US" sz="3200" b="1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107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310063" lvl="8" indent="439738">
              <a:tabLst>
                <a:tab pos="5830888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10  </a:t>
            </a:r>
            <a:r>
              <a:rPr lang="en-US" sz="2000" b="1" dirty="0" err="1" smtClean="0">
                <a:solidFill>
                  <a:srgbClr val="002060"/>
                </a:solidFill>
                <a:latin typeface="Arial Black" pitchFamily="34" charset="0"/>
              </a:rPr>
              <a:t>Shkolnya</a:t>
            </a: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 Street</a:t>
            </a:r>
          </a:p>
          <a:p>
            <a:pPr marL="4394200" lvl="8">
              <a:tabLst>
                <a:tab pos="5830888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     Crimea 296300</a:t>
            </a:r>
          </a:p>
          <a:p>
            <a:pPr marL="4394200" lvl="8">
              <a:tabLst>
                <a:tab pos="5830888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     Russia</a:t>
            </a:r>
          </a:p>
          <a:p>
            <a:pPr marL="4394200" lvl="8">
              <a:tabLst>
                <a:tab pos="5830888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     26</a:t>
            </a:r>
            <a:r>
              <a:rPr lang="en-US" sz="2000" b="1" baseline="30000" dirty="0" smtClean="0">
                <a:solidFill>
                  <a:srgbClr val="002060"/>
                </a:solidFill>
                <a:latin typeface="Arial Black" pitchFamily="34" charset="0"/>
              </a:rPr>
              <a:t>th</a:t>
            </a:r>
            <a:r>
              <a:rPr lang="en-US" sz="2000" b="1" dirty="0" smtClean="0">
                <a:solidFill>
                  <a:srgbClr val="002060"/>
                </a:solidFill>
                <a:latin typeface="Arial Black" pitchFamily="34" charset="0"/>
              </a:rPr>
              <a:t> November, 20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22</a:t>
            </a:r>
            <a:endParaRPr lang="en-US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77800" lvl="8">
              <a:tabLst>
                <a:tab pos="5830888" algn="l"/>
              </a:tabLst>
            </a:pP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</a:rPr>
              <a:t>Dear __</a:t>
            </a: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</a:t>
            </a: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</a:rPr>
              <a:t>_,</a:t>
            </a:r>
          </a:p>
          <a:p>
            <a:pPr marL="177800" lvl="8">
              <a:tabLst>
                <a:tab pos="5830888" algn="l"/>
              </a:tabLst>
            </a:pP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Thanks you for your letter. It’s great that you’re well.</a:t>
            </a:r>
          </a:p>
          <a:p>
            <a:pPr marL="177800" lvl="8">
              <a:tabLst>
                <a:tab pos="5830888" algn="l"/>
              </a:tabLst>
            </a:pPr>
            <a:endParaRPr lang="en-US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77800" lvl="8">
              <a:tabLst>
                <a:tab pos="5830888" algn="l"/>
              </a:tabLst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You ask me about my ______. Well, … … . As for my morning, … … …. </a:t>
            </a:r>
          </a:p>
          <a:p>
            <a:pPr marL="177800" lvl="8">
              <a:tabLst>
                <a:tab pos="5830888" algn="l"/>
              </a:tabLst>
            </a:pPr>
            <a:endParaRPr lang="en-US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77800" lvl="8">
              <a:tabLst>
                <a:tab pos="5830888" algn="l"/>
              </a:tabLst>
            </a:pPr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Tell me more about your typical day.</a:t>
            </a:r>
          </a:p>
          <a:p>
            <a:pPr marL="177800" lvl="8">
              <a:tabLst>
                <a:tab pos="5830888" algn="l"/>
              </a:tabLst>
            </a:pPr>
            <a:endParaRPr lang="en-US" sz="2800" b="1" i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177800" lvl="8">
              <a:tabLst>
                <a:tab pos="5830888" algn="l"/>
              </a:tabLst>
            </a:pP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</a:rPr>
              <a:t>Best wishes,</a:t>
            </a:r>
          </a:p>
          <a:p>
            <a:pPr marL="177800" lvl="8">
              <a:tabLst>
                <a:tab pos="5830888" algn="l"/>
              </a:tabLst>
            </a:pP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</a:rPr>
              <a:t>____</a:t>
            </a: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</a:t>
            </a:r>
            <a:r>
              <a:rPr lang="en-US" sz="2800" b="1" i="1" dirty="0" smtClean="0">
                <a:solidFill>
                  <a:srgbClr val="002060"/>
                </a:solidFill>
                <a:latin typeface="Arial Black" pitchFamily="34" charset="0"/>
              </a:rPr>
              <a:t>__</a:t>
            </a:r>
            <a:endParaRPr lang="ru-RU" sz="28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71500" y="1214438"/>
            <a:ext cx="8001000" cy="5000625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5000636"/>
            <a:ext cx="55529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6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Daily routine</a:t>
            </a:r>
            <a:endParaRPr lang="ru-RU" sz="60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6748" y="1509698"/>
            <a:ext cx="57839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6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Day after day</a:t>
            </a:r>
            <a:endParaRPr lang="ru-RU" sz="6000" b="1" cap="none" spc="0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3214686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3300"/>
                </a:solidFill>
                <a:latin typeface="Arial Black" pitchFamily="34" charset="0"/>
              </a:rPr>
              <a:t>6</a:t>
            </a:r>
            <a:r>
              <a:rPr lang="en-GB" sz="3200" baseline="30000" dirty="0" smtClean="0">
                <a:solidFill>
                  <a:srgbClr val="003300"/>
                </a:solidFill>
                <a:latin typeface="Arial Black" pitchFamily="34" charset="0"/>
              </a:rPr>
              <a:t>th</a:t>
            </a:r>
            <a:r>
              <a:rPr lang="en-GB" sz="3200" dirty="0" smtClean="0">
                <a:solidFill>
                  <a:srgbClr val="003300"/>
                </a:solidFill>
                <a:latin typeface="Arial Black" pitchFamily="34" charset="0"/>
              </a:rPr>
              <a:t> Spotlight</a:t>
            </a:r>
          </a:p>
          <a:p>
            <a:r>
              <a:rPr lang="en-GB" sz="3200" dirty="0" smtClean="0">
                <a:solidFill>
                  <a:srgbClr val="003300"/>
                </a:solidFill>
                <a:latin typeface="Arial Black" pitchFamily="34" charset="0"/>
              </a:rPr>
              <a:t>Module 4</a:t>
            </a:r>
            <a:endParaRPr lang="ru-RU" sz="3200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71500" y="1214438"/>
            <a:ext cx="8001000" cy="5000625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357298"/>
            <a:ext cx="46682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48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Day after day</a:t>
            </a:r>
            <a:endParaRPr lang="ru-RU" sz="4800" b="1" cap="none" spc="0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14282" y="2214554"/>
            <a:ext cx="4143404" cy="350046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>
                <a:solidFill>
                  <a:srgbClr val="CC0066"/>
                </a:solidFill>
                <a:latin typeface="Arial Black" pitchFamily="34" charset="0"/>
              </a:rPr>
              <a:t>Vocabulary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daily </a:t>
            </a:r>
          </a:p>
          <a:p>
            <a:r>
              <a:rPr lang="en-GB" sz="28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     pursuits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favourite</a:t>
            </a:r>
          </a:p>
          <a:p>
            <a:r>
              <a:rPr lang="en-GB" sz="28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    activities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entertainment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4286248" y="4143380"/>
            <a:ext cx="4143404" cy="164307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u="sng" dirty="0" smtClean="0">
                <a:solidFill>
                  <a:srgbClr val="CC0066"/>
                </a:solidFill>
                <a:latin typeface="Arial Black" pitchFamily="34" charset="0"/>
              </a:rPr>
              <a:t>Grammar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Present  Simple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5429256" y="1285860"/>
            <a:ext cx="3714744" cy="2643206"/>
          </a:xfrm>
          <a:prstGeom prst="foldedCorner">
            <a:avLst>
              <a:gd name="adj" fmla="val 2363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rgbClr val="002060"/>
                </a:solidFill>
                <a:latin typeface="Cooper Black" pitchFamily="18" charset="0"/>
              </a:rPr>
              <a:t>Describe </a:t>
            </a:r>
          </a:p>
          <a:p>
            <a:pPr algn="ctr"/>
            <a:r>
              <a:rPr lang="en-GB" sz="3200" b="1" dirty="0" smtClean="0">
                <a:solidFill>
                  <a:srgbClr val="002060"/>
                </a:solidFill>
                <a:latin typeface="Cooper Black" pitchFamily="18" charset="0"/>
              </a:rPr>
              <a:t>your </a:t>
            </a:r>
            <a:r>
              <a:rPr lang="en-GB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usual day </a:t>
            </a:r>
          </a:p>
          <a:p>
            <a:pPr algn="ctr"/>
            <a:r>
              <a:rPr lang="en-GB" sz="3200" b="1" dirty="0" smtClean="0">
                <a:solidFill>
                  <a:srgbClr val="002060"/>
                </a:solidFill>
                <a:latin typeface="Cooper Black" pitchFamily="18" charset="0"/>
              </a:rPr>
              <a:t>and </a:t>
            </a:r>
          </a:p>
          <a:p>
            <a:pPr algn="ctr"/>
            <a:r>
              <a:rPr lang="en-GB" sz="32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</a:t>
            </a:r>
            <a:r>
              <a:rPr lang="en-GB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erfect day off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4" name="Прямая со стрелкой 13"/>
          <p:cNvCxnSpPr>
            <a:stCxn id="11" idx="1"/>
          </p:cNvCxnSpPr>
          <p:nvPr/>
        </p:nvCxnSpPr>
        <p:spPr>
          <a:xfrm rot="10800000" flipV="1">
            <a:off x="4143372" y="2607462"/>
            <a:ext cx="1285884" cy="4643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1" idx="1"/>
          </p:cNvCxnSpPr>
          <p:nvPr/>
        </p:nvCxnSpPr>
        <p:spPr>
          <a:xfrm rot="10800000" flipV="1">
            <a:off x="4929190" y="2607462"/>
            <a:ext cx="500066" cy="15359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60EA7C-8514-4022-B72B-EAA66A6F08AC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5CECA-FE7D-4684-A1BA-7B93A6A7BDAB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42852"/>
            <a:ext cx="55529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Daily routine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786874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 Black" pitchFamily="34" charset="0"/>
                        </a:rPr>
                        <a:t>English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 Black" pitchFamily="34" charset="0"/>
                        </a:rPr>
                        <a:t>Russian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wake</a:t>
                      </a:r>
                      <a:r>
                        <a:rPr lang="en-GB" sz="2400" b="1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up / get up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просыпаться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 / вставать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do morning exercises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делать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зарядку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go jogging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бегать трусцой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чистить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зубы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принимать душ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/ ванну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29388" y="142852"/>
            <a:ext cx="2571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Ex. 1 p. 37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Ex.8 p. 37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WB 4a ex.1 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60EA7C-8514-4022-B72B-EAA66A6F08AC}" type="datetime1">
              <a:rPr lang="ru-RU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5CECA-FE7D-4684-A1BA-7B93A6A7BDAB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42852"/>
            <a:ext cx="55529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Daily routine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14422"/>
            <a:ext cx="91289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8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 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Cooper Black" pitchFamily="18" charset="0"/>
                <a:sym typeface="Wingdings" pitchFamily="2" charset="2"/>
              </a:rPr>
              <a:t>always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 </a:t>
            </a:r>
            <a:r>
              <a:rPr lang="en-GB" sz="4800" b="1" u="dbl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V/Vs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latin typeface="Cooper Black" pitchFamily="18" charset="0"/>
                <a:sym typeface="Wingdings" pitchFamily="2" charset="2"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latin typeface="Cooper Black" pitchFamily="18" charset="0"/>
                <a:sym typeface="Wingdings" pitchFamily="2" charset="2"/>
              </a:rPr>
              <a:t>что  где </a:t>
            </a:r>
            <a:r>
              <a:rPr lang="ru-RU" sz="4800" b="1" u="dashLongHeavy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когда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0434" y="2260123"/>
            <a:ext cx="3429024" cy="27853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oper Black" pitchFamily="18" charset="0"/>
                <a:sym typeface="Wingdings" pitchFamily="2" charset="2"/>
              </a:rPr>
              <a:t>usually</a:t>
            </a:r>
          </a:p>
          <a:p>
            <a:pPr algn="ctr">
              <a:lnSpc>
                <a:spcPts val="3500"/>
              </a:lnSpc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oper Black" pitchFamily="18" charset="0"/>
                <a:sym typeface="Wingdings" pitchFamily="2" charset="2"/>
              </a:rPr>
              <a:t>often</a:t>
            </a:r>
          </a:p>
          <a:p>
            <a:pPr algn="ctr">
              <a:lnSpc>
                <a:spcPts val="3500"/>
              </a:lnSpc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oper Black" pitchFamily="18" charset="0"/>
                <a:sym typeface="Wingdings" pitchFamily="2" charset="2"/>
              </a:rPr>
              <a:t> sometimes</a:t>
            </a:r>
          </a:p>
          <a:p>
            <a:pPr algn="ctr">
              <a:lnSpc>
                <a:spcPts val="3500"/>
              </a:lnSpc>
            </a:pPr>
            <a:r>
              <a:rPr lang="en-GB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Cooper Black" pitchFamily="18" charset="0"/>
                <a:sym typeface="Wingdings" pitchFamily="2" charset="2"/>
              </a:rPr>
              <a:t>rarely seldom never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27" y="4572008"/>
            <a:ext cx="9128973" cy="16158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800" b="1" u="dbl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Do/Does  </a:t>
            </a:r>
            <a:r>
              <a:rPr lang="en-GB" sz="48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  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Cooper Black" pitchFamily="18" charset="0"/>
                <a:sym typeface="Wingdings" pitchFamily="2" charset="2"/>
              </a:rPr>
              <a:t>...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</a:t>
            </a:r>
            <a:r>
              <a:rPr lang="en-GB" sz="4800" b="1" u="dbl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V/Vs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</a:t>
            </a:r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latin typeface="Cooper Black" pitchFamily="18" charset="0"/>
                <a:sym typeface="Wingdings" pitchFamily="2" charset="2"/>
              </a:rPr>
              <a:t>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latin typeface="Cooper Black" pitchFamily="18" charset="0"/>
                <a:sym typeface="Wingdings" pitchFamily="2" charset="2"/>
              </a:rPr>
              <a:t>что  где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когда</a:t>
            </a:r>
            <a:r>
              <a:rPr lang="en-GB" sz="6600" b="1" u="dashLongHeavy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66"/>
                </a:solidFill>
                <a:uFill>
                  <a:solidFill>
                    <a:srgbClr val="CC0066"/>
                  </a:solidFill>
                </a:uFill>
                <a:latin typeface="Cooper Black" pitchFamily="18" charset="0"/>
                <a:sym typeface="Wingdings" pitchFamily="2" charset="2"/>
              </a:rPr>
              <a:t>?</a:t>
            </a:r>
            <a:r>
              <a:rPr lang="en-GB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oper Black" pitchFamily="18" charset="0"/>
                <a:sym typeface="Wingdings" pitchFamily="2" charset="2"/>
              </a:rPr>
              <a:t> 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768199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Analyze the pie chart.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928670"/>
            <a:ext cx="80724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This pie chart gives information about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’s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preferences  for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TV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programmes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algn="just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According to this pie chart,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_____________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is </a:t>
            </a:r>
            <a:r>
              <a:rPr lang="en-US" sz="2800" i="1" u="wavyHeavy" dirty="0" smtClean="0">
                <a:solidFill>
                  <a:srgbClr val="00B05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the most popular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with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 but </a:t>
            </a:r>
            <a:r>
              <a:rPr lang="en-US" sz="2800" i="1" u="wavyHeavy" dirty="0" smtClean="0">
                <a:solidFill>
                  <a:srgbClr val="00B05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  <a:sym typeface="Wingdings" pitchFamily="2" charset="2"/>
              </a:rPr>
              <a:t>the least popular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sym typeface="Wingdings" pitchFamily="2" charset="2"/>
              </a:rPr>
              <a:t>TV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sym typeface="Wingdings" pitchFamily="2" charset="2"/>
              </a:rPr>
              <a:t>programme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 is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___________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.  Also it shows that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_________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 is </a:t>
            </a:r>
            <a:r>
              <a:rPr lang="en-US" sz="2800" i="1" u="wavyHeavy" dirty="0" smtClean="0">
                <a:solidFill>
                  <a:srgbClr val="00B05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  <a:sym typeface="Wingdings" pitchFamily="2" charset="2"/>
              </a:rPr>
              <a:t>more / less popular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  than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  <a:sym typeface="Wingdings" pitchFamily="2" charset="2"/>
              </a:rPr>
              <a:t>_________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. 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25219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000" b="1" cap="none" spc="0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Word</a:t>
            </a:r>
            <a:r>
              <a:rPr lang="en-US" sz="5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formation</a:t>
            </a:r>
            <a:r>
              <a:rPr lang="en-US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en-US" sz="5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adjectives</a:t>
            </a:r>
            <a:endParaRPr lang="ru-RU" sz="5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785794"/>
            <a:ext cx="6357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wonder  	- wonder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ful</a:t>
            </a:r>
          </a:p>
          <a:p>
            <a:r>
              <a:rPr lang="en-US" sz="3200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enjoy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	- enjoy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able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interest 	- interest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ing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fantasy		- fantast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ic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fam</a:t>
            </a:r>
            <a:r>
              <a:rPr lang="en-US" sz="32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	- fam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ous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25219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000" b="1" cap="none" spc="0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Word</a:t>
            </a:r>
            <a:r>
              <a:rPr lang="en-US" sz="5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formation</a:t>
            </a:r>
            <a:r>
              <a:rPr lang="en-US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en-US" sz="5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adjectives</a:t>
            </a:r>
            <a:endParaRPr lang="ru-RU" sz="5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785794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wonder  	- wonder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ful</a:t>
            </a:r>
          </a:p>
          <a:p>
            <a:r>
              <a:rPr lang="en-US" sz="2400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enjoy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		- enjoy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able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interest 	- interest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ing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fantasy	- fantast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ic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fam</a:t>
            </a:r>
            <a:r>
              <a:rPr lang="en-US" sz="24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e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		- fam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ous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1142984"/>
            <a:ext cx="47148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bor</a:t>
            </a:r>
            <a:r>
              <a:rPr lang="en-US" sz="3200" u="sng" dirty="0" smtClean="0">
                <a:solidFill>
                  <a:srgbClr val="00206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- bor</a:t>
            </a:r>
            <a:r>
              <a:rPr lang="en-US" sz="3200" dirty="0" smtClean="0">
                <a:solidFill>
                  <a:srgbClr val="003300"/>
                </a:solidFill>
                <a:latin typeface="Arial Black" pitchFamily="34" charset="0"/>
              </a:rPr>
              <a:t>ing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excit</a:t>
            </a:r>
            <a:r>
              <a:rPr lang="en-US" sz="3200" u="sng" dirty="0" smtClean="0">
                <a:solidFill>
                  <a:srgbClr val="00206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- excit</a:t>
            </a:r>
            <a:r>
              <a:rPr lang="en-US" sz="3200" dirty="0" smtClean="0">
                <a:solidFill>
                  <a:srgbClr val="003300"/>
                </a:solidFill>
                <a:latin typeface="Arial Black" pitchFamily="34" charset="0"/>
              </a:rPr>
              <a:t>ing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disgust	- disgust</a:t>
            </a:r>
            <a:r>
              <a:rPr lang="en-US" sz="3200" dirty="0" smtClean="0">
                <a:solidFill>
                  <a:srgbClr val="003300"/>
                </a:solidFill>
                <a:latin typeface="Arial Black" pitchFamily="34" charset="0"/>
              </a:rPr>
              <a:t>ing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terr</a:t>
            </a:r>
            <a:r>
              <a:rPr lang="en-US" sz="3200" u="sng" dirty="0" smtClean="0">
                <a:solidFill>
                  <a:srgbClr val="002060"/>
                </a:solidFill>
                <a:latin typeface="Arial Black" pitchFamily="34" charset="0"/>
              </a:rPr>
              <a:t>or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- terr</a:t>
            </a:r>
            <a:r>
              <a:rPr lang="en-US" sz="3200" dirty="0" smtClean="0">
                <a:solidFill>
                  <a:srgbClr val="003300"/>
                </a:solidFill>
                <a:latin typeface="Arial Black" pitchFamily="34" charset="0"/>
              </a:rPr>
              <a:t>ible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horr</a:t>
            </a:r>
            <a:r>
              <a:rPr lang="en-US" sz="3200" u="sng" dirty="0" smtClean="0">
                <a:solidFill>
                  <a:srgbClr val="002060"/>
                </a:solidFill>
                <a:latin typeface="Arial Black" pitchFamily="34" charset="0"/>
              </a:rPr>
              <a:t>or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	- horr</a:t>
            </a:r>
            <a:r>
              <a:rPr lang="en-US" sz="3200" dirty="0" smtClean="0">
                <a:solidFill>
                  <a:srgbClr val="003300"/>
                </a:solidFill>
                <a:latin typeface="Arial Black" pitchFamily="34" charset="0"/>
              </a:rPr>
              <a:t>ible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DBD3E7-5C8F-4E67-87B9-3E56B2835D30}" type="datetime1">
              <a:rPr lang="ru-RU" smtClean="0"/>
              <a:pPr>
                <a:defRPr/>
              </a:pPr>
              <a:t>01.12.2022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795D7-F592-412D-8275-528B5101466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0126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Narrow" pitchFamily="34" charset="0"/>
              </a:rPr>
              <a:t>Spotlight on Russia p. 6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71480"/>
            <a:ext cx="8715436" cy="4162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Is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Marina’s daily routine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  <a:latin typeface="Arial Black" pitchFamily="34" charset="0"/>
              </a:rPr>
              <a:t>un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usual or typical? - </a:t>
            </a:r>
            <a:r>
              <a:rPr lang="en-US" sz="2800" b="1" dirty="0" smtClean="0">
                <a:solidFill>
                  <a:srgbClr val="C00000"/>
                </a:solidFill>
                <a:latin typeface="Arial Black" pitchFamily="34" charset="0"/>
              </a:rPr>
              <a:t>_____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is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….</a:t>
            </a:r>
          </a:p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Does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she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have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lessons before or after noon? – </a:t>
            </a:r>
            <a:r>
              <a:rPr lang="en-US" sz="2800" b="1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Arial Black" pitchFamily="34" charset="0"/>
              </a:rPr>
              <a:t>She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b="1" u="dbl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Vs </a:t>
            </a:r>
            <a:r>
              <a:rPr lang="en-US" sz="2800" b="1" dirty="0" smtClean="0">
                <a:solidFill>
                  <a:srgbClr val="002060"/>
                </a:solidFill>
                <a:uFill>
                  <a:solidFill>
                    <a:srgbClr val="00B050"/>
                  </a:solidFill>
                </a:uFill>
                <a:latin typeface="Arial Black" pitchFamily="34" charset="0"/>
              </a:rPr>
              <a:t>… …</a:t>
            </a:r>
          </a:p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How does she spend her morning?</a:t>
            </a:r>
          </a:p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Does she have after-classes activities?</a:t>
            </a:r>
          </a:p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When does she do her homework?</a:t>
            </a:r>
          </a:p>
          <a:p>
            <a:pPr marL="342900" indent="-342900">
              <a:lnSpc>
                <a:spcPts val="4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What is her </a:t>
            </a:r>
            <a:r>
              <a:rPr lang="en-US" sz="2800" b="1" dirty="0" err="1" smtClean="0">
                <a:solidFill>
                  <a:srgbClr val="002060"/>
                </a:solidFill>
                <a:latin typeface="Arial Black" pitchFamily="34" charset="0"/>
              </a:rPr>
              <a:t>favourite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part of time?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Ин. яз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 яз.1</Template>
  <TotalTime>188</TotalTime>
  <Words>520</Words>
  <Application>Microsoft Office PowerPoint</Application>
  <PresentationFormat>Экран (4:3)</PresentationFormat>
  <Paragraphs>120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Cooper Black</vt:lpstr>
      <vt:lpstr>Wingdings</vt:lpstr>
      <vt:lpstr>Ин. яз.1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Lessons</dc:title>
  <dc:creator>Admin</dc:creator>
  <dc:description>http://aida.ucoz.ru</dc:description>
  <cp:lastModifiedBy>kopanenko</cp:lastModifiedBy>
  <cp:revision>23</cp:revision>
  <dcterms:created xsi:type="dcterms:W3CDTF">2011-10-26T01:03:46Z</dcterms:created>
  <dcterms:modified xsi:type="dcterms:W3CDTF">2022-12-01T11:12:26Z</dcterms:modified>
  <cp:category>шаблоны к Powerpoint</cp:category>
</cp:coreProperties>
</file>