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60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606" y="767521"/>
            <a:ext cx="6929651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8950" y="3927855"/>
            <a:ext cx="535077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9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95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9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576263"/>
            <a:ext cx="6882381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536747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9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2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174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3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0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29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5250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918E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9578" y="4502621"/>
            <a:ext cx="5350776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Подготовили: Лапина Е.А</a:t>
            </a:r>
          </a:p>
          <a:p>
            <a:pPr algn="r"/>
            <a:r>
              <a:rPr lang="ru-RU" dirty="0" smtClean="0"/>
              <a:t>Орлова Л. Р</a:t>
            </a:r>
          </a:p>
          <a:p>
            <a:pPr algn="r"/>
            <a:r>
              <a:rPr lang="ru-RU" dirty="0" err="1" smtClean="0"/>
              <a:t>Килина</a:t>
            </a:r>
            <a:r>
              <a:rPr lang="ru-RU" dirty="0" smtClean="0"/>
              <a:t> А. С.</a:t>
            </a:r>
          </a:p>
          <a:p>
            <a:pPr algn="r"/>
            <a:r>
              <a:rPr lang="ru-RU" dirty="0" smtClean="0"/>
              <a:t>Б-8022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87606" y="1616018"/>
            <a:ext cx="6598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Инклюзивное образование в Финляндии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322" y="509452"/>
            <a:ext cx="7096261" cy="5917474"/>
          </a:xfrm>
        </p:spPr>
        <p:txBody>
          <a:bodyPr>
            <a:noAutofit/>
          </a:bodyPr>
          <a:lstStyle/>
          <a:p>
            <a:r>
              <a:rPr lang="ru-RU" sz="2000" b="1" dirty="0"/>
              <a:t>Второй уровень- </a:t>
            </a:r>
            <a:r>
              <a:rPr lang="ru-RU" sz="2000" dirty="0"/>
              <a:t>это интенсивная поддержка. </a:t>
            </a:r>
            <a:r>
              <a:rPr lang="ru-RU" sz="2000" dirty="0" smtClean="0"/>
              <a:t>Интенсивная </a:t>
            </a:r>
            <a:r>
              <a:rPr lang="ru-RU" sz="2000" dirty="0"/>
              <a:t>поддержка осуществляется уже не только учителем, но и специалистами </a:t>
            </a:r>
            <a:r>
              <a:rPr lang="ru-RU" sz="2000" dirty="0" smtClean="0"/>
              <a:t>школы. </a:t>
            </a:r>
            <a:r>
              <a:rPr lang="ru-RU" sz="2000" dirty="0"/>
              <a:t>На этом этапе составляется индивидуальный план поддержки специалистами </a:t>
            </a:r>
            <a:r>
              <a:rPr lang="ru-RU" sz="2000" dirty="0" smtClean="0"/>
              <a:t>школы. </a:t>
            </a:r>
            <a:r>
              <a:rPr lang="ru-RU" sz="2000" dirty="0"/>
              <a:t>Решается вопрос о необходимости помощника педагога в классе, где учится этот ребенок. </a:t>
            </a:r>
            <a:r>
              <a:rPr lang="ru-RU" sz="2000" dirty="0" smtClean="0"/>
              <a:t>Педагоги </a:t>
            </a:r>
            <a:r>
              <a:rPr lang="ru-RU" sz="2000" dirty="0"/>
              <a:t>работают на равных, вместе составляют конспект урока, вместе проводят его, дополняя и поддерживая друг </a:t>
            </a:r>
            <a:r>
              <a:rPr lang="ru-RU" sz="2000" dirty="0" smtClean="0"/>
              <a:t>друга. </a:t>
            </a:r>
            <a:r>
              <a:rPr lang="ru-RU" sz="2000" dirty="0"/>
              <a:t>Два учителя, работающие в классе, более объективно оценивают прогресс учащихся. Получая поддержку второго уровня, ребенок продолжает учиться по общей программе, но акцент в его обучении делается на основные содержательные линии в каждом предмете. Другие дети изучают программу более глубоко. </a:t>
            </a:r>
            <a:endParaRPr lang="ru-RU" sz="2000" dirty="0" smtClean="0"/>
          </a:p>
          <a:p>
            <a:r>
              <a:rPr lang="ru-RU" sz="2000" i="1" u="sng" dirty="0" smtClean="0"/>
              <a:t>Цель </a:t>
            </a:r>
            <a:r>
              <a:rPr lang="ru-RU" sz="2000" i="1" u="sng" dirty="0"/>
              <a:t>поддержки второго уровня </a:t>
            </a:r>
            <a:r>
              <a:rPr lang="ru-RU" sz="2000" dirty="0"/>
              <a:t>– помочь справиться с программой, предупредить и преодолеть неуспеваемость. </a:t>
            </a:r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Если </a:t>
            </a:r>
            <a:r>
              <a:rPr lang="ru-RU" sz="2000" dirty="0"/>
              <a:t>проблемы ребенка решаются за 6 месяцев, то он может быть переведен на 1 уровень поддержки. </a:t>
            </a:r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Если интенсивной </a:t>
            </a:r>
            <a:r>
              <a:rPr lang="ru-RU" sz="2000" dirty="0"/>
              <a:t>поддержки недостаточно, то переходят на 3 уровень – к специальной поддержке.</a:t>
            </a:r>
          </a:p>
        </p:txBody>
      </p:sp>
    </p:spTree>
    <p:extLst>
      <p:ext uri="{BB962C8B-B14F-4D97-AF65-F5344CB8AC3E}">
        <p14:creationId xmlns:p14="http://schemas.microsoft.com/office/powerpoint/2010/main" val="3987147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322" y="509452"/>
            <a:ext cx="7096261" cy="5917474"/>
          </a:xfrm>
        </p:spPr>
        <p:txBody>
          <a:bodyPr>
            <a:noAutofit/>
          </a:bodyPr>
          <a:lstStyle/>
          <a:p>
            <a:r>
              <a:rPr lang="ru-RU" sz="2000" dirty="0"/>
              <a:t>Для перевода ребенка на </a:t>
            </a:r>
            <a:r>
              <a:rPr lang="ru-RU" sz="2000" b="1" dirty="0" smtClean="0"/>
              <a:t>третий </a:t>
            </a:r>
            <a:r>
              <a:rPr lang="ru-RU" sz="2000" b="1" dirty="0"/>
              <a:t>уровень </a:t>
            </a:r>
            <a:r>
              <a:rPr lang="ru-RU" sz="2000" dirty="0"/>
              <a:t>поддержки необходимо внешнее медико-психологическое </a:t>
            </a:r>
            <a:r>
              <a:rPr lang="ru-RU" sz="2000" dirty="0" smtClean="0"/>
              <a:t>обследование. Для </a:t>
            </a:r>
            <a:r>
              <a:rPr lang="ru-RU" sz="2000" dirty="0"/>
              <a:t>его прохождения составляется педагогическое обоснование (заключение), в котором описывается предыдущая поддержка. По результатам внешнего обследования координатор инклюзивного образования школы решает, будет ли ученику оказываться третий уровень поддержки. Если ребенок переводится на 3 уровень поддержки, то определяется, в каких условиях он будет учиться: </a:t>
            </a:r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 </a:t>
            </a:r>
            <a:r>
              <a:rPr lang="ru-RU" sz="2000" dirty="0"/>
              <a:t>специальном </a:t>
            </a:r>
            <a:r>
              <a:rPr lang="ru-RU" sz="2000" dirty="0" smtClean="0"/>
              <a:t>классе или в </a:t>
            </a:r>
            <a:r>
              <a:rPr lang="ru-RU" sz="2000" dirty="0"/>
              <a:t>общем классе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третьем уровне поддержки обязательно составляется индивидуальный учебный план и индивидуальная учебная программа по каждому предмету.</a:t>
            </a:r>
          </a:p>
          <a:p>
            <a:r>
              <a:rPr lang="ru-RU" sz="2000" dirty="0" smtClean="0"/>
              <a:t>Индивидуальный </a:t>
            </a:r>
            <a:r>
              <a:rPr lang="ru-RU" sz="2000" dirty="0"/>
              <a:t>план и программы составляются коллегиально </a:t>
            </a:r>
            <a:r>
              <a:rPr lang="ru-RU" sz="2000" dirty="0" err="1"/>
              <a:t>мультидисциплинарной</a:t>
            </a:r>
            <a:r>
              <a:rPr lang="ru-RU" sz="2000" dirty="0"/>
              <a:t> командой. </a:t>
            </a:r>
          </a:p>
        </p:txBody>
      </p:sp>
    </p:spTree>
    <p:extLst>
      <p:ext uri="{BB962C8B-B14F-4D97-AF65-F5344CB8AC3E}">
        <p14:creationId xmlns:p14="http://schemas.microsoft.com/office/powerpoint/2010/main" val="361209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276" y="212570"/>
            <a:ext cx="6882381" cy="933994"/>
          </a:xfrm>
        </p:spPr>
        <p:txBody>
          <a:bodyPr>
            <a:norm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389" y="1003115"/>
            <a:ext cx="6835003" cy="4319405"/>
          </a:xfrm>
        </p:spPr>
        <p:txBody>
          <a:bodyPr>
            <a:normAutofit/>
          </a:bodyPr>
          <a:lstStyle/>
          <a:p>
            <a:r>
              <a:rPr lang="ru-RU" sz="2000" dirty="0"/>
              <a:t>Таким образом, в Финляндии создана высокоэффективная система специальных мер на уровне обязательного базового образования в школе для поддержки учеников, сталкивающихся с различными трудностями обучения. </a:t>
            </a:r>
            <a:endParaRPr lang="ru-RU" sz="2000" dirty="0" smtClean="0"/>
          </a:p>
          <a:p>
            <a:r>
              <a:rPr lang="ru-RU" sz="2000" dirty="0" smtClean="0"/>
              <a:t>Каждая </a:t>
            </a:r>
            <a:r>
              <a:rPr lang="ru-RU" sz="2000" dirty="0"/>
              <a:t>финская школа имеет в штате несколько специальных педагогов; в среднем на каждые семь учителей- предметников приходится один такой учитель. </a:t>
            </a:r>
            <a:endParaRPr lang="ru-RU" sz="2000" dirty="0" smtClean="0"/>
          </a:p>
          <a:p>
            <a:r>
              <a:rPr lang="ru-RU" sz="2000" dirty="0" smtClean="0"/>
              <a:t>Специальные </a:t>
            </a:r>
            <a:r>
              <a:rPr lang="ru-RU" sz="2000" dirty="0"/>
              <a:t>педагоги в рамках индивидуальных или групповых занятий оказывают помощь ученикам, рискующим попасть в число отстающих.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842" y="3940232"/>
            <a:ext cx="3782952" cy="252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470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0824" y="587828"/>
            <a:ext cx="4405313" cy="5697765"/>
          </a:xfrm>
        </p:spPr>
        <p:txBody>
          <a:bodyPr>
            <a:normAutofit/>
          </a:bodyPr>
          <a:lstStyle/>
          <a:p>
            <a:r>
              <a:rPr lang="ru-RU" sz="2000" dirty="0"/>
              <a:t>У жителей Финляндии отношение к ребенку с момента его появления на свет – как к полноправному гражданину страны. </a:t>
            </a:r>
          </a:p>
          <a:p>
            <a:r>
              <a:rPr lang="ru-RU" sz="2000" dirty="0" smtClean="0"/>
              <a:t>Родители </a:t>
            </a:r>
            <a:r>
              <a:rPr lang="ru-RU" sz="2000" dirty="0"/>
              <a:t>не имеют права повышать голос на ребенка в общественных местах – это его унижает. «Воспитывать» можно только дома. 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Финляндии нет беспризорников - детей-бродяг, оставшихся без пап и </a:t>
            </a:r>
            <a:r>
              <a:rPr lang="ru-RU" sz="2000" dirty="0" smtClean="0"/>
              <a:t>мам.</a:t>
            </a:r>
          </a:p>
          <a:p>
            <a:r>
              <a:rPr lang="ru-RU" sz="2000" dirty="0" smtClean="0"/>
              <a:t>Заботы </a:t>
            </a:r>
            <a:r>
              <a:rPr lang="ru-RU" sz="2000" dirty="0"/>
              <a:t>о воспитании детей супруги несут более или менее поровну, но все же </a:t>
            </a:r>
            <a:r>
              <a:rPr lang="ru-RU" sz="2000" dirty="0" smtClean="0"/>
              <a:t>воспитание </a:t>
            </a:r>
            <a:r>
              <a:rPr lang="ru-RU" sz="2000" dirty="0"/>
              <a:t>младенцев все-таки считается женской обязанностью.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137" y="978526"/>
            <a:ext cx="2993089" cy="19986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i.ytimg.com/vi/af4J81rccIk/maxresdefault.jp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878" y="3499658"/>
            <a:ext cx="2354163" cy="13242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08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7762" y="548640"/>
            <a:ext cx="7984535" cy="5606325"/>
          </a:xfrm>
        </p:spPr>
        <p:txBody>
          <a:bodyPr>
            <a:noAutofit/>
          </a:bodyPr>
          <a:lstStyle/>
          <a:p>
            <a:r>
              <a:rPr lang="ru-RU" sz="2000" dirty="0"/>
              <a:t>Финляндия прошла длительный путь становления национальной системы образования.</a:t>
            </a:r>
          </a:p>
          <a:p>
            <a:r>
              <a:rPr lang="ru-RU" sz="2000" dirty="0" smtClean="0"/>
              <a:t>Первый </a:t>
            </a:r>
            <a:r>
              <a:rPr lang="ru-RU" sz="2000" dirty="0"/>
              <a:t>закон о всеобщем обязательном начальном образовании был принят в Финляндии в 1924 году, а закон об обязательном среднем образовании (9-летнем) – в 1968 году. В настоящее время основными ценностями </a:t>
            </a:r>
            <a:r>
              <a:rPr lang="ru-RU" sz="2000" dirty="0" smtClean="0"/>
              <a:t>финской системы </a:t>
            </a:r>
            <a:r>
              <a:rPr lang="ru-RU" sz="2000" dirty="0"/>
              <a:t>школьного образования являются: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обязательность </a:t>
            </a:r>
            <a:r>
              <a:rPr lang="ru-RU" sz="2000" dirty="0"/>
              <a:t>и </a:t>
            </a:r>
            <a:r>
              <a:rPr lang="ru-RU" sz="2000" dirty="0" smtClean="0"/>
              <a:t>бесплатность;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р</a:t>
            </a:r>
            <a:r>
              <a:rPr lang="ru-RU" sz="2000" dirty="0" smtClean="0"/>
              <a:t>авенство;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/>
              <a:t>инклюзивность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0" y="3664577"/>
            <a:ext cx="4427356" cy="2490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76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83326"/>
            <a:ext cx="5020455" cy="5606325"/>
          </a:xfrm>
        </p:spPr>
        <p:txBody>
          <a:bodyPr>
            <a:noAutofit/>
          </a:bodyPr>
          <a:lstStyle/>
          <a:p>
            <a:r>
              <a:rPr lang="ru-RU" sz="2000" dirty="0"/>
              <a:t>В 6 лет каждый ребенок страны включается в систему обязательного базового образования, которое начинается в подготовительном классе. Обязательное школьное образование состоит из двух ступеней: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начальной </a:t>
            </a:r>
            <a:r>
              <a:rPr lang="ru-RU" sz="2000" dirty="0"/>
              <a:t>(1-6 классы</a:t>
            </a:r>
            <a:r>
              <a:rPr lang="ru-RU" sz="2000" dirty="0" smtClean="0"/>
              <a:t>)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старшей </a:t>
            </a:r>
            <a:r>
              <a:rPr lang="ru-RU" sz="2000" dirty="0"/>
              <a:t>(7-10 </a:t>
            </a:r>
            <a:r>
              <a:rPr lang="ru-RU" sz="2000" dirty="0" smtClean="0"/>
              <a:t>классы)</a:t>
            </a:r>
          </a:p>
          <a:p>
            <a:r>
              <a:rPr lang="ru-RU" sz="2000" dirty="0" smtClean="0"/>
              <a:t>Государство </a:t>
            </a:r>
            <a:r>
              <a:rPr lang="ru-RU" sz="2000" dirty="0"/>
              <a:t>гарантирует бесплатность обязательного образования. </a:t>
            </a:r>
            <a:endParaRPr lang="ru-RU" sz="2000" dirty="0" smtClean="0"/>
          </a:p>
          <a:p>
            <a:r>
              <a:rPr lang="ru-RU" sz="2000" dirty="0" smtClean="0"/>
              <a:t>Министерство </a:t>
            </a:r>
            <a:r>
              <a:rPr lang="ru-RU" sz="2000" dirty="0"/>
              <a:t>образования Финляндии проводит политику выравнивания системы образования.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Финляндии есть проблема географического неравенства, на севере страны много малокомплектных школ. Государство заботится, чтобы качество образования в них не было хуже, чем в обычных школах.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309" y="616818"/>
            <a:ext cx="2512976" cy="1827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721" y="2760500"/>
            <a:ext cx="2251606" cy="1417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6705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573" y="561703"/>
            <a:ext cx="7840843" cy="5606325"/>
          </a:xfrm>
        </p:spPr>
        <p:txBody>
          <a:bodyPr>
            <a:noAutofit/>
          </a:bodyPr>
          <a:lstStyle/>
          <a:p>
            <a:r>
              <a:rPr lang="ru-RU" sz="2000" dirty="0"/>
              <a:t>Инклюзивное образование понимается в Финляндии очень широко – это процесс развития и постоянного совершенствования общего образования, которое должно быть доступно всем без исключения </a:t>
            </a:r>
            <a:r>
              <a:rPr lang="ru-RU" sz="2000" dirty="0" smtClean="0"/>
              <a:t>детям.</a:t>
            </a:r>
          </a:p>
          <a:p>
            <a:r>
              <a:rPr lang="ru-RU" sz="2000" dirty="0" smtClean="0"/>
              <a:t>Инклюзивное </a:t>
            </a:r>
            <a:r>
              <a:rPr lang="ru-RU" sz="2000" dirty="0"/>
              <a:t>образование в Финляндии развивается в течение 20 лет и сопровождается серьезными научными исследованиями. Официально политика инклюзии закреплена в 2008 году.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572" y="2919595"/>
            <a:ext cx="4870214" cy="32484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2590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385" y="431074"/>
            <a:ext cx="6612935" cy="5606325"/>
          </a:xfrm>
        </p:spPr>
        <p:txBody>
          <a:bodyPr>
            <a:noAutofit/>
          </a:bodyPr>
          <a:lstStyle/>
          <a:p>
            <a:r>
              <a:rPr lang="ru-RU" sz="2000" dirty="0"/>
              <a:t>В стране создана концепция развития инклюзивного образования. В ней зафиксированы следующие </a:t>
            </a:r>
            <a:r>
              <a:rPr lang="ru-RU" sz="2000" dirty="0" smtClean="0"/>
              <a:t>положения: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Все </a:t>
            </a:r>
            <a:r>
              <a:rPr lang="ru-RU" sz="2000" dirty="0"/>
              <a:t>дети обучаются в основной школе в соответствии со своими </a:t>
            </a:r>
            <a:r>
              <a:rPr lang="ru-RU" sz="2000" dirty="0" smtClean="0"/>
              <a:t>возможностями.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Каждый </a:t>
            </a:r>
            <a:r>
              <a:rPr lang="ru-RU" sz="2000" dirty="0"/>
              <a:t>решает в образовательном процессе свои </a:t>
            </a:r>
            <a:r>
              <a:rPr lang="ru-RU" sz="2000" dirty="0" smtClean="0"/>
              <a:t>задачи.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Весь </a:t>
            </a:r>
            <a:r>
              <a:rPr lang="ru-RU" sz="2000" dirty="0"/>
              <a:t>школьный коллектив участвует в решении проблем учащихся, а не только специальный </a:t>
            </a:r>
            <a:r>
              <a:rPr lang="ru-RU" sz="2000" dirty="0" smtClean="0"/>
              <a:t>педагог.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 </a:t>
            </a:r>
            <a:r>
              <a:rPr lang="ru-RU" sz="2000" dirty="0"/>
              <a:t>педагогическом процессе учителя используют общие и специальные методы и приемы </a:t>
            </a:r>
            <a:r>
              <a:rPr lang="ru-RU" sz="2000" dirty="0" smtClean="0"/>
              <a:t>обучения.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Учебные </a:t>
            </a:r>
            <a:r>
              <a:rPr lang="ru-RU" sz="2000" dirty="0"/>
              <a:t>проблемы ребенка и дидактические проблемы педагога решаются посредством командного </a:t>
            </a:r>
            <a:r>
              <a:rPr lang="ru-RU" sz="2000" dirty="0" smtClean="0"/>
              <a:t>подхода.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Дети </a:t>
            </a:r>
            <a:r>
              <a:rPr lang="ru-RU" sz="2000" dirty="0"/>
              <a:t>с неярко выраженными отклонениями в развитии обучаются в общеобразовательной школе по месту жительства: в специальном классе или в общем классе. Дети с тяжелыми нарушениями обучаются в специальных школах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2655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322" y="509452"/>
            <a:ext cx="8023724" cy="591747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Детям с инвалидностью индивидуальные компенсаторные средства и необходимое оборудование предоставляются за счет государства. Педагогов общеобразовательной школы обучают им </a:t>
            </a:r>
            <a:r>
              <a:rPr lang="ru-RU" sz="2000" dirty="0" smtClean="0"/>
              <a:t>пользоваться.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Учащимся </a:t>
            </a:r>
            <a:r>
              <a:rPr lang="ru-RU" sz="2000" dirty="0"/>
              <a:t>с нарушением мобильности предоставляется помощник, а с нарушенным слухом – </a:t>
            </a:r>
            <a:r>
              <a:rPr lang="ru-RU" sz="2000" dirty="0" err="1" smtClean="0"/>
              <a:t>сурдопереводчик</a:t>
            </a:r>
            <a:r>
              <a:rPr lang="ru-RU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 </a:t>
            </a:r>
            <a:r>
              <a:rPr lang="ru-RU" sz="2000" dirty="0"/>
              <a:t>каждой общеобразовательной основной школе в штате есть специальные педагоги, помощники учителя, социальные работники, медицинская сестра.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90" y="3266670"/>
            <a:ext cx="4516481" cy="2989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9238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322" y="509452"/>
            <a:ext cx="5110707" cy="5917474"/>
          </a:xfrm>
        </p:spPr>
        <p:txBody>
          <a:bodyPr>
            <a:noAutofit/>
          </a:bodyPr>
          <a:lstStyle/>
          <a:p>
            <a:r>
              <a:rPr lang="ru-RU" sz="2000" dirty="0"/>
              <a:t>Все специалисты работают как единая команда, компетенции командной работы очень высоки и у педагогов, их этому учат в университете. </a:t>
            </a:r>
            <a:endParaRPr lang="ru-RU" sz="2000" dirty="0" smtClean="0"/>
          </a:p>
          <a:p>
            <a:r>
              <a:rPr lang="ru-RU" sz="2000" dirty="0" smtClean="0"/>
              <a:t>Вузовская </a:t>
            </a:r>
            <a:r>
              <a:rPr lang="ru-RU" sz="2000" dirty="0"/>
              <a:t>подготовка учителей предполагает включение знаний и навыков по работе с детьми с ограниченными возможностями, включая составление индивидуальной программы обучения, навыки </a:t>
            </a:r>
            <a:r>
              <a:rPr lang="ru-RU" sz="2000" dirty="0" smtClean="0"/>
              <a:t>командной </a:t>
            </a:r>
            <a:r>
              <a:rPr lang="ru-RU" sz="2000" dirty="0"/>
              <a:t>работы и др. </a:t>
            </a:r>
            <a:endParaRPr lang="ru-RU" sz="2000" dirty="0" smtClean="0"/>
          </a:p>
          <a:p>
            <a:r>
              <a:rPr lang="ru-RU" sz="2000" dirty="0"/>
              <a:t>О</a:t>
            </a:r>
            <a:r>
              <a:rPr lang="ru-RU" sz="2000" dirty="0" smtClean="0"/>
              <a:t>сновной </a:t>
            </a:r>
            <a:r>
              <a:rPr lang="ru-RU" sz="2000" dirty="0"/>
              <a:t>упор делается на математику и финский язык, который изучается как второй. </a:t>
            </a:r>
            <a:endParaRPr lang="ru-RU" sz="2000" dirty="0" smtClean="0"/>
          </a:p>
          <a:p>
            <a:r>
              <a:rPr lang="ru-RU" sz="2000" dirty="0" smtClean="0"/>
              <a:t>Обучение </a:t>
            </a:r>
            <a:r>
              <a:rPr lang="ru-RU" sz="2000" dirty="0"/>
              <a:t>в классе подготовки ведется на родном языке. </a:t>
            </a:r>
            <a:endParaRPr lang="ru-RU" sz="2000" dirty="0" smtClean="0"/>
          </a:p>
          <a:p>
            <a:r>
              <a:rPr lang="ru-RU" sz="2000" dirty="0" smtClean="0"/>
              <a:t>Любой </a:t>
            </a:r>
            <a:r>
              <a:rPr lang="ru-RU" sz="2000" dirty="0"/>
              <a:t>ребенок в основной общеобразовательной школе имеет право на один из трех видов поддержки, которая имеет уровневый </a:t>
            </a:r>
            <a:r>
              <a:rPr lang="ru-RU" sz="2000" dirty="0" smtClean="0"/>
              <a:t>(этапы) характер</a:t>
            </a:r>
            <a:r>
              <a:rPr lang="ru-RU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840" y="932807"/>
            <a:ext cx="2679514" cy="17872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829" y="3628729"/>
            <a:ext cx="1941482" cy="10920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35156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6322" y="509452"/>
            <a:ext cx="5110707" cy="5917474"/>
          </a:xfrm>
        </p:spPr>
        <p:txBody>
          <a:bodyPr>
            <a:noAutofit/>
          </a:bodyPr>
          <a:lstStyle/>
          <a:p>
            <a:r>
              <a:rPr lang="ru-RU" sz="2000" b="1" dirty="0"/>
              <a:t>Первый уровень поддержки </a:t>
            </a:r>
            <a:r>
              <a:rPr lang="ru-RU" sz="2000" dirty="0"/>
              <a:t>– общая поддержка. Ее осуществляет учитель класса. Он помогает справиться с различными трудностями, которые могут встретиться у любого </a:t>
            </a:r>
            <a:r>
              <a:rPr lang="ru-RU" sz="2000" dirty="0" smtClean="0"/>
              <a:t>ребенка. </a:t>
            </a:r>
            <a:r>
              <a:rPr lang="ru-RU" sz="2000" dirty="0"/>
              <a:t>Выявленные трудности в обучении обсуждаются как с родителями, так и со специалистами школы. Педагог владеет различными (общими и специальными) приемами и технологиями индивидуальной помощи ребенку в процессе обучения. </a:t>
            </a:r>
            <a:r>
              <a:rPr lang="ru-RU" sz="2000" dirty="0" smtClean="0"/>
              <a:t>Если </a:t>
            </a:r>
            <a:r>
              <a:rPr lang="ru-RU" sz="2000" dirty="0"/>
              <a:t>общей поддержки недостаточно, чтобы </a:t>
            </a:r>
            <a:r>
              <a:rPr lang="ru-RU" sz="2000" dirty="0" smtClean="0"/>
              <a:t>преодолеть </a:t>
            </a:r>
            <a:r>
              <a:rPr lang="ru-RU" sz="2000" dirty="0"/>
              <a:t>проблемы ученика в обучении, прибегают к поддержке второго уровня.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029" y="1187532"/>
            <a:ext cx="2302329" cy="15348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938" y="4222569"/>
            <a:ext cx="3918856" cy="2204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96635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клю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B3D72D-2989-4244-8F45-5649DD170753}" vid="{BEB51FD1-66BC-455E-9F55-38E5C1244C4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инклю1</Template>
  <TotalTime>99</TotalTime>
  <Words>897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Intro </vt:lpstr>
      <vt:lpstr>Wingdings</vt:lpstr>
      <vt:lpstr>инклю1</vt:lpstr>
      <vt:lpstr>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</dc:title>
  <dc:creator>Марина</dc:creator>
  <cp:lastModifiedBy>Olga</cp:lastModifiedBy>
  <cp:revision>42</cp:revision>
  <dcterms:created xsi:type="dcterms:W3CDTF">2019-07-28T09:59:28Z</dcterms:created>
  <dcterms:modified xsi:type="dcterms:W3CDTF">2022-11-30T17:49:24Z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398840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