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72" r:id="rId5"/>
    <p:sldId id="257" r:id="rId6"/>
    <p:sldId id="258" r:id="rId7"/>
    <p:sldId id="259" r:id="rId8"/>
    <p:sldId id="260" r:id="rId9"/>
    <p:sldId id="261" r:id="rId10"/>
    <p:sldId id="262" r:id="rId11"/>
    <p:sldId id="269" r:id="rId12"/>
    <p:sldId id="270" r:id="rId13"/>
    <p:sldId id="271" r:id="rId14"/>
    <p:sldId id="265" r:id="rId15"/>
    <p:sldId id="266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C0A1"/>
    <a:srgbClr val="BECD93"/>
    <a:srgbClr val="FFFF99"/>
    <a:srgbClr val="FFFF66"/>
    <a:srgbClr val="CC99FF"/>
    <a:srgbClr val="990099"/>
    <a:srgbClr val="5D5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78" y="7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C34B5D-00E3-4A30-9C59-6D3DFD64E0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92186E-CC94-46BD-A807-6A08C96C43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C3C0A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8B70538-BA53-4CD0-97F8-B44AFBD04C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5267A91-873F-478A-8EF5-405848C96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4EC7F-D67B-4011-BF19-0EC47AA8BDCA}" type="datetimeFigureOut">
              <a:rPr lang="ru-RU" smtClean="0"/>
              <a:pPr/>
              <a:t>22.11.2022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D1DF596-BF88-42C4-B960-9A92C17DF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8A126E-00E5-4968-AC42-C4DE0C8CF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D36EE-3BF9-4C40-8F21-278D3B6E8D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7162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BF815B-B44F-47B4-901F-025E49B9C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043B770-02DD-480E-9FD9-D4B386CD40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6F5EED-E8AB-4A30-BD95-E42B2FEEC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4EC7F-D67B-4011-BF19-0EC47AA8BDCA}" type="datetimeFigureOut">
              <a:rPr lang="ru-RU" smtClean="0"/>
              <a:pPr/>
              <a:t>22.11.2022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60E965-2160-40BD-B2B8-24DA68188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7CD69-358C-49BD-8834-388B8E5BA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D36EE-3BF9-4C40-8F21-278D3B6E8D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0781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D4A6D39-4C83-4F3E-96B0-9FFAA07130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BF3A3A5-56B6-4C92-A4A5-B5C226737E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09DEBEA-95F6-41D7-83F5-74929AC53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4EC7F-D67B-4011-BF19-0EC47AA8BDCA}" type="datetimeFigureOut">
              <a:rPr lang="ru-RU" smtClean="0"/>
              <a:pPr/>
              <a:t>22.11.2022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F44FA9-F5BA-4F9C-A34F-2CCD58D67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49DAF8-2A81-40EE-A118-F4ABCB12F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D36EE-3BF9-4C40-8F21-278D3B6E8D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6186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43DE1F-5E23-42E8-B11D-D998FC216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6853DEA-3A92-43A7-B4E9-93C1E8C0D6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9BE769A-42A8-4489-AA04-33A026DE3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4EC7F-D67B-4011-BF19-0EC47AA8BDCA}" type="datetimeFigureOut">
              <a:rPr lang="ru-RU" smtClean="0"/>
              <a:pPr/>
              <a:t>22.11.2022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9861C30-513A-4101-8EC0-D0FF0E7ED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3819FB-7EA0-49DD-BA40-6B6F726D1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D36EE-3BF9-4C40-8F21-278D3B6E8D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0534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2FF299-3EFE-4014-81B2-1F936ABAE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7274686-7D3D-4EB7-9F9F-CA146177BB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0362186-A6A1-44BD-A95D-4A545C80C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4EC7F-D67B-4011-BF19-0EC47AA8BDCA}" type="datetimeFigureOut">
              <a:rPr lang="ru-RU" smtClean="0"/>
              <a:pPr/>
              <a:t>22.11.2022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1DD3E10-922E-4BBD-A072-F718BD42A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3AF5A7C-186E-4BA2-AF4F-4E42448E9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D36EE-3BF9-4C40-8F21-278D3B6E8D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8627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043FE9-BE03-48AE-94EC-AD97A2D6D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8547E85-8F93-47FE-9FFF-902811F733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0E8D212-411D-45E6-AA54-7E090DB752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D598E6E-0EEC-489C-A6C7-AAC546090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4EC7F-D67B-4011-BF19-0EC47AA8BDCA}" type="datetimeFigureOut">
              <a:rPr lang="ru-RU" smtClean="0"/>
              <a:pPr/>
              <a:t>22.11.2022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E4F4D1A-73D3-4902-8C26-E732C91F1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0B04D5B-6343-4FD9-8C4C-FE6A35992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D36EE-3BF9-4C40-8F21-278D3B6E8D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4766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11DE36-584D-459E-891C-64B23E9BF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5A44BA9-22AE-4DA0-8E46-ECDA846B62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1548216-8278-41CD-A148-86A88E9004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B0B75DC-8EA6-49F6-9332-F1F011CF25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E28B1DE-6D0E-4AEC-9A21-3BD599D3AA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5183CCC-4D87-469B-92EA-5BBFD8FF5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4EC7F-D67B-4011-BF19-0EC47AA8BDCA}" type="datetimeFigureOut">
              <a:rPr lang="ru-RU" smtClean="0"/>
              <a:pPr/>
              <a:t>22.11.2022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615AB71-5F3D-4611-8BD4-B010EF7DE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EA427B9-5311-4EF7-90AB-2C1C8A39F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D36EE-3BF9-4C40-8F21-278D3B6E8D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1032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992D0C-5D60-43B7-8970-FDBB8C808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A127C5F-0A60-42A9-AB00-C84D72A49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4EC7F-D67B-4011-BF19-0EC47AA8BDCA}" type="datetimeFigureOut">
              <a:rPr lang="ru-RU" smtClean="0"/>
              <a:pPr/>
              <a:t>22.11.2022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02F95B4-02A9-4036-B47C-D897510AA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9B06B91-924D-4138-8B36-EA4D24185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D36EE-3BF9-4C40-8F21-278D3B6E8D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4081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B9970EE-CBC5-4DD9-84DF-F225737E7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4EC7F-D67B-4011-BF19-0EC47AA8BDCA}" type="datetimeFigureOut">
              <a:rPr lang="ru-RU" smtClean="0"/>
              <a:pPr/>
              <a:t>22.11.2022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0F7E3ED-EE1D-47EB-893F-63E166227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2787576-61DE-49ED-8842-832142B74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D36EE-3BF9-4C40-8F21-278D3B6E8D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1546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6437D6-FAC4-4DE4-A8F3-BF6F703871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775EA79-0F3A-4CFC-956C-E16E0E021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1833353-35B1-4C53-9858-C2B4AA2BC3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6CEDD68-125A-42E3-A23C-D4284CF14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4EC7F-D67B-4011-BF19-0EC47AA8BDCA}" type="datetimeFigureOut">
              <a:rPr lang="ru-RU" smtClean="0"/>
              <a:pPr/>
              <a:t>22.11.2022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9CFF2D8-2F14-4CA1-A0BA-A2E6D401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7A6EA64-85DA-445B-B9E1-901365A6C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D36EE-3BF9-4C40-8F21-278D3B6E8D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021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9C1C92-E2A3-45DD-8C61-C48DA06CC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700C64C-B1C1-4279-B300-3F31F08EC3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553CE64-7333-45E4-BAA3-D14857AF19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459E698-5B3F-4694-9B75-CC1E1615B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4EC7F-D67B-4011-BF19-0EC47AA8BDCA}" type="datetimeFigureOut">
              <a:rPr lang="ru-RU" smtClean="0"/>
              <a:pPr/>
              <a:t>22.11.2022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04EC4BE-B04E-47DF-A38E-C26369DBA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4A042EE-4CB2-4038-A993-8C08BA089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D36EE-3BF9-4C40-8F21-278D3B6E8D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7454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8DDB099-6E7D-431B-B777-01B9EE140353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4EA29F-4A4F-44D8-A7B0-81E3F5B2C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AE6C267-CDCF-4D3A-8673-E678E727EA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14AF75D-7A1E-4AE0-9325-18710ADD27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4EC7F-D67B-4011-BF19-0EC47AA8BDCA}" type="datetimeFigureOut">
              <a:rPr lang="ru-RU" smtClean="0"/>
              <a:pPr/>
              <a:t>22.11.2022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53195E1-35B2-4FB0-B459-E837F5EAFC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4071869-0874-4167-B868-E1A4120E85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D36EE-3BF9-4C40-8F21-278D3B6E8D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170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C3C0A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D4D28A-0AF0-4E9E-9D43-59DD546D5A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0394" y="4086474"/>
            <a:ext cx="11736198" cy="148876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gradFill flip="none" rotWithShape="1">
                  <a:gsLst>
                    <a:gs pos="0">
                      <a:srgbClr val="C3C0A1"/>
                    </a:gs>
                    <a:gs pos="100000">
                      <a:srgbClr val="5D5232"/>
                    </a:gs>
                  </a:gsLst>
                  <a:lin ang="13500000" scaled="1"/>
                  <a:tileRect/>
                </a:gradFill>
                <a:latin typeface="Arial" panose="020B0604020202020204" pitchFamily="34" charset="0"/>
                <a:cs typeface="Arial" panose="020B0604020202020204" pitchFamily="34" charset="0"/>
              </a:rPr>
              <a:t>Педагогическая технология </a:t>
            </a:r>
            <a:r>
              <a:rPr lang="en-US" b="1" dirty="0">
                <a:gradFill flip="none" rotWithShape="1">
                  <a:gsLst>
                    <a:gs pos="0">
                      <a:srgbClr val="C3C0A1"/>
                    </a:gs>
                    <a:gs pos="100000">
                      <a:srgbClr val="5D5232"/>
                    </a:gs>
                  </a:gsLst>
                  <a:lin ang="13500000" scaled="1"/>
                  <a:tileRect/>
                </a:gra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ru-RU" b="1" dirty="0">
                <a:gradFill flip="none" rotWithShape="1">
                  <a:gsLst>
                    <a:gs pos="0">
                      <a:srgbClr val="C3C0A1"/>
                    </a:gs>
                    <a:gs pos="100000">
                      <a:srgbClr val="5D5232"/>
                    </a:gs>
                  </a:gsLst>
                  <a:lin ang="13500000" scaled="1"/>
                  <a:tileRect/>
                </a:gradFill>
                <a:latin typeface="Arial" panose="020B0604020202020204" pitchFamily="34" charset="0"/>
                <a:cs typeface="Arial" panose="020B0604020202020204" pitchFamily="34" charset="0"/>
              </a:rPr>
              <a:t>ИНКВЕЙН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241134C-70FA-4958-AE57-E002A6D01A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2484" y="5817213"/>
            <a:ext cx="9244238" cy="633921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Мндлян Лорита Погосовна</a:t>
            </a:r>
          </a:p>
          <a:p>
            <a:r>
              <a:rPr lang="ru-RU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математики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5D528A-5BE0-ECAE-10C0-0C3413331180}"/>
              </a:ext>
            </a:extLst>
          </p:cNvPr>
          <p:cNvSpPr txBox="1"/>
          <p:nvPr/>
        </p:nvSpPr>
        <p:spPr>
          <a:xfrm>
            <a:off x="82493" y="142612"/>
            <a:ext cx="12192000" cy="873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 marR="50165" indent="-6350" algn="ctr">
              <a:lnSpc>
                <a:spcPct val="111000"/>
              </a:lnSpc>
              <a:spcAft>
                <a:spcPts val="75"/>
              </a:spcAft>
            </a:pPr>
            <a:r>
              <a:rPr lang="ru-RU" sz="1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Муниципальное бюджетное общеобразовательное учреждение средняя общеобразовательная школа № 3 городского округа Пущино</a:t>
            </a:r>
            <a:endParaRPr lang="ru-RU" sz="14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350" marR="50165" indent="-6350" algn="ctr">
              <a:lnSpc>
                <a:spcPct val="111000"/>
              </a:lnSpc>
              <a:spcAft>
                <a:spcPts val="75"/>
              </a:spcAft>
            </a:pPr>
            <a:r>
              <a:rPr lang="ru-RU" sz="1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Московской области</a:t>
            </a:r>
            <a:endParaRPr lang="ru-RU" sz="14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3468DC-161C-2060-432D-BE3FAD7B9DF9}"/>
              </a:ext>
            </a:extLst>
          </p:cNvPr>
          <p:cNvSpPr txBox="1"/>
          <p:nvPr/>
        </p:nvSpPr>
        <p:spPr>
          <a:xfrm>
            <a:off x="1967435" y="3082540"/>
            <a:ext cx="8808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униципальный конкурс «Учитель года городского округа Пущино - 2022». Мастер-класс.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BC0A21F-D4E9-C153-7DF4-85978A45A83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2835" y="728458"/>
            <a:ext cx="2963757" cy="211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0832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290196" y="141395"/>
            <a:ext cx="6350466" cy="823595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умножение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1FED0B0-2313-8A5F-49CA-8383A4DE44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4063" y="312477"/>
            <a:ext cx="2441861" cy="4758667"/>
          </a:xfrm>
          <a:prstGeom prst="rect">
            <a:avLst/>
          </a:prstGeom>
        </p:spPr>
      </p:pic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D5735C1-8109-26DF-69E7-A9CF20ADB6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637465"/>
              </p:ext>
            </p:extLst>
          </p:nvPr>
        </p:nvGraphicFramePr>
        <p:xfrm>
          <a:off x="162626" y="1087822"/>
          <a:ext cx="5233925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33925">
                  <a:extLst>
                    <a:ext uri="{9D8B030D-6E8A-4147-A177-3AD203B41FA5}">
                      <a16:colId xmlns:a16="http://schemas.microsoft.com/office/drawing/2014/main" val="2354966616"/>
                    </a:ext>
                  </a:extLst>
                </a:gridCol>
              </a:tblGrid>
              <a:tr h="8564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Тема, предмет (существительное, кто?, что?)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Одно слово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3385892"/>
                  </a:ext>
                </a:extLst>
              </a:tr>
              <a:tr h="6027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Признак (2 прилагательных. Какая?)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8768756"/>
                  </a:ext>
                </a:extLst>
              </a:tr>
              <a:tr h="7796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Действие (3 глагола. Что она делает?)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3313174"/>
                  </a:ext>
                </a:extLst>
              </a:tr>
              <a:tr h="7580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Фраза – отношение к теме (от трёх до пяти слов). Моё отношение к теме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9208132"/>
                  </a:ext>
                </a:extLst>
              </a:tr>
              <a:tr h="14247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Вывод – суть темы! (одно – два слова)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Суть темы лично для меня. Как я понимаю.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535024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EA837D04-9C23-A2FC-9664-6BD5C177528A}"/>
              </a:ext>
            </a:extLst>
          </p:cNvPr>
          <p:cNvSpPr txBox="1"/>
          <p:nvPr/>
        </p:nvSpPr>
        <p:spPr>
          <a:xfrm>
            <a:off x="5465428" y="1306517"/>
            <a:ext cx="3645015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Таблица умножения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B29D04-E551-95DC-0A5E-725848C5DB02}"/>
              </a:ext>
            </a:extLst>
          </p:cNvPr>
          <p:cNvSpPr txBox="1"/>
          <p:nvPr/>
        </p:nvSpPr>
        <p:spPr>
          <a:xfrm>
            <a:off x="5465429" y="2343038"/>
            <a:ext cx="3645014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Важная, простая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E1E4F6-26CB-9C39-7D1B-9910E96894F9}"/>
              </a:ext>
            </a:extLst>
          </p:cNvPr>
          <p:cNvSpPr txBox="1"/>
          <p:nvPr/>
        </p:nvSpPr>
        <p:spPr>
          <a:xfrm>
            <a:off x="5465429" y="3164115"/>
            <a:ext cx="3645014" cy="8309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Учит, развивает, упрощает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B29DF34-7AB4-6688-7453-4017B84474A5}"/>
              </a:ext>
            </a:extLst>
          </p:cNvPr>
          <p:cNvSpPr txBox="1"/>
          <p:nvPr/>
        </p:nvSpPr>
        <p:spPr>
          <a:xfrm>
            <a:off x="5479778" y="4128853"/>
            <a:ext cx="3645014" cy="8309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Таблица умножения- очень важная для меня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88613A-A76F-9DC8-E4F9-0D33C80EE1B5}"/>
              </a:ext>
            </a:extLst>
          </p:cNvPr>
          <p:cNvSpPr txBox="1"/>
          <p:nvPr/>
        </p:nvSpPr>
        <p:spPr>
          <a:xfrm>
            <a:off x="5570290" y="5404508"/>
            <a:ext cx="3554502" cy="8309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Необходимый для жизни навык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334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AA3333-1BA1-CC4B-91AD-AA418E8FE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2897" y="156892"/>
            <a:ext cx="3333226" cy="1325563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Радуга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028FA2E7-5665-1975-6DE4-38FF0CC082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902439"/>
              </p:ext>
            </p:extLst>
          </p:nvPr>
        </p:nvGraphicFramePr>
        <p:xfrm>
          <a:off x="135718" y="1199938"/>
          <a:ext cx="4716603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6603">
                  <a:extLst>
                    <a:ext uri="{9D8B030D-6E8A-4147-A177-3AD203B41FA5}">
                      <a16:colId xmlns:a16="http://schemas.microsoft.com/office/drawing/2014/main" val="2996422100"/>
                    </a:ext>
                  </a:extLst>
                </a:gridCol>
              </a:tblGrid>
              <a:tr h="8564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Тема, предмет (существительное, кто?, что?)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Одно слово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51761"/>
                  </a:ext>
                </a:extLst>
              </a:tr>
              <a:tr h="6027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Признак (2 прилагательных. Какая?)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3361547"/>
                  </a:ext>
                </a:extLst>
              </a:tr>
              <a:tr h="7796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Действие (3 глагола. Что она делает?)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450564"/>
                  </a:ext>
                </a:extLst>
              </a:tr>
              <a:tr h="7580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Фраза – отношение к теме (от трёх до пяти слов). Моё отношение к теме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175431"/>
                  </a:ext>
                </a:extLst>
              </a:tr>
              <a:tr h="14247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Вывод – суть темы! (одно – два слова)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Суть темы лично для меня. Как я понимаю.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3837096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1E74878-B47C-ADE6-FB9D-35C390EC85C2}"/>
              </a:ext>
            </a:extLst>
          </p:cNvPr>
          <p:cNvSpPr txBox="1"/>
          <p:nvPr/>
        </p:nvSpPr>
        <p:spPr>
          <a:xfrm>
            <a:off x="5099844" y="1315683"/>
            <a:ext cx="1769257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Радуга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9917AB-B67B-B351-0219-45A5ED3E5264}"/>
              </a:ext>
            </a:extLst>
          </p:cNvPr>
          <p:cNvSpPr txBox="1"/>
          <p:nvPr/>
        </p:nvSpPr>
        <p:spPr>
          <a:xfrm>
            <a:off x="5026409" y="2373207"/>
            <a:ext cx="2590795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Яркая, волшебная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3B5FC0-622F-7DE7-E20F-3374937211D3}"/>
              </a:ext>
            </a:extLst>
          </p:cNvPr>
          <p:cNvSpPr txBox="1"/>
          <p:nvPr/>
        </p:nvSpPr>
        <p:spPr>
          <a:xfrm>
            <a:off x="5054625" y="3227274"/>
            <a:ext cx="2562579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Светит, переливается, выполняет желания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9F43BC-1222-AF79-3E45-F7809A08049E}"/>
              </a:ext>
            </a:extLst>
          </p:cNvPr>
          <p:cNvSpPr txBox="1"/>
          <p:nvPr/>
        </p:nvSpPr>
        <p:spPr>
          <a:xfrm>
            <a:off x="5095328" y="4315566"/>
            <a:ext cx="2590795" cy="8309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Хочется пройти по радужному мосту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C72302-CF69-94C0-A19F-891CB996FF4A}"/>
              </a:ext>
            </a:extLst>
          </p:cNvPr>
          <p:cNvSpPr txBox="1"/>
          <p:nvPr/>
        </p:nvSpPr>
        <p:spPr>
          <a:xfrm>
            <a:off x="5095328" y="5415854"/>
            <a:ext cx="2590795" cy="8309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Радуга  - это чудо, радость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7855E6-FFFA-7C9B-5B2E-1E434F152E80}"/>
              </a:ext>
            </a:extLst>
          </p:cNvPr>
          <p:cNvSpPr txBox="1"/>
          <p:nvPr/>
        </p:nvSpPr>
        <p:spPr>
          <a:xfrm>
            <a:off x="201336" y="140295"/>
            <a:ext cx="3238151" cy="107721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Самостоятельная работа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04A9E63-D693-CF85-081D-90F71BBA8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7019" y="195044"/>
            <a:ext cx="4311941" cy="3233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7325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471292-F60D-B300-2AA3-DE0D0EF60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6206" y="126419"/>
            <a:ext cx="3087150" cy="871871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63A99B-901C-7745-0DFA-DED8BD19C236}"/>
              </a:ext>
            </a:extLst>
          </p:cNvPr>
          <p:cNvSpPr txBox="1"/>
          <p:nvPr/>
        </p:nvSpPr>
        <p:spPr>
          <a:xfrm>
            <a:off x="4952299" y="5283857"/>
            <a:ext cx="4573398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Хороший тренинг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5157CB-24F3-62D4-9A38-F66DCF997696}"/>
              </a:ext>
            </a:extLst>
          </p:cNvPr>
          <p:cNvSpPr txBox="1"/>
          <p:nvPr/>
        </p:nvSpPr>
        <p:spPr>
          <a:xfrm>
            <a:off x="4981661" y="2384461"/>
            <a:ext cx="3575110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Деловая, познавательная</a:t>
            </a: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C2F81DB1-F60E-7565-6437-8FD5082FF6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9884427"/>
              </p:ext>
            </p:extLst>
          </p:nvPr>
        </p:nvGraphicFramePr>
        <p:xfrm>
          <a:off x="145745" y="1153741"/>
          <a:ext cx="4716603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6603">
                  <a:extLst>
                    <a:ext uri="{9D8B030D-6E8A-4147-A177-3AD203B41FA5}">
                      <a16:colId xmlns:a16="http://schemas.microsoft.com/office/drawing/2014/main" val="3668368943"/>
                    </a:ext>
                  </a:extLst>
                </a:gridCol>
              </a:tblGrid>
              <a:tr h="8564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Тема, предмет (существительное, кто?, что?)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Одно слово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611420"/>
                  </a:ext>
                </a:extLst>
              </a:tr>
              <a:tr h="6027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Признак (2 прилагательных. Какая?)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8420437"/>
                  </a:ext>
                </a:extLst>
              </a:tr>
              <a:tr h="7796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Действие (3 глагола. Что она делает?)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6505884"/>
                  </a:ext>
                </a:extLst>
              </a:tr>
              <a:tr h="7580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Фраза – отношение к теме (от трёх до пяти слов). Моё отношение к теме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0738486"/>
                  </a:ext>
                </a:extLst>
              </a:tr>
              <a:tr h="14247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Вывод – суть темы! (одно – два слова)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Суть темы лично для меня. Как я понимаю.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911079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BF6EC42-FEFC-AAB8-EA4D-26FE28F28480}"/>
              </a:ext>
            </a:extLst>
          </p:cNvPr>
          <p:cNvSpPr txBox="1"/>
          <p:nvPr/>
        </p:nvSpPr>
        <p:spPr>
          <a:xfrm>
            <a:off x="4981661" y="3291885"/>
            <a:ext cx="4430786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Обучает, развивает, развлекает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625D18-6B5F-0888-F98A-2634E896B074}"/>
              </a:ext>
            </a:extLst>
          </p:cNvPr>
          <p:cNvSpPr txBox="1"/>
          <p:nvPr/>
        </p:nvSpPr>
        <p:spPr>
          <a:xfrm>
            <a:off x="4981661" y="4106199"/>
            <a:ext cx="4514674" cy="8309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Помогает приобрести навыки, важные в жизни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D5B41E-56A3-A37C-106A-8B377D7C963F}"/>
              </a:ext>
            </a:extLst>
          </p:cNvPr>
          <p:cNvSpPr txBox="1"/>
          <p:nvPr/>
        </p:nvSpPr>
        <p:spPr>
          <a:xfrm>
            <a:off x="5120082" y="1188782"/>
            <a:ext cx="2326547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Игра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18AF4B7-725A-324B-55E1-FFE0230B4C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8877" y="237737"/>
            <a:ext cx="3292548" cy="224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483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6E1312-7706-E4D3-446B-46BAA2A82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2807" y="365125"/>
            <a:ext cx="7659150" cy="1325563"/>
          </a:xfrm>
        </p:spPr>
        <p:txBody>
          <a:bodyPr/>
          <a:lstStyle/>
          <a:p>
            <a:pPr algn="ctr"/>
            <a:r>
              <a:rPr lang="ru-RU" dirty="0">
                <a:latin typeface="Arial Black" panose="020B0A04020102020204" pitchFamily="34" charset="0"/>
              </a:rPr>
              <a:t>ВЫ МОЛОДЦЫ!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11A0081-660D-7A05-84A7-FAE899F78E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6528" y="1478414"/>
            <a:ext cx="7565428" cy="4855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1595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764947" y="2121940"/>
            <a:ext cx="7130567" cy="3444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C3C0A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sz="3200" b="1" dirty="0">
                <a:solidFill>
                  <a:srgbClr val="C3C0A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Мастер-класс.</a:t>
            </a:r>
            <a:endParaRPr lang="ru-RU" sz="3200" dirty="0">
              <a:solidFill>
                <a:srgbClr val="C3C0A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C3C0A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Волнующий, интересный.</a:t>
            </a:r>
            <a:endParaRPr lang="ru-RU" sz="3200" dirty="0">
              <a:solidFill>
                <a:srgbClr val="C3C0A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C3C0A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Учит, вдохновляет, показывает.</a:t>
            </a:r>
            <a:endParaRPr lang="ru-RU" sz="3200" dirty="0">
              <a:solidFill>
                <a:srgbClr val="C3C0A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C3C0A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Мысли будоражит, уверенность пробуждает.</a:t>
            </a:r>
            <a:endParaRPr lang="ru-RU" sz="3200" dirty="0">
              <a:solidFill>
                <a:srgbClr val="C3C0A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C3C0A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Полезно.</a:t>
            </a:r>
            <a:endParaRPr lang="ru-RU" sz="3200" dirty="0">
              <a:solidFill>
                <a:srgbClr val="C3C0A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103797" y="2181387"/>
            <a:ext cx="4414058" cy="1837113"/>
          </a:xfrm>
          <a:prstGeom prst="flowChartMultidocument">
            <a:avLst/>
          </a:prstGeom>
          <a:solidFill>
            <a:srgbClr val="BECD93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230A9E4-B557-B162-B136-19C8CE756C04}"/>
              </a:ext>
            </a:extLst>
          </p:cNvPr>
          <p:cNvSpPr txBox="1"/>
          <p:nvPr/>
        </p:nvSpPr>
        <p:spPr>
          <a:xfrm>
            <a:off x="3775047" y="272337"/>
            <a:ext cx="54360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C3C0A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</a:t>
            </a:r>
          </a:p>
        </p:txBody>
      </p:sp>
    </p:spTree>
    <p:extLst>
      <p:ext uri="{BB962C8B-B14F-4D97-AF65-F5344CB8AC3E}">
        <p14:creationId xmlns:p14="http://schemas.microsoft.com/office/powerpoint/2010/main" val="3936628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0982" y="2541383"/>
            <a:ext cx="8438804" cy="1023100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ВНИМАНИЕ!!!</a:t>
            </a:r>
          </a:p>
        </p:txBody>
      </p:sp>
    </p:spTree>
    <p:extLst>
      <p:ext uri="{BB962C8B-B14F-4D97-AF65-F5344CB8AC3E}">
        <p14:creationId xmlns:p14="http://schemas.microsoft.com/office/powerpoint/2010/main" val="273469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B3398B-6755-0E86-A571-03159F941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 и развитие креативного мышления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34E25B-EFCC-AA82-005C-F4D7FF9422F2}"/>
              </a:ext>
            </a:extLst>
          </p:cNvPr>
          <p:cNvSpPr txBox="1"/>
          <p:nvPr/>
        </p:nvSpPr>
        <p:spPr>
          <a:xfrm>
            <a:off x="2983434" y="4206853"/>
            <a:ext cx="6529932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 грамотность;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Математическая грамотность;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Естественнонаучная грамотность</a:t>
            </a:r>
          </a:p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применять знания из этих областей в реальной жизни);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лобальные компетенции;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грамотность;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400" b="1" i="0" u="sng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реативное и критическое мышление</a:t>
            </a:r>
            <a:r>
              <a:rPr lang="ru-RU" sz="2400" b="0" i="0" u="sng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3CDEDF-307B-4E6F-0A17-E2DFA7C61BD4}"/>
              </a:ext>
            </a:extLst>
          </p:cNvPr>
          <p:cNvSpPr txBox="1"/>
          <p:nvPr/>
        </p:nvSpPr>
        <p:spPr>
          <a:xfrm>
            <a:off x="685800" y="3555642"/>
            <a:ext cx="1051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>
                <a:solidFill>
                  <a:srgbClr val="C3C0A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Компоненты функциональной грамотности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E86FB0-2DBA-68AF-1D2C-572D9E7917D9}"/>
              </a:ext>
            </a:extLst>
          </p:cNvPr>
          <p:cNvSpPr txBox="1"/>
          <p:nvPr/>
        </p:nvSpPr>
        <p:spPr>
          <a:xfrm>
            <a:off x="3476882" y="1703305"/>
            <a:ext cx="238399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400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Термин «функциональная грамотность» введен ЮНЕСКО в 1957 году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utoShape 2">
            <a:extLst>
              <a:ext uri="{FF2B5EF4-FFF2-40B4-BE49-F238E27FC236}">
                <a16:creationId xmlns:a16="http://schemas.microsoft.com/office/drawing/2014/main" id="{B32914CC-8189-296B-FA1C-9C58553DD88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82ABFA2-3A12-A499-BB89-BC01B6DEF79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38" y="1690688"/>
            <a:ext cx="2780781" cy="1668469"/>
          </a:xfrm>
          <a:prstGeom prst="rect">
            <a:avLst/>
          </a:prstGeom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3DAADB06-455B-D027-331B-54465A40FC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703305"/>
            <a:ext cx="1447552" cy="1668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830589" y="1675864"/>
            <a:ext cx="371697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Просвещения РФ от 06.05.2019г. № 219 Об утверждении методологии и критериев оценки качества общего образования в ОО</a:t>
            </a:r>
          </a:p>
        </p:txBody>
      </p:sp>
    </p:spTree>
    <p:extLst>
      <p:ext uri="{BB962C8B-B14F-4D97-AF65-F5344CB8AC3E}">
        <p14:creationId xmlns:p14="http://schemas.microsoft.com/office/powerpoint/2010/main" val="2790302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910018-692B-DAA3-F1D5-F4FAEE644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423" y="1925477"/>
            <a:ext cx="11057389" cy="1325563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Синквейн, как педагогическая технология</a:t>
            </a:r>
          </a:p>
        </p:txBody>
      </p:sp>
    </p:spTree>
    <p:extLst>
      <p:ext uri="{BB962C8B-B14F-4D97-AF65-F5344CB8AC3E}">
        <p14:creationId xmlns:p14="http://schemas.microsoft.com/office/powerpoint/2010/main" val="1312383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3835D7ED-3CBD-B4DF-3E5A-588C56CE76F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803633" y="1011466"/>
            <a:ext cx="9441110" cy="457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применения: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и самоконтроль полученных знаний,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полученных знаний,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 процесса обучения,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полученных знаний,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универсальных учебных навыков (классификация, критическое мышление, умение выделять главное)</a:t>
            </a:r>
          </a:p>
        </p:txBody>
      </p:sp>
    </p:spTree>
    <p:extLst>
      <p:ext uri="{BB962C8B-B14F-4D97-AF65-F5344CB8AC3E}">
        <p14:creationId xmlns:p14="http://schemas.microsoft.com/office/powerpoint/2010/main" val="370483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E4A212-D20D-44BE-9317-87C564457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944" y="234525"/>
            <a:ext cx="11822722" cy="70884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использования технологии СИНКВЕЙН</a:t>
            </a:r>
          </a:p>
        </p:txBody>
      </p:sp>
      <p:grpSp>
        <p:nvGrpSpPr>
          <p:cNvPr id="4" name="Group 2">
            <a:extLst>
              <a:ext uri="{FF2B5EF4-FFF2-40B4-BE49-F238E27FC236}">
                <a16:creationId xmlns:a16="http://schemas.microsoft.com/office/drawing/2014/main" id="{1EE8211D-E5F2-47F1-AD06-98ECB6A4EE92}"/>
              </a:ext>
            </a:extLst>
          </p:cNvPr>
          <p:cNvGrpSpPr>
            <a:grpSpLocks/>
          </p:cNvGrpSpPr>
          <p:nvPr/>
        </p:nvGrpSpPr>
        <p:grpSpPr bwMode="auto">
          <a:xfrm>
            <a:off x="2097783" y="3867405"/>
            <a:ext cx="4303713" cy="492126"/>
            <a:chOff x="1248" y="1432"/>
            <a:chExt cx="2711" cy="310"/>
          </a:xfrm>
        </p:grpSpPr>
        <p:sp>
          <p:nvSpPr>
            <p:cNvPr id="6" name="Rectangle 4">
              <a:extLst>
                <a:ext uri="{FF2B5EF4-FFF2-40B4-BE49-F238E27FC236}">
                  <a16:creationId xmlns:a16="http://schemas.microsoft.com/office/drawing/2014/main" id="{A040BA75-9D59-4402-8D99-F1D5FCBDE008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7" name="Text Box 5">
              <a:extLst>
                <a:ext uri="{FF2B5EF4-FFF2-40B4-BE49-F238E27FC236}">
                  <a16:creationId xmlns:a16="http://schemas.microsoft.com/office/drawing/2014/main" id="{3B927F00-35FA-42F6-B15A-4156BED15590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750" y="1437"/>
              <a:ext cx="220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>
                  <a:solidFill>
                    <a:schemeClr val="bg1"/>
                  </a:solidFill>
                </a:rPr>
                <a:t>Учит краткому пересказу.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8" name="Text Box 6">
              <a:extLst>
                <a:ext uri="{FF2B5EF4-FFF2-40B4-BE49-F238E27FC236}">
                  <a16:creationId xmlns:a16="http://schemas.microsoft.com/office/drawing/2014/main" id="{CECD761D-1600-4FEF-BF44-4B56AEA54159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96" y="1432"/>
              <a:ext cx="17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9" name="Group 7">
            <a:extLst>
              <a:ext uri="{FF2B5EF4-FFF2-40B4-BE49-F238E27FC236}">
                <a16:creationId xmlns:a16="http://schemas.microsoft.com/office/drawing/2014/main" id="{5A940EF1-28BA-4050-802B-FA7343B3678B}"/>
              </a:ext>
            </a:extLst>
          </p:cNvPr>
          <p:cNvGrpSpPr>
            <a:grpSpLocks/>
          </p:cNvGrpSpPr>
          <p:nvPr/>
        </p:nvGrpSpPr>
        <p:grpSpPr bwMode="auto">
          <a:xfrm>
            <a:off x="2008816" y="1072822"/>
            <a:ext cx="6732593" cy="488950"/>
            <a:chOff x="1248" y="2027"/>
            <a:chExt cx="4241" cy="308"/>
          </a:xfrm>
        </p:grpSpPr>
        <p:sp>
          <p:nvSpPr>
            <p:cNvPr id="11" name="Rectangle 9">
              <a:extLst>
                <a:ext uri="{FF2B5EF4-FFF2-40B4-BE49-F238E27FC236}">
                  <a16:creationId xmlns:a16="http://schemas.microsoft.com/office/drawing/2014/main" id="{2E3A125C-5149-4D88-AA96-BF2BEF507E89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2" name="Text Box 10">
              <a:extLst>
                <a:ext uri="{FF2B5EF4-FFF2-40B4-BE49-F238E27FC236}">
                  <a16:creationId xmlns:a16="http://schemas.microsoft.com/office/drawing/2014/main" id="{4425FC0C-C7C4-44A3-B336-74FA8E690095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738" y="2027"/>
              <a:ext cx="375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>
                  <a:solidFill>
                    <a:schemeClr val="bg1"/>
                  </a:solidFill>
                </a:rPr>
                <a:t>Его простота. Синквейн могут составить все.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13" name="Text Box 11">
              <a:extLst>
                <a:ext uri="{FF2B5EF4-FFF2-40B4-BE49-F238E27FC236}">
                  <a16:creationId xmlns:a16="http://schemas.microsoft.com/office/drawing/2014/main" id="{686A355F-FB5C-4156-9D50-DB112B78417A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14" name="Group 12">
            <a:extLst>
              <a:ext uri="{FF2B5EF4-FFF2-40B4-BE49-F238E27FC236}">
                <a16:creationId xmlns:a16="http://schemas.microsoft.com/office/drawing/2014/main" id="{490390B5-606F-456A-9E43-5457BF5BFB1F}"/>
              </a:ext>
            </a:extLst>
          </p:cNvPr>
          <p:cNvGrpSpPr>
            <a:grpSpLocks/>
          </p:cNvGrpSpPr>
          <p:nvPr/>
        </p:nvGrpSpPr>
        <p:grpSpPr bwMode="auto">
          <a:xfrm>
            <a:off x="2112404" y="5679736"/>
            <a:ext cx="8909582" cy="831045"/>
            <a:chOff x="1257" y="2622"/>
            <a:chExt cx="6020" cy="514"/>
          </a:xfrm>
        </p:grpSpPr>
        <p:sp>
          <p:nvSpPr>
            <p:cNvPr id="16" name="Rectangle 14">
              <a:extLst>
                <a:ext uri="{FF2B5EF4-FFF2-40B4-BE49-F238E27FC236}">
                  <a16:creationId xmlns:a16="http://schemas.microsoft.com/office/drawing/2014/main" id="{2FADF11E-AC7C-4942-B49A-9BDDC704AB0B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230" y="2690"/>
              <a:ext cx="323" cy="270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7" name="Text Box 15">
              <a:extLst>
                <a:ext uri="{FF2B5EF4-FFF2-40B4-BE49-F238E27FC236}">
                  <a16:creationId xmlns:a16="http://schemas.microsoft.com/office/drawing/2014/main" id="{2922BF8C-B55A-4A54-9B67-0FD485808831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793" y="2622"/>
              <a:ext cx="5484" cy="5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dirty="0">
                  <a:solidFill>
                    <a:schemeClr val="bg1"/>
                  </a:solidFill>
                </a:rPr>
                <a:t>Является игровым приёмом, в котором каждый ребёнок может реализовать свои интеллектуальные возможности.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 17">
            <a:extLst>
              <a:ext uri="{FF2B5EF4-FFF2-40B4-BE49-F238E27FC236}">
                <a16:creationId xmlns:a16="http://schemas.microsoft.com/office/drawing/2014/main" id="{727DF276-BFD1-4386-9B4E-F13C5E846ABA}"/>
              </a:ext>
            </a:extLst>
          </p:cNvPr>
          <p:cNvGrpSpPr>
            <a:grpSpLocks/>
          </p:cNvGrpSpPr>
          <p:nvPr/>
        </p:nvGrpSpPr>
        <p:grpSpPr bwMode="auto">
          <a:xfrm>
            <a:off x="2049833" y="2938016"/>
            <a:ext cx="7381356" cy="523435"/>
            <a:chOff x="1257" y="3294"/>
            <a:chExt cx="2285" cy="350"/>
          </a:xfrm>
        </p:grpSpPr>
        <p:sp>
          <p:nvSpPr>
            <p:cNvPr id="21" name="Rectangle 19">
              <a:extLst>
                <a:ext uri="{FF2B5EF4-FFF2-40B4-BE49-F238E27FC236}">
                  <a16:creationId xmlns:a16="http://schemas.microsoft.com/office/drawing/2014/main" id="{473054CD-C15B-446E-9276-7217F05913ED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162" y="3393"/>
              <a:ext cx="346" cy="156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2" name="Text Box 20">
              <a:extLst>
                <a:ext uri="{FF2B5EF4-FFF2-40B4-BE49-F238E27FC236}">
                  <a16:creationId xmlns:a16="http://schemas.microsoft.com/office/drawing/2014/main" id="{B1DBFDCB-05F2-47B0-9168-704038CF3C76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507" y="3299"/>
              <a:ext cx="2035" cy="3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dirty="0">
                  <a:solidFill>
                    <a:schemeClr val="bg1"/>
                  </a:solidFill>
                </a:rPr>
                <a:t>Помогает пополнить словарный запас.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23" name="Text Box 21">
              <a:extLst>
                <a:ext uri="{FF2B5EF4-FFF2-40B4-BE49-F238E27FC236}">
                  <a16:creationId xmlns:a16="http://schemas.microsoft.com/office/drawing/2014/main" id="{7D1AED93-F23F-4B5F-9D44-A58FD32A0FE3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89" y="3294"/>
              <a:ext cx="104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24" name="Group 22">
            <a:extLst>
              <a:ext uri="{FF2B5EF4-FFF2-40B4-BE49-F238E27FC236}">
                <a16:creationId xmlns:a16="http://schemas.microsoft.com/office/drawing/2014/main" id="{9EFC5839-4CA1-40C7-9AD4-837A88FD3C0F}"/>
              </a:ext>
            </a:extLst>
          </p:cNvPr>
          <p:cNvGrpSpPr>
            <a:grpSpLocks/>
          </p:cNvGrpSpPr>
          <p:nvPr/>
        </p:nvGrpSpPr>
        <p:grpSpPr bwMode="auto">
          <a:xfrm>
            <a:off x="2009216" y="4805317"/>
            <a:ext cx="5875342" cy="512763"/>
            <a:chOff x="1248" y="3209"/>
            <a:chExt cx="3701" cy="323"/>
          </a:xfrm>
        </p:grpSpPr>
        <p:sp>
          <p:nvSpPr>
            <p:cNvPr id="26" name="Rectangle 24">
              <a:extLst>
                <a:ext uri="{FF2B5EF4-FFF2-40B4-BE49-F238E27FC236}">
                  <a16:creationId xmlns:a16="http://schemas.microsoft.com/office/drawing/2014/main" id="{E6FA7ECE-8F26-416A-80AF-F6E7D4241DB9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7" name="Text Box 25">
              <a:extLst>
                <a:ext uri="{FF2B5EF4-FFF2-40B4-BE49-F238E27FC236}">
                  <a16:creationId xmlns:a16="http://schemas.microsoft.com/office/drawing/2014/main" id="{598D4223-7FBC-4C36-B15C-489E892D90B8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813" y="3209"/>
              <a:ext cx="313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>
                  <a:solidFill>
                    <a:schemeClr val="bg1"/>
                  </a:solidFill>
                </a:rPr>
                <a:t>Помогает развить речь и мышление.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28" name="Text Box 26">
              <a:extLst>
                <a:ext uri="{FF2B5EF4-FFF2-40B4-BE49-F238E27FC236}">
                  <a16:creationId xmlns:a16="http://schemas.microsoft.com/office/drawing/2014/main" id="{A83ECE1C-54DF-4FC7-9572-5E85F617FD89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313" y="322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5</a:t>
              </a:r>
            </a:p>
          </p:txBody>
        </p:sp>
      </p:grpSp>
      <p:grpSp>
        <p:nvGrpSpPr>
          <p:cNvPr id="29" name="Group 22">
            <a:extLst>
              <a:ext uri="{FF2B5EF4-FFF2-40B4-BE49-F238E27FC236}">
                <a16:creationId xmlns:a16="http://schemas.microsoft.com/office/drawing/2014/main" id="{9EFC5839-4CA1-40C7-9AD4-837A88FD3C0F}"/>
              </a:ext>
            </a:extLst>
          </p:cNvPr>
          <p:cNvGrpSpPr>
            <a:grpSpLocks/>
          </p:cNvGrpSpPr>
          <p:nvPr/>
        </p:nvGrpSpPr>
        <p:grpSpPr bwMode="auto">
          <a:xfrm>
            <a:off x="2020987" y="1853175"/>
            <a:ext cx="6989772" cy="830263"/>
            <a:chOff x="1248" y="3164"/>
            <a:chExt cx="4403" cy="523"/>
          </a:xfrm>
        </p:grpSpPr>
        <p:sp>
          <p:nvSpPr>
            <p:cNvPr id="31" name="Rectangle 24">
              <a:extLst>
                <a:ext uri="{FF2B5EF4-FFF2-40B4-BE49-F238E27FC236}">
                  <a16:creationId xmlns:a16="http://schemas.microsoft.com/office/drawing/2014/main" id="{E6FA7ECE-8F26-416A-80AF-F6E7D4241DB9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solidFill>
              <a:srgbClr val="990099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2" name="Text Box 25">
              <a:extLst>
                <a:ext uri="{FF2B5EF4-FFF2-40B4-BE49-F238E27FC236}">
                  <a16:creationId xmlns:a16="http://schemas.microsoft.com/office/drawing/2014/main" id="{598D4223-7FBC-4C36-B15C-489E892D90B8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730" y="3164"/>
              <a:ext cx="3921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>
                  <a:solidFill>
                    <a:schemeClr val="bg1"/>
                  </a:solidFill>
                </a:rPr>
                <a:t>Учит находить и выделять в большом объеме </a:t>
              </a:r>
            </a:p>
            <a:p>
              <a:pPr algn="l"/>
              <a:r>
                <a:rPr lang="ru-RU" sz="2400" dirty="0">
                  <a:solidFill>
                    <a:schemeClr val="bg1"/>
                  </a:solidFill>
                </a:rPr>
                <a:t>информации главную мысль.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34" name="Text Box 26">
            <a:extLst>
              <a:ext uri="{FF2B5EF4-FFF2-40B4-BE49-F238E27FC236}">
                <a16:creationId xmlns:a16="http://schemas.microsoft.com/office/drawing/2014/main" id="{A83ECE1C-54DF-4FC7-9572-5E85F617FD89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214451" y="1939127"/>
            <a:ext cx="3401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2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5" name="Text Box 26">
            <a:extLst>
              <a:ext uri="{FF2B5EF4-FFF2-40B4-BE49-F238E27FC236}">
                <a16:creationId xmlns:a16="http://schemas.microsoft.com/office/drawing/2014/main" id="{A83ECE1C-54DF-4FC7-9572-5E85F617FD89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142210" y="5777117"/>
            <a:ext cx="3401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6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506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D495AB1-CA8E-BDF0-B37D-9AC3B813B6B4}"/>
              </a:ext>
            </a:extLst>
          </p:cNvPr>
          <p:cNvSpPr/>
          <p:nvPr/>
        </p:nvSpPr>
        <p:spPr>
          <a:xfrm>
            <a:off x="6504355" y="5070947"/>
            <a:ext cx="3158837" cy="7481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9443" y="157321"/>
            <a:ext cx="4864331" cy="732155"/>
          </a:xfrm>
        </p:spPr>
        <p:txBody>
          <a:bodyPr>
            <a:normAutofit/>
          </a:bodyPr>
          <a:lstStyle/>
          <a:p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«Синквейна»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72194" y="1334867"/>
            <a:ext cx="3158837" cy="7481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 Box 26">
            <a:extLst>
              <a:ext uri="{FF2B5EF4-FFF2-40B4-BE49-F238E27FC236}">
                <a16:creationId xmlns:a16="http://schemas.microsoft.com/office/drawing/2014/main" id="{A83ECE1C-54DF-4FC7-9572-5E85F617FD89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7050988" y="5229575"/>
            <a:ext cx="1991699" cy="430887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017920" y="2310037"/>
            <a:ext cx="3158837" cy="7481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49746" y="2325815"/>
            <a:ext cx="3158837" cy="7481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363150" y="3698381"/>
            <a:ext cx="3158837" cy="7481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39601" y="5147243"/>
            <a:ext cx="3158837" cy="7481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017918" y="3709229"/>
            <a:ext cx="3158837" cy="7481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Text Box 26">
            <a:extLst>
              <a:ext uri="{FF2B5EF4-FFF2-40B4-BE49-F238E27FC236}">
                <a16:creationId xmlns:a16="http://schemas.microsoft.com/office/drawing/2014/main" id="{A83ECE1C-54DF-4FC7-9572-5E85F617FD89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783417" y="2458946"/>
            <a:ext cx="1405256" cy="430887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Обратный</a:t>
            </a:r>
          </a:p>
        </p:txBody>
      </p:sp>
      <p:sp>
        <p:nvSpPr>
          <p:cNvPr id="13" name="Text Box 26">
            <a:extLst>
              <a:ext uri="{FF2B5EF4-FFF2-40B4-BE49-F238E27FC236}">
                <a16:creationId xmlns:a16="http://schemas.microsoft.com/office/drawing/2014/main" id="{A83ECE1C-54DF-4FC7-9572-5E85F617FD89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6959270" y="2484443"/>
            <a:ext cx="1636090" cy="430887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Зеркальный</a:t>
            </a:r>
          </a:p>
        </p:txBody>
      </p:sp>
      <p:sp>
        <p:nvSpPr>
          <p:cNvPr id="14" name="Text Box 26">
            <a:extLst>
              <a:ext uri="{FF2B5EF4-FFF2-40B4-BE49-F238E27FC236}">
                <a16:creationId xmlns:a16="http://schemas.microsoft.com/office/drawing/2014/main" id="{A83ECE1C-54DF-4FC7-9572-5E85F617FD89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3006645" y="5365357"/>
            <a:ext cx="1065549" cy="430887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Корона</a:t>
            </a:r>
          </a:p>
        </p:txBody>
      </p:sp>
      <p:sp>
        <p:nvSpPr>
          <p:cNvPr id="15" name="Text Box 26">
            <a:extLst>
              <a:ext uri="{FF2B5EF4-FFF2-40B4-BE49-F238E27FC236}">
                <a16:creationId xmlns:a16="http://schemas.microsoft.com/office/drawing/2014/main" id="{A83ECE1C-54DF-4FC7-9572-5E85F617FD89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6589530" y="3857011"/>
            <a:ext cx="2479268" cy="430887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Синквейн-бабочка </a:t>
            </a:r>
          </a:p>
        </p:txBody>
      </p:sp>
      <p:sp>
        <p:nvSpPr>
          <p:cNvPr id="16" name="Text Box 26">
            <a:extLst>
              <a:ext uri="{FF2B5EF4-FFF2-40B4-BE49-F238E27FC236}">
                <a16:creationId xmlns:a16="http://schemas.microsoft.com/office/drawing/2014/main" id="{A83ECE1C-54DF-4FC7-9572-5E85F617FD89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939175" y="3867857"/>
            <a:ext cx="1316322" cy="430887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Гирлянда</a:t>
            </a:r>
          </a:p>
        </p:txBody>
      </p:sp>
      <p:sp>
        <p:nvSpPr>
          <p:cNvPr id="12" name="Text Box 26">
            <a:extLst>
              <a:ext uri="{FF2B5EF4-FFF2-40B4-BE49-F238E27FC236}">
                <a16:creationId xmlns:a16="http://schemas.microsoft.com/office/drawing/2014/main" id="{6A79C72A-02B3-F59D-27D0-1D38F01B3CCA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4629472" y="1487141"/>
            <a:ext cx="2044278" cy="430887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Дидактический</a:t>
            </a:r>
          </a:p>
        </p:txBody>
      </p:sp>
    </p:spTree>
    <p:extLst>
      <p:ext uri="{BB962C8B-B14F-4D97-AF65-F5344CB8AC3E}">
        <p14:creationId xmlns:p14="http://schemas.microsoft.com/office/powerpoint/2010/main" val="2660528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3359" y="-29196"/>
            <a:ext cx="8481270" cy="906722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синквейна</a:t>
            </a: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4706581" y="1073059"/>
            <a:ext cx="2981739" cy="827281"/>
          </a:xfrm>
          <a:prstGeom prst="wedgeRound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– предмет</a:t>
            </a:r>
          </a:p>
          <a:p>
            <a:pPr algn="ctr"/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(кто? что?)</a:t>
            </a: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2155648" y="2242189"/>
            <a:ext cx="3781296" cy="858608"/>
          </a:xfrm>
          <a:prstGeom prst="wedgeRoundRectCallou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</a:t>
            </a:r>
          </a:p>
          <a:p>
            <a:pPr algn="ctr"/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(какой? какая? какое?)</a:t>
            </a: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1565232" y="3384967"/>
            <a:ext cx="2981739" cy="883382"/>
          </a:xfrm>
          <a:prstGeom prst="wedgeRoundRect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Действие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(что делает?)</a:t>
            </a: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4798024" y="3384967"/>
            <a:ext cx="2981739" cy="897687"/>
          </a:xfrm>
          <a:prstGeom prst="wedgeRoundRect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Действие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(что делает?)</a:t>
            </a: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8030818" y="3384967"/>
            <a:ext cx="2981739" cy="897688"/>
          </a:xfrm>
          <a:prstGeom prst="wedgeRoundRect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Действие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(что делает?)</a:t>
            </a: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1565982" y="4673721"/>
            <a:ext cx="9446575" cy="860936"/>
          </a:xfrm>
          <a:prstGeom prst="wedgeRoundRectCallou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Фраза – отношение к теме (от трёх до пяти слов).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546971" y="5855578"/>
            <a:ext cx="3483847" cy="817719"/>
          </a:xfrm>
          <a:prstGeom prst="roundRect">
            <a:avLst/>
          </a:prstGeom>
          <a:solidFill>
            <a:srgbClr val="CC99FF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 – суть темы!</a:t>
            </a:r>
          </a:p>
          <a:p>
            <a:pPr algn="ctr"/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(одно – два слова)</a:t>
            </a: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6600788" y="2242189"/>
            <a:ext cx="3781296" cy="858608"/>
          </a:xfrm>
          <a:prstGeom prst="wedgeRoundRectCallou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</a:t>
            </a:r>
          </a:p>
          <a:p>
            <a:pPr algn="ctr"/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(какой? какая? какое?)</a:t>
            </a:r>
          </a:p>
        </p:txBody>
      </p:sp>
    </p:spTree>
    <p:extLst>
      <p:ext uri="{BB962C8B-B14F-4D97-AF65-F5344CB8AC3E}">
        <p14:creationId xmlns:p14="http://schemas.microsoft.com/office/powerpoint/2010/main" val="1119689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977DC3-BE89-11E1-7DFB-8656F0B4575F}"/>
              </a:ext>
            </a:extLst>
          </p:cNvPr>
          <p:cNvSpPr txBox="1"/>
          <p:nvPr/>
        </p:nvSpPr>
        <p:spPr>
          <a:xfrm>
            <a:off x="1845578" y="72606"/>
            <a:ext cx="91356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работ обучающихся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D0ADF65-28FF-E1A9-449B-BD8EE15C31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570529" y="1021111"/>
            <a:ext cx="7685709" cy="5764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127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1D4AE62F-6707-2300-E550-E174D816A7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55" r="6427"/>
          <a:stretch/>
        </p:blipFill>
        <p:spPr bwMode="auto">
          <a:xfrm>
            <a:off x="8766496" y="135795"/>
            <a:ext cx="3271706" cy="280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41E339A9-5D2D-2392-F8EE-845B76385E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943207"/>
              </p:ext>
            </p:extLst>
          </p:nvPr>
        </p:nvGraphicFramePr>
        <p:xfrm>
          <a:off x="233583" y="1280790"/>
          <a:ext cx="8473660" cy="527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0853">
                  <a:extLst>
                    <a:ext uri="{9D8B030D-6E8A-4147-A177-3AD203B41FA5}">
                      <a16:colId xmlns:a16="http://schemas.microsoft.com/office/drawing/2014/main" val="295497626"/>
                    </a:ext>
                  </a:extLst>
                </a:gridCol>
                <a:gridCol w="2319735">
                  <a:extLst>
                    <a:ext uri="{9D8B030D-6E8A-4147-A177-3AD203B41FA5}">
                      <a16:colId xmlns:a16="http://schemas.microsoft.com/office/drawing/2014/main" val="212602813"/>
                    </a:ext>
                  </a:extLst>
                </a:gridCol>
                <a:gridCol w="2453072">
                  <a:extLst>
                    <a:ext uri="{9D8B030D-6E8A-4147-A177-3AD203B41FA5}">
                      <a16:colId xmlns:a16="http://schemas.microsoft.com/office/drawing/2014/main" val="2229139131"/>
                    </a:ext>
                  </a:extLst>
                </a:gridCol>
              </a:tblGrid>
              <a:tr h="7075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Тема, предмет (существительное, кто?, что?)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Одно слово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Соответствие ФГОС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Яблоко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(фрукт)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1283100"/>
                  </a:ext>
                </a:extLst>
              </a:tr>
              <a:tr h="49787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Признак (2 прилагательных. Какой?)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Зеленое, сочное.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9666343"/>
                  </a:ext>
                </a:extLst>
              </a:tr>
              <a:tr h="7490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Действие (3 глагола. Что делает?)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Системно-деятельностный подход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Созревает, продается, ободряет.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6643275"/>
                  </a:ext>
                </a:extLst>
              </a:tr>
              <a:tr h="7284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Фраза – отношение к теме (от трёх до пяти слов). Моё отношение к теме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Личностно-ориентированный подход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вкусный фрукт.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732267"/>
                  </a:ext>
                </a:extLst>
              </a:tr>
              <a:tr h="136897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Вывод – суть темы! (одно – два слова)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Суть темы лично для меня. Как я понимаю.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Личностно-ориентированный подход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24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Много витаминов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365530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46173C7-A9ED-4C42-A610-F47267D0A642}"/>
              </a:ext>
            </a:extLst>
          </p:cNvPr>
          <p:cNvSpPr txBox="1"/>
          <p:nvPr/>
        </p:nvSpPr>
        <p:spPr>
          <a:xfrm>
            <a:off x="5711984" y="135795"/>
            <a:ext cx="27935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ЯБЛОКО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FDFA6E-DC1E-DC3C-2D4A-CB53E11D3309}"/>
              </a:ext>
            </a:extLst>
          </p:cNvPr>
          <p:cNvSpPr txBox="1"/>
          <p:nvPr/>
        </p:nvSpPr>
        <p:spPr>
          <a:xfrm>
            <a:off x="636255" y="214804"/>
            <a:ext cx="3759576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Сделаем вместе</a:t>
            </a:r>
          </a:p>
        </p:txBody>
      </p:sp>
    </p:spTree>
    <p:extLst>
      <p:ext uri="{BB962C8B-B14F-4D97-AF65-F5344CB8AC3E}">
        <p14:creationId xmlns:p14="http://schemas.microsoft.com/office/powerpoint/2010/main" val="4666715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667</Words>
  <Application>Microsoft Office PowerPoint</Application>
  <PresentationFormat>Широкоэкранный</PresentationFormat>
  <Paragraphs>132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Arial Black</vt:lpstr>
      <vt:lpstr>Calibri</vt:lpstr>
      <vt:lpstr>Calibri Light</vt:lpstr>
      <vt:lpstr>Times New Roman</vt:lpstr>
      <vt:lpstr>Тема Office</vt:lpstr>
      <vt:lpstr>Педагогическая технология CИНКВЕЙН </vt:lpstr>
      <vt:lpstr>Формирование  и развитие креативного мышления</vt:lpstr>
      <vt:lpstr>Синквейн, как педагогическая технология</vt:lpstr>
      <vt:lpstr>Области применения: Контроль и самоконтроль полученных знаний, Проверка полученных знаний, Рефлексия процесса обучения, Обобщение полученных знаний, Формирование универсальных учебных навыков (классификация, критическое мышление, умение выделять главное)</vt:lpstr>
      <vt:lpstr>Возможности использования технологии СИНКВЕЙН</vt:lpstr>
      <vt:lpstr>Виды «Синквейна»</vt:lpstr>
      <vt:lpstr>Структура синквейна</vt:lpstr>
      <vt:lpstr>Презентация PowerPoint</vt:lpstr>
      <vt:lpstr>Презентация PowerPoint</vt:lpstr>
      <vt:lpstr>Таблица умножение</vt:lpstr>
      <vt:lpstr>Радуга</vt:lpstr>
      <vt:lpstr>Игра</vt:lpstr>
      <vt:lpstr>ВЫ МОЛОДЦЫ!</vt:lpstr>
      <vt:lpstr>Презентация PowerPoint</vt:lpstr>
      <vt:lpstr>БЛАГОДАРЮ ЗА ВНИМАНИЕ!!!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user</dc:creator>
  <cp:lastModifiedBy>RePack by Diakov</cp:lastModifiedBy>
  <cp:revision>48</cp:revision>
  <dcterms:created xsi:type="dcterms:W3CDTF">2021-06-25T08:32:57Z</dcterms:created>
  <dcterms:modified xsi:type="dcterms:W3CDTF">2022-11-22T15:37:13Z</dcterms:modified>
</cp:coreProperties>
</file>