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 /><Relationship Id="rId2" Type="http://schemas.openxmlformats.org/officeDocument/2006/relationships/extended-properties" Target="docProps/app.xml" /><Relationship Id="rId3" Type="http://schemas.openxmlformats.org/officeDocument/2006/relationships/officeDocument" Target="ppt/presentation.xml" /></Relationships>
</file>

<file path=ppt/presentation.xml><?xml version="1.0" encoding="utf-8"?>
<p:presentation xmlns:p="http://schemas.openxmlformats.org/presentationml/2006/main" xmlns:a="http://schemas.openxmlformats.org/drawingml/2006/main" xmlns:r="http://schemas.openxmlformats.org/officeDocument/2006/relationships" embedTrueTypeFonts="1" saveSubsetFonts="1">
  <p:sldMasterIdLst>
    <p:sldMasterId id="2147483648" r:id="rId5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</p:sldIdLst>
  <p:sldSz cx="9144000" cy="6858000"/>
  <p:notesSz cx="9144000" cy="6858000"/>
  <p:embeddedFontLst>
    <p:embeddedFont>
      <p:font typeface="CLKSIV+TimesNewRomanPS-BoldMT"/>
      <p:regular r:id="rId31"/>
    </p:embeddedFont>
    <p:embeddedFont>
      <p:font typeface="PEKDEC+TimesNewRomanPSMT"/>
      <p:regular r:id="rId32"/>
    </p:embeddedFont>
    <p:embeddedFont>
      <p:font typeface="TEEBFR+TimesNewRomanPS-ItalicMT"/>
      <p:regular r:id="rId33"/>
    </p:embeddedFont>
    <p:embeddedFont>
      <p:font typeface="BEFSIQ+ArialMT"/>
      <p:regular r:id="rId34"/>
    </p:embeddedFont>
  </p:embeddedFon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2482" y="-91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presProps" Target="presProps.xml" /><Relationship Id="rId10" Type="http://schemas.openxmlformats.org/officeDocument/2006/relationships/slide" Target="slides/slide5.xml" /><Relationship Id="rId11" Type="http://schemas.openxmlformats.org/officeDocument/2006/relationships/slide" Target="slides/slide6.xml" /><Relationship Id="rId12" Type="http://schemas.openxmlformats.org/officeDocument/2006/relationships/slide" Target="slides/slide7.xml" /><Relationship Id="rId13" Type="http://schemas.openxmlformats.org/officeDocument/2006/relationships/slide" Target="slides/slide8.xml" /><Relationship Id="rId14" Type="http://schemas.openxmlformats.org/officeDocument/2006/relationships/slide" Target="slides/slide9.xml" /><Relationship Id="rId15" Type="http://schemas.openxmlformats.org/officeDocument/2006/relationships/slide" Target="slides/slide10.xml" /><Relationship Id="rId16" Type="http://schemas.openxmlformats.org/officeDocument/2006/relationships/slide" Target="slides/slide11.xml" /><Relationship Id="rId17" Type="http://schemas.openxmlformats.org/officeDocument/2006/relationships/slide" Target="slides/slide12.xml" /><Relationship Id="rId18" Type="http://schemas.openxmlformats.org/officeDocument/2006/relationships/slide" Target="slides/slide13.xml" /><Relationship Id="rId19" Type="http://schemas.openxmlformats.org/officeDocument/2006/relationships/slide" Target="slides/slide14.xml" /><Relationship Id="rId2" Type="http://schemas.openxmlformats.org/officeDocument/2006/relationships/tableStyles" Target="tableStyles.xml" /><Relationship Id="rId20" Type="http://schemas.openxmlformats.org/officeDocument/2006/relationships/slide" Target="slides/slide15.xml" /><Relationship Id="rId21" Type="http://schemas.openxmlformats.org/officeDocument/2006/relationships/slide" Target="slides/slide16.xml" /><Relationship Id="rId22" Type="http://schemas.openxmlformats.org/officeDocument/2006/relationships/slide" Target="slides/slide17.xml" /><Relationship Id="rId23" Type="http://schemas.openxmlformats.org/officeDocument/2006/relationships/slide" Target="slides/slide18.xml" /><Relationship Id="rId24" Type="http://schemas.openxmlformats.org/officeDocument/2006/relationships/slide" Target="slides/slide19.xml" /><Relationship Id="rId25" Type="http://schemas.openxmlformats.org/officeDocument/2006/relationships/slide" Target="slides/slide20.xml" /><Relationship Id="rId26" Type="http://schemas.openxmlformats.org/officeDocument/2006/relationships/slide" Target="slides/slide21.xml" /><Relationship Id="rId27" Type="http://schemas.openxmlformats.org/officeDocument/2006/relationships/slide" Target="slides/slide22.xml" /><Relationship Id="rId28" Type="http://schemas.openxmlformats.org/officeDocument/2006/relationships/slide" Target="slides/slide23.xml" /><Relationship Id="rId29" Type="http://schemas.openxmlformats.org/officeDocument/2006/relationships/slide" Target="slides/slide24.xml" /><Relationship Id="rId3" Type="http://schemas.openxmlformats.org/officeDocument/2006/relationships/viewProps" Target="viewProps.xml" /><Relationship Id="rId30" Type="http://schemas.openxmlformats.org/officeDocument/2006/relationships/slide" Target="slides/slide25.xml" /><Relationship Id="rId31" Type="http://schemas.openxmlformats.org/officeDocument/2006/relationships/font" Target="fonts/font1.fntdata" /><Relationship Id="rId32" Type="http://schemas.openxmlformats.org/officeDocument/2006/relationships/font" Target="fonts/font2.fntdata" /><Relationship Id="rId33" Type="http://schemas.openxmlformats.org/officeDocument/2006/relationships/font" Target="fonts/font3.fntdata" /><Relationship Id="rId34" Type="http://schemas.openxmlformats.org/officeDocument/2006/relationships/font" Target="fonts/font4.fntdata" /><Relationship Id="rId4" Type="http://schemas.openxmlformats.org/officeDocument/2006/relationships/theme" Target="theme/theme1.xml" /><Relationship Id="rId5" Type="http://schemas.openxmlformats.org/officeDocument/2006/relationships/slideMaster" Target="slideMasters/slideMaster1.xml" /><Relationship Id="rId6" Type="http://schemas.openxmlformats.org/officeDocument/2006/relationships/slide" Target="slides/slide1.xml" /><Relationship Id="rId7" Type="http://schemas.openxmlformats.org/officeDocument/2006/relationships/slide" Target="slides/slide2.xml" /><Relationship Id="rId8" Type="http://schemas.openxmlformats.org/officeDocument/2006/relationships/slide" Target="slides/slide3.xml" /><Relationship Id="rId9" Type="http://schemas.openxmlformats.org/officeDocument/2006/relationships/slide" Target="slides/slide4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Title</a:t>
            </a:r>
            <a:endParaRPr lang="en-US"/>
          </a:p>
        </p:txBody>
      </p:sp>
      <p:sp>
        <p:nvSpPr>
          <p:cNvPr id="3" name="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525B2-4347-4F72-BAF7-76B19438D329}" type="datetimeFigureOut">
              <a:rPr lang="en-US" smtClean="0"/>
              <a:t>27.02.2014</a:t>
            </a:fld>
            <a:endParaRPr lang="en-US"/>
          </a:p>
        </p:txBody>
      </p:sp>
      <p:sp>
        <p:nvSpPr>
          <p:cNvPr id="5" name="Foo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073CC-40D5-4B23-8DF0-9BD0A0C12F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heme" Target="../theme/theme1.xml" /></Relationships>
</file>

<file path=ppt/slideMasters/slideMaster1.xml><?xml version="1.0" encoding="utf-8"?>
<p:sldMaster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7666" y="427735"/>
            <a:ext cx="6797992" cy="17109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7666" y="2459482"/>
            <a:ext cx="6797992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568130" y="9944862"/>
            <a:ext cx="2417063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77666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438394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В‹#В›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49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0.pn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1.pn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2.pn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3.pn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4.pn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5.pn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6.png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7.png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8.png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9.pn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.png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0.png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1.png" /></Relationships>
</file>

<file path=ppt/slides/_rels/slide2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2.png" /></Relationships>
</file>

<file path=ppt/slides/_rels/slide2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3.png" /></Relationships>
</file>

<file path=ppt/slides/_rels/slide2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4.png" /></Relationships>
</file>

<file path=ppt/slides/_rels/slide2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5.pn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.pn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.pn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5.pn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6.pn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7.pn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8.pn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9.png" 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562026" y="2804755"/>
            <a:ext cx="5638213" cy="12674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534355" marR="0">
              <a:lnSpc>
                <a:spcPts val="4400"/>
              </a:lnSpc>
              <a:spcBef>
                <a:spcPts val="0"/>
              </a:spcBef>
              <a:spcAft>
                <a:spcPts val="0"/>
              </a:spcAft>
            </a:pPr>
            <a:r>
              <a:rPr dirty="0" sz="4400" b="1">
                <a:solidFill>
                  <a:srgbClr val="0e621c"/>
                </a:solidFill>
                <a:latin typeface="Constantia"/>
                <a:cs typeface="Constantia"/>
              </a:rPr>
              <a:t>Проект</a:t>
            </a:r>
            <a:r>
              <a:rPr dirty="0" sz="4400" spc="-159" b="1">
                <a:solidFill>
                  <a:srgbClr val="0e621c"/>
                </a:solidFill>
                <a:latin typeface="Constantia"/>
                <a:cs typeface="Constantia"/>
              </a:rPr>
              <a:t> </a:t>
            </a:r>
            <a:r>
              <a:rPr dirty="0" sz="4400" b="1">
                <a:solidFill>
                  <a:srgbClr val="0e621c"/>
                </a:solidFill>
                <a:latin typeface="Constantia"/>
                <a:cs typeface="Constantia"/>
              </a:rPr>
              <a:t>на</a:t>
            </a:r>
            <a:r>
              <a:rPr dirty="0" sz="4400" b="1">
                <a:solidFill>
                  <a:srgbClr val="0e621c"/>
                </a:solidFill>
                <a:latin typeface="Constantia"/>
                <a:cs typeface="Constantia"/>
              </a:rPr>
              <a:t> </a:t>
            </a:r>
            <a:r>
              <a:rPr dirty="0" sz="4400" b="1">
                <a:solidFill>
                  <a:srgbClr val="0e621c"/>
                </a:solidFill>
                <a:latin typeface="Constantia"/>
                <a:cs typeface="Constantia"/>
              </a:rPr>
              <a:t>тему:</a:t>
            </a:r>
          </a:p>
          <a:p>
            <a:pPr marL="0" marR="0">
              <a:lnSpc>
                <a:spcPts val="4400"/>
              </a:lnSpc>
              <a:spcBef>
                <a:spcPts val="880"/>
              </a:spcBef>
              <a:spcAft>
                <a:spcPts val="0"/>
              </a:spcAft>
            </a:pPr>
            <a:r>
              <a:rPr dirty="0" sz="4400" b="1">
                <a:solidFill>
                  <a:srgbClr val="0e621c"/>
                </a:solidFill>
                <a:latin typeface="Constantia"/>
                <a:cs typeface="Constantia"/>
              </a:rPr>
              <a:t>«Есть</a:t>
            </a:r>
            <a:r>
              <a:rPr dirty="0" sz="4400" b="1">
                <a:solidFill>
                  <a:srgbClr val="0e621c"/>
                </a:solidFill>
                <a:latin typeface="Constantia"/>
                <a:cs typeface="Constantia"/>
              </a:rPr>
              <a:t> </a:t>
            </a:r>
            <a:r>
              <a:rPr dirty="0" sz="4400" b="1">
                <a:solidFill>
                  <a:srgbClr val="0e621c"/>
                </a:solidFill>
                <a:latin typeface="Constantia"/>
                <a:cs typeface="Constantia"/>
              </a:rPr>
              <a:t>у</a:t>
            </a:r>
            <a:r>
              <a:rPr dirty="0" sz="4400" b="1">
                <a:solidFill>
                  <a:srgbClr val="0e621c"/>
                </a:solidFill>
                <a:latin typeface="Constantia"/>
                <a:cs typeface="Constantia"/>
              </a:rPr>
              <a:t> </a:t>
            </a:r>
            <a:r>
              <a:rPr dirty="0" sz="4400" b="1">
                <a:solidFill>
                  <a:srgbClr val="0e621c"/>
                </a:solidFill>
                <a:latin typeface="Constantia"/>
                <a:cs typeface="Constantia"/>
              </a:rPr>
              <a:t>нас</a:t>
            </a:r>
            <a:r>
              <a:rPr dirty="0" sz="4400" b="1">
                <a:solidFill>
                  <a:srgbClr val="0e621c"/>
                </a:solidFill>
                <a:latin typeface="Constantia"/>
                <a:cs typeface="Constantia"/>
              </a:rPr>
              <a:t> </a:t>
            </a:r>
            <a:r>
              <a:rPr dirty="0" sz="4400" b="1">
                <a:solidFill>
                  <a:srgbClr val="0e621c"/>
                </a:solidFill>
                <a:latin typeface="Constantia"/>
                <a:cs typeface="Constantia"/>
              </a:rPr>
              <a:t>огород».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5910574" y="4607555"/>
            <a:ext cx="3362016" cy="6578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 b="1">
                <a:solidFill>
                  <a:srgbClr val="002060"/>
                </a:solidFill>
                <a:latin typeface="Constantia"/>
                <a:cs typeface="Constantia"/>
              </a:rPr>
              <a:t>Выполнила</a:t>
            </a:r>
            <a:r>
              <a:rPr dirty="0" sz="2000" b="1">
                <a:solidFill>
                  <a:srgbClr val="002060"/>
                </a:solidFill>
                <a:latin typeface="Constantia"/>
                <a:cs typeface="Constantia"/>
              </a:rPr>
              <a:t> </a:t>
            </a:r>
            <a:r>
              <a:rPr dirty="0" sz="2000" b="1">
                <a:solidFill>
                  <a:srgbClr val="002060"/>
                </a:solidFill>
                <a:latin typeface="Constantia"/>
                <a:cs typeface="Constantia"/>
              </a:rPr>
              <a:t>воспитатель:</a:t>
            </a:r>
          </a:p>
          <a:p>
            <a:pPr marL="1169962" marR="0">
              <a:lnSpc>
                <a:spcPts val="2000"/>
              </a:lnSpc>
              <a:spcBef>
                <a:spcPts val="880"/>
              </a:spcBef>
              <a:spcAft>
                <a:spcPts val="0"/>
              </a:spcAft>
            </a:pPr>
            <a:r>
              <a:rPr dirty="0" sz="2000" b="1">
                <a:solidFill>
                  <a:srgbClr val="002060"/>
                </a:solidFill>
                <a:latin typeface="Constantia"/>
                <a:cs typeface="Constantia"/>
              </a:rPr>
              <a:t>Самборская</a:t>
            </a:r>
            <a:r>
              <a:rPr dirty="0" sz="2000" b="1">
                <a:solidFill>
                  <a:srgbClr val="002060"/>
                </a:solidFill>
                <a:latin typeface="Constantia"/>
                <a:cs typeface="Constantia"/>
              </a:rPr>
              <a:t> </a:t>
            </a:r>
            <a:r>
              <a:rPr dirty="0" sz="2000" b="1">
                <a:solidFill>
                  <a:srgbClr val="002060"/>
                </a:solidFill>
                <a:latin typeface="Constantia"/>
                <a:cs typeface="Constantia"/>
              </a:rPr>
              <a:t>С.А.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367049" y="330529"/>
            <a:ext cx="4784986" cy="11557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4000"/>
              </a:lnSpc>
              <a:spcBef>
                <a:spcPts val="0"/>
              </a:spcBef>
              <a:spcAft>
                <a:spcPts val="0"/>
              </a:spcAft>
            </a:pPr>
            <a:r>
              <a:rPr dirty="0" sz="4000" b="1">
                <a:solidFill>
                  <a:srgbClr val="77933c"/>
                </a:solidFill>
                <a:latin typeface="Constantia"/>
                <a:cs typeface="Constantia"/>
              </a:rPr>
              <a:t>Этапы</a:t>
            </a:r>
            <a:r>
              <a:rPr dirty="0" sz="4000" b="1">
                <a:solidFill>
                  <a:srgbClr val="77933c"/>
                </a:solidFill>
                <a:latin typeface="Constantia"/>
                <a:cs typeface="Constantia"/>
              </a:rPr>
              <a:t> </a:t>
            </a:r>
            <a:r>
              <a:rPr dirty="0" sz="4000" b="1">
                <a:solidFill>
                  <a:srgbClr val="77933c"/>
                </a:solidFill>
                <a:latin typeface="Constantia"/>
                <a:cs typeface="Constantia"/>
              </a:rPr>
              <a:t>работы</a:t>
            </a:r>
            <a:r>
              <a:rPr dirty="0" sz="4000" b="1">
                <a:solidFill>
                  <a:srgbClr val="77933c"/>
                </a:solidFill>
                <a:latin typeface="Constantia"/>
                <a:cs typeface="Constantia"/>
              </a:rPr>
              <a:t> </a:t>
            </a:r>
            <a:r>
              <a:rPr dirty="0" sz="4000" b="1">
                <a:solidFill>
                  <a:srgbClr val="77933c"/>
                </a:solidFill>
                <a:latin typeface="Constantia"/>
                <a:cs typeface="Constantia"/>
              </a:rPr>
              <a:t>над</a:t>
            </a:r>
          </a:p>
          <a:p>
            <a:pPr marL="1024631" marR="0">
              <a:lnSpc>
                <a:spcPts val="4000"/>
              </a:lnSpc>
              <a:spcBef>
                <a:spcPts val="800"/>
              </a:spcBef>
              <a:spcAft>
                <a:spcPts val="0"/>
              </a:spcAft>
            </a:pPr>
            <a:r>
              <a:rPr dirty="0" sz="4000" b="1">
                <a:solidFill>
                  <a:srgbClr val="77933c"/>
                </a:solidFill>
                <a:latin typeface="Constantia"/>
                <a:cs typeface="Constantia"/>
              </a:rPr>
              <a:t>проектом: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279064" y="1606443"/>
            <a:ext cx="3729609" cy="32895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290"/>
              </a:lnSpc>
              <a:spcBef>
                <a:spcPts val="0"/>
              </a:spcBef>
              <a:spcAft>
                <a:spcPts val="0"/>
              </a:spcAft>
            </a:pPr>
            <a:r>
              <a:rPr dirty="0" sz="2050">
                <a:solidFill>
                  <a:srgbClr val="000000"/>
                </a:solidFill>
                <a:latin typeface="BEFSIQ+ArialMT"/>
                <a:cs typeface="BEFSIQ+ArialMT"/>
              </a:rPr>
              <a:t>•</a:t>
            </a:r>
            <a:r>
              <a:rPr dirty="0" sz="2050" spc="146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 b="1">
                <a:solidFill>
                  <a:srgbClr val="000000"/>
                </a:solidFill>
                <a:latin typeface="CLKSIV+TimesNewRomanPS-BoldMT"/>
                <a:cs typeface="CLKSIV+TimesNewRomanPS-BoldMT"/>
              </a:rPr>
              <a:t>I</a:t>
            </a:r>
            <a:r>
              <a:rPr dirty="0" sz="2000" spc="496" b="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 b="1">
                <a:solidFill>
                  <a:srgbClr val="000000"/>
                </a:solidFill>
                <a:latin typeface="CLKSIV+TimesNewRomanPS-BoldMT"/>
                <a:cs typeface="CLKSIV+TimesNewRomanPS-BoldMT"/>
              </a:rPr>
              <a:t>этап</a:t>
            </a:r>
            <a:r>
              <a:rPr dirty="0" sz="2000" b="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 b="1">
                <a:solidFill>
                  <a:srgbClr val="000000"/>
                </a:solidFill>
                <a:latin typeface="CLKSIV+TimesNewRomanPS-BoldMT"/>
                <a:cs typeface="CLKSIV+TimesNewRomanPS-BoldMT"/>
              </a:rPr>
              <a:t>–</a:t>
            </a:r>
            <a:r>
              <a:rPr dirty="0" sz="2000" b="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 b="1">
                <a:solidFill>
                  <a:srgbClr val="000000"/>
                </a:solidFill>
                <a:latin typeface="CLKSIV+TimesNewRomanPS-BoldMT"/>
                <a:cs typeface="CLKSIV+TimesNewRomanPS-BoldMT"/>
              </a:rPr>
              <a:t>подготовительный.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1621964" y="1859629"/>
            <a:ext cx="3191255" cy="3193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214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-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обсуждение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темы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проекта.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621964" y="2103468"/>
            <a:ext cx="6085880" cy="10509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214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-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постановка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цели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и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разбивка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на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веер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задач.</a:t>
            </a:r>
          </a:p>
          <a:p>
            <a:pPr marL="0" marR="0">
              <a:lnSpc>
                <a:spcPts val="1919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-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составление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плана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работы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и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подбор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методик.</a:t>
            </a:r>
          </a:p>
          <a:p>
            <a:pPr marL="0" marR="0">
              <a:lnSpc>
                <a:spcPts val="1920"/>
              </a:lnSpc>
              <a:spcBef>
                <a:spcPts val="50"/>
              </a:spcBef>
              <a:spcAft>
                <a:spcPts val="0"/>
              </a:spcAft>
            </a:pP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-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тщательное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изучение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рекомендаций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для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организации</a:t>
            </a:r>
          </a:p>
          <a:p>
            <a:pPr marL="0" marR="0">
              <a:lnSpc>
                <a:spcPts val="1920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результативной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работы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с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родителями.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1279064" y="3130443"/>
            <a:ext cx="243547" cy="8775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290"/>
              </a:lnSpc>
              <a:spcBef>
                <a:spcPts val="0"/>
              </a:spcBef>
              <a:spcAft>
                <a:spcPts val="0"/>
              </a:spcAft>
            </a:pPr>
            <a:r>
              <a:rPr dirty="0" sz="2050">
                <a:solidFill>
                  <a:srgbClr val="000000"/>
                </a:solidFill>
                <a:latin typeface="BEFSIQ+ArialMT"/>
                <a:cs typeface="BEFSIQ+ArialMT"/>
              </a:rPr>
              <a:t>•</a:t>
            </a:r>
          </a:p>
          <a:p>
            <a:pPr marL="0" marR="0">
              <a:lnSpc>
                <a:spcPts val="2290"/>
              </a:lnSpc>
              <a:spcBef>
                <a:spcPts val="2029"/>
              </a:spcBef>
              <a:spcAft>
                <a:spcPts val="0"/>
              </a:spcAft>
            </a:pPr>
            <a:r>
              <a:rPr dirty="0" sz="2050">
                <a:solidFill>
                  <a:srgbClr val="000000"/>
                </a:solidFill>
                <a:latin typeface="BEFSIQ+ArialMT"/>
                <a:cs typeface="BEFSIQ+ArialMT"/>
              </a:rPr>
              <a:t>•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1621964" y="3139788"/>
            <a:ext cx="6962092" cy="11118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444500" marR="0">
              <a:lnSpc>
                <a:spcPts val="2214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-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распределение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детей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и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взрослых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на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группы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по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интересам</a:t>
            </a:r>
          </a:p>
          <a:p>
            <a:pPr marL="0" marR="0">
              <a:lnSpc>
                <a:spcPts val="1920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для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выполнения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различных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видов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работ</a:t>
            </a:r>
          </a:p>
          <a:p>
            <a:pPr marL="444500" marR="0">
              <a:lnSpc>
                <a:spcPts val="2214"/>
              </a:lnSpc>
              <a:spcBef>
                <a:spcPts val="185"/>
              </a:spcBef>
              <a:spcAft>
                <a:spcPts val="0"/>
              </a:spcAft>
            </a:pP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-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заинтересованность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родителей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в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участии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в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проекте:</a:t>
            </a:r>
          </a:p>
          <a:p>
            <a:pPr marL="0" marR="0">
              <a:lnSpc>
                <a:spcPts val="1919"/>
              </a:lnSpc>
              <a:spcBef>
                <a:spcPts val="50"/>
              </a:spcBef>
              <a:spcAft>
                <a:spcPts val="0"/>
              </a:spcAft>
            </a:pP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помощь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родителей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в</a:t>
            </a:r>
            <a:r>
              <a:rPr dirty="0" sz="2000" spc="42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посадке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растений.</a:t>
            </a:r>
          </a:p>
        </p:txBody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367049" y="330529"/>
            <a:ext cx="4784986" cy="11557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4000"/>
              </a:lnSpc>
              <a:spcBef>
                <a:spcPts val="0"/>
              </a:spcBef>
              <a:spcAft>
                <a:spcPts val="0"/>
              </a:spcAft>
            </a:pPr>
            <a:r>
              <a:rPr dirty="0" sz="4000" b="1">
                <a:solidFill>
                  <a:srgbClr val="77933c"/>
                </a:solidFill>
                <a:latin typeface="Constantia"/>
                <a:cs typeface="Constantia"/>
              </a:rPr>
              <a:t>Этапы</a:t>
            </a:r>
            <a:r>
              <a:rPr dirty="0" sz="4000" b="1">
                <a:solidFill>
                  <a:srgbClr val="77933c"/>
                </a:solidFill>
                <a:latin typeface="Constantia"/>
                <a:cs typeface="Constantia"/>
              </a:rPr>
              <a:t> </a:t>
            </a:r>
            <a:r>
              <a:rPr dirty="0" sz="4000" b="1">
                <a:solidFill>
                  <a:srgbClr val="77933c"/>
                </a:solidFill>
                <a:latin typeface="Constantia"/>
                <a:cs typeface="Constantia"/>
              </a:rPr>
              <a:t>работы</a:t>
            </a:r>
            <a:r>
              <a:rPr dirty="0" sz="4000" b="1">
                <a:solidFill>
                  <a:srgbClr val="77933c"/>
                </a:solidFill>
                <a:latin typeface="Constantia"/>
                <a:cs typeface="Constantia"/>
              </a:rPr>
              <a:t> </a:t>
            </a:r>
            <a:r>
              <a:rPr dirty="0" sz="4000" b="1">
                <a:solidFill>
                  <a:srgbClr val="77933c"/>
                </a:solidFill>
                <a:latin typeface="Constantia"/>
                <a:cs typeface="Constantia"/>
              </a:rPr>
              <a:t>над</a:t>
            </a:r>
          </a:p>
          <a:p>
            <a:pPr marL="1024631" marR="0">
              <a:lnSpc>
                <a:spcPts val="4000"/>
              </a:lnSpc>
              <a:spcBef>
                <a:spcPts val="800"/>
              </a:spcBef>
              <a:spcAft>
                <a:spcPts val="0"/>
              </a:spcAft>
            </a:pPr>
            <a:r>
              <a:rPr dirty="0" sz="4000" b="1">
                <a:solidFill>
                  <a:srgbClr val="77933c"/>
                </a:solidFill>
                <a:latin typeface="Constantia"/>
                <a:cs typeface="Constantia"/>
              </a:rPr>
              <a:t>проектом: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279064" y="1606444"/>
            <a:ext cx="2963672" cy="32895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290"/>
              </a:lnSpc>
              <a:spcBef>
                <a:spcPts val="0"/>
              </a:spcBef>
              <a:spcAft>
                <a:spcPts val="0"/>
              </a:spcAft>
            </a:pPr>
            <a:r>
              <a:rPr dirty="0" sz="2050">
                <a:solidFill>
                  <a:srgbClr val="000000"/>
                </a:solidFill>
                <a:latin typeface="BEFSIQ+ArialMT"/>
                <a:cs typeface="BEFSIQ+ArialMT"/>
              </a:rPr>
              <a:t>•</a:t>
            </a:r>
            <a:r>
              <a:rPr dirty="0" sz="2050" spc="146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 b="1">
                <a:solidFill>
                  <a:srgbClr val="000000"/>
                </a:solidFill>
                <a:latin typeface="CLKSIV+TimesNewRomanPS-BoldMT"/>
                <a:cs typeface="CLKSIV+TimesNewRomanPS-BoldMT"/>
              </a:rPr>
              <a:t>II</a:t>
            </a:r>
            <a:r>
              <a:rPr dirty="0" sz="2000" b="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 b="1">
                <a:solidFill>
                  <a:srgbClr val="000000"/>
                </a:solidFill>
                <a:latin typeface="CLKSIV+TimesNewRomanPS-BoldMT"/>
                <a:cs typeface="CLKSIV+TimesNewRomanPS-BoldMT"/>
              </a:rPr>
              <a:t>этап</a:t>
            </a:r>
            <a:r>
              <a:rPr dirty="0" sz="2000" b="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 b="1">
                <a:solidFill>
                  <a:srgbClr val="000000"/>
                </a:solidFill>
                <a:latin typeface="CLKSIV+TimesNewRomanPS-BoldMT"/>
                <a:cs typeface="CLKSIV+TimesNewRomanPS-BoldMT"/>
              </a:rPr>
              <a:t>–</a:t>
            </a:r>
            <a:r>
              <a:rPr dirty="0" sz="2000" b="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 b="1">
                <a:solidFill>
                  <a:srgbClr val="000000"/>
                </a:solidFill>
                <a:latin typeface="CLKSIV+TimesNewRomanPS-BoldMT"/>
                <a:cs typeface="CLKSIV+TimesNewRomanPS-BoldMT"/>
              </a:rPr>
              <a:t>деятельный.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1621964" y="1859629"/>
            <a:ext cx="5855463" cy="3193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214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 b="1">
                <a:solidFill>
                  <a:srgbClr val="000000"/>
                </a:solidFill>
                <a:latin typeface="CLKSIV+TimesNewRomanPS-BoldMT"/>
                <a:cs typeface="CLKSIV+TimesNewRomanPS-BoldMT"/>
              </a:rPr>
              <a:t>Познавательно-исследовательская</a:t>
            </a:r>
            <a:r>
              <a:rPr dirty="0" sz="2000" b="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 b="1">
                <a:solidFill>
                  <a:srgbClr val="000000"/>
                </a:solidFill>
                <a:latin typeface="CLKSIV+TimesNewRomanPS-BoldMT"/>
                <a:cs typeface="CLKSIV+TimesNewRomanPS-BoldMT"/>
              </a:rPr>
              <a:t>деятельность: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279064" y="2155083"/>
            <a:ext cx="243547" cy="32895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290"/>
              </a:lnSpc>
              <a:spcBef>
                <a:spcPts val="0"/>
              </a:spcBef>
              <a:spcAft>
                <a:spcPts val="0"/>
              </a:spcAft>
            </a:pPr>
            <a:r>
              <a:rPr dirty="0" sz="2050">
                <a:solidFill>
                  <a:srgbClr val="000000"/>
                </a:solidFill>
                <a:latin typeface="BEFSIQ+ArialMT"/>
                <a:cs typeface="BEFSIQ+ArialMT"/>
              </a:rPr>
              <a:t>•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2066464" y="2164429"/>
            <a:ext cx="5970817" cy="3193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214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-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Изучение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и</a:t>
            </a:r>
            <a:r>
              <a:rPr dirty="0" sz="2000" spc="5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рассматривание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семян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через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микроскоп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1279064" y="2459883"/>
            <a:ext cx="5209032" cy="6337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290"/>
              </a:lnSpc>
              <a:spcBef>
                <a:spcPts val="0"/>
              </a:spcBef>
              <a:spcAft>
                <a:spcPts val="0"/>
              </a:spcAft>
            </a:pPr>
            <a:r>
              <a:rPr dirty="0" sz="2050">
                <a:solidFill>
                  <a:srgbClr val="000000"/>
                </a:solidFill>
                <a:latin typeface="BEFSIQ+ArialMT"/>
                <a:cs typeface="BEFSIQ+ArialMT"/>
              </a:rPr>
              <a:t>•</a:t>
            </a:r>
            <a:r>
              <a:rPr dirty="0" sz="2050" spc="146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Выставка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книг.</a:t>
            </a:r>
          </a:p>
          <a:p>
            <a:pPr marL="0" marR="0">
              <a:lnSpc>
                <a:spcPts val="2290"/>
              </a:lnSpc>
              <a:spcBef>
                <a:spcPts val="109"/>
              </a:spcBef>
              <a:spcAft>
                <a:spcPts val="0"/>
              </a:spcAft>
            </a:pPr>
            <a:r>
              <a:rPr dirty="0" sz="2050">
                <a:solidFill>
                  <a:srgbClr val="000000"/>
                </a:solidFill>
                <a:latin typeface="BEFSIQ+ArialMT"/>
                <a:cs typeface="BEFSIQ+ArialMT"/>
              </a:rPr>
              <a:t>•</a:t>
            </a:r>
            <a:r>
              <a:rPr dirty="0" sz="2050" spc="146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-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Просмотры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видеофильмов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и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презентаций.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1279064" y="3069484"/>
            <a:ext cx="243547" cy="63375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290"/>
              </a:lnSpc>
              <a:spcBef>
                <a:spcPts val="0"/>
              </a:spcBef>
              <a:spcAft>
                <a:spcPts val="0"/>
              </a:spcAft>
            </a:pPr>
            <a:r>
              <a:rPr dirty="0" sz="2050">
                <a:solidFill>
                  <a:srgbClr val="000000"/>
                </a:solidFill>
                <a:latin typeface="BEFSIQ+ArialMT"/>
                <a:cs typeface="BEFSIQ+ArialMT"/>
              </a:rPr>
              <a:t>•</a:t>
            </a:r>
          </a:p>
          <a:p>
            <a:pPr marL="0" marR="0">
              <a:lnSpc>
                <a:spcPts val="2290"/>
              </a:lnSpc>
              <a:spcBef>
                <a:spcPts val="109"/>
              </a:spcBef>
              <a:spcAft>
                <a:spcPts val="0"/>
              </a:spcAft>
            </a:pPr>
            <a:r>
              <a:rPr dirty="0" sz="2050">
                <a:solidFill>
                  <a:srgbClr val="000000"/>
                </a:solidFill>
                <a:latin typeface="BEFSIQ+ArialMT"/>
                <a:cs typeface="BEFSIQ+ArialMT"/>
              </a:rPr>
              <a:t>•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2066464" y="3078829"/>
            <a:ext cx="2396268" cy="3193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214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-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Тематическая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ООД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2066464" y="3383629"/>
            <a:ext cx="6405142" cy="3193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214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-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Опытно-экспериментальная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деятельность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«Волшебница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1621964" y="3627469"/>
            <a:ext cx="1107876" cy="3193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214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Свекла».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1279064" y="3922924"/>
            <a:ext cx="4320703" cy="32895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290"/>
              </a:lnSpc>
              <a:spcBef>
                <a:spcPts val="0"/>
              </a:spcBef>
              <a:spcAft>
                <a:spcPts val="0"/>
              </a:spcAft>
            </a:pPr>
            <a:r>
              <a:rPr dirty="0" sz="2050">
                <a:solidFill>
                  <a:srgbClr val="000000"/>
                </a:solidFill>
                <a:latin typeface="BEFSIQ+ArialMT"/>
                <a:cs typeface="BEFSIQ+ArialMT"/>
              </a:rPr>
              <a:t>•</a:t>
            </a:r>
            <a:r>
              <a:rPr dirty="0" sz="2050" spc="146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 b="1">
                <a:solidFill>
                  <a:srgbClr val="000000"/>
                </a:solidFill>
                <a:latin typeface="CLKSIV+TimesNewRomanPS-BoldMT"/>
                <a:cs typeface="CLKSIV+TimesNewRomanPS-BoldMT"/>
              </a:rPr>
              <a:t>Коммуникативная</a:t>
            </a:r>
            <a:r>
              <a:rPr dirty="0" sz="2000" spc="-22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 b="1">
                <a:solidFill>
                  <a:srgbClr val="000000"/>
                </a:solidFill>
                <a:latin typeface="CLKSIV+TimesNewRomanPS-BoldMT"/>
                <a:cs typeface="CLKSIV+TimesNewRomanPS-BoldMT"/>
              </a:rPr>
              <a:t>деятельность: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1279064" y="4227724"/>
            <a:ext cx="243547" cy="32895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290"/>
              </a:lnSpc>
              <a:spcBef>
                <a:spcPts val="0"/>
              </a:spcBef>
              <a:spcAft>
                <a:spcPts val="0"/>
              </a:spcAft>
            </a:pPr>
            <a:r>
              <a:rPr dirty="0" sz="2050">
                <a:solidFill>
                  <a:srgbClr val="000000"/>
                </a:solidFill>
                <a:latin typeface="BEFSIQ+ArialMT"/>
                <a:cs typeface="BEFSIQ+ArialMT"/>
              </a:rPr>
              <a:t>•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2066464" y="4237069"/>
            <a:ext cx="3599116" cy="3193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214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-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Беседы: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«Забота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о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растениях»,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1279064" y="4532524"/>
            <a:ext cx="4695256" cy="16698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290"/>
              </a:lnSpc>
              <a:spcBef>
                <a:spcPts val="0"/>
              </a:spcBef>
              <a:spcAft>
                <a:spcPts val="0"/>
              </a:spcAft>
            </a:pPr>
            <a:r>
              <a:rPr dirty="0" sz="2050">
                <a:solidFill>
                  <a:srgbClr val="000000"/>
                </a:solidFill>
                <a:latin typeface="BEFSIQ+ArialMT"/>
                <a:cs typeface="BEFSIQ+ArialMT"/>
              </a:rPr>
              <a:t>•</a:t>
            </a:r>
            <a:r>
              <a:rPr dirty="0" sz="2050" spc="146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-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«Кому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нужна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вода»</a:t>
            </a:r>
          </a:p>
          <a:p>
            <a:pPr marL="0" marR="0">
              <a:lnSpc>
                <a:spcPts val="2290"/>
              </a:lnSpc>
              <a:spcBef>
                <a:spcPts val="109"/>
              </a:spcBef>
              <a:spcAft>
                <a:spcPts val="0"/>
              </a:spcAft>
            </a:pPr>
            <a:r>
              <a:rPr dirty="0" sz="2050">
                <a:solidFill>
                  <a:srgbClr val="000000"/>
                </a:solidFill>
                <a:latin typeface="BEFSIQ+ArialMT"/>
                <a:cs typeface="BEFSIQ+ArialMT"/>
              </a:rPr>
              <a:t>•</a:t>
            </a:r>
            <a:r>
              <a:rPr dirty="0" sz="2050" spc="146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 b="1">
                <a:solidFill>
                  <a:srgbClr val="000000"/>
                </a:solidFill>
                <a:latin typeface="CLKSIV+TimesNewRomanPS-BoldMT"/>
                <a:cs typeface="CLKSIV+TimesNewRomanPS-BoldMT"/>
              </a:rPr>
              <a:t>Чтение</a:t>
            </a:r>
            <a:r>
              <a:rPr dirty="0" sz="2000" b="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 b="1">
                <a:solidFill>
                  <a:srgbClr val="000000"/>
                </a:solidFill>
                <a:latin typeface="CLKSIV+TimesNewRomanPS-BoldMT"/>
                <a:cs typeface="CLKSIV+TimesNewRomanPS-BoldMT"/>
              </a:rPr>
              <a:t>художественной</a:t>
            </a:r>
            <a:r>
              <a:rPr dirty="0" sz="2000" b="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 b="1">
                <a:solidFill>
                  <a:srgbClr val="000000"/>
                </a:solidFill>
                <a:latin typeface="CLKSIV+TimesNewRomanPS-BoldMT"/>
                <a:cs typeface="CLKSIV+TimesNewRomanPS-BoldMT"/>
              </a:rPr>
              <a:t>литературы</a:t>
            </a:r>
          </a:p>
          <a:p>
            <a:pPr marL="0" marR="0">
              <a:lnSpc>
                <a:spcPts val="2290"/>
              </a:lnSpc>
              <a:spcBef>
                <a:spcPts val="109"/>
              </a:spcBef>
              <a:spcAft>
                <a:spcPts val="0"/>
              </a:spcAft>
            </a:pPr>
            <a:r>
              <a:rPr dirty="0" sz="2050">
                <a:solidFill>
                  <a:srgbClr val="000000"/>
                </a:solidFill>
                <a:latin typeface="BEFSIQ+ArialMT"/>
                <a:cs typeface="BEFSIQ+ArialMT"/>
              </a:rPr>
              <a:t>•</a:t>
            </a:r>
            <a:r>
              <a:rPr dirty="0" sz="2050" spc="146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Андерсен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Г.Х.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«Дюймовочка»</a:t>
            </a:r>
          </a:p>
          <a:p>
            <a:pPr marL="342900" marR="0">
              <a:lnSpc>
                <a:spcPts val="1920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2.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Вовк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Е.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«Чьи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цветы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лучше?»</a:t>
            </a:r>
          </a:p>
          <a:p>
            <a:pPr marL="342900" marR="0">
              <a:lnSpc>
                <a:spcPts val="1920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3.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Серова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Е.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«Наши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цветы»</a:t>
            </a:r>
          </a:p>
          <a:p>
            <a:pPr marL="342900" marR="0">
              <a:lnSpc>
                <a:spcPts val="1920"/>
              </a:lnSpc>
              <a:spcBef>
                <a:spcPts val="50"/>
              </a:spcBef>
              <a:spcAft>
                <a:spcPts val="0"/>
              </a:spcAft>
            </a:pP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4.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Сказка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«Зелёный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Ёжик»</a:t>
            </a:r>
          </a:p>
        </p:txBody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295710" y="330529"/>
            <a:ext cx="6515912" cy="11557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4000"/>
              </a:lnSpc>
              <a:spcBef>
                <a:spcPts val="0"/>
              </a:spcBef>
              <a:spcAft>
                <a:spcPts val="0"/>
              </a:spcAft>
            </a:pPr>
            <a:r>
              <a:rPr dirty="0" sz="4000" b="1">
                <a:solidFill>
                  <a:srgbClr val="77933c"/>
                </a:solidFill>
                <a:latin typeface="Constantia"/>
                <a:cs typeface="Constantia"/>
              </a:rPr>
              <a:t>Беседа</a:t>
            </a:r>
            <a:r>
              <a:rPr dirty="0" sz="4000" b="1">
                <a:solidFill>
                  <a:srgbClr val="77933c"/>
                </a:solidFill>
                <a:latin typeface="Constantia"/>
                <a:cs typeface="Constantia"/>
              </a:rPr>
              <a:t> </a:t>
            </a:r>
            <a:r>
              <a:rPr dirty="0" sz="4000" b="1">
                <a:solidFill>
                  <a:srgbClr val="77933c"/>
                </a:solidFill>
                <a:latin typeface="Constantia"/>
                <a:cs typeface="Constantia"/>
              </a:rPr>
              <a:t>и</a:t>
            </a:r>
            <a:r>
              <a:rPr dirty="0" sz="4000" b="1">
                <a:solidFill>
                  <a:srgbClr val="77933c"/>
                </a:solidFill>
                <a:latin typeface="Constantia"/>
                <a:cs typeface="Constantia"/>
              </a:rPr>
              <a:t> </a:t>
            </a:r>
            <a:r>
              <a:rPr dirty="0" sz="4000" b="1">
                <a:solidFill>
                  <a:srgbClr val="77933c"/>
                </a:solidFill>
                <a:latin typeface="Constantia"/>
                <a:cs typeface="Constantia"/>
              </a:rPr>
              <a:t>рассматривание</a:t>
            </a:r>
          </a:p>
          <a:p>
            <a:pPr marL="146521" marR="0">
              <a:lnSpc>
                <a:spcPts val="4000"/>
              </a:lnSpc>
              <a:spcBef>
                <a:spcPts val="800"/>
              </a:spcBef>
              <a:spcAft>
                <a:spcPts val="0"/>
              </a:spcAft>
            </a:pPr>
            <a:r>
              <a:rPr dirty="0" sz="4000" b="1">
                <a:solidFill>
                  <a:srgbClr val="77933c"/>
                </a:solidFill>
                <a:latin typeface="Constantia"/>
                <a:cs typeface="Constantia"/>
              </a:rPr>
              <a:t>семян</a:t>
            </a:r>
            <a:r>
              <a:rPr dirty="0" sz="4000" spc="956" b="1">
                <a:solidFill>
                  <a:srgbClr val="77933c"/>
                </a:solidFill>
                <a:latin typeface="Constantia"/>
                <a:cs typeface="Constantia"/>
              </a:rPr>
              <a:t> </a:t>
            </a:r>
            <a:r>
              <a:rPr dirty="0" sz="4000" b="1">
                <a:solidFill>
                  <a:srgbClr val="77933c"/>
                </a:solidFill>
                <a:latin typeface="Constantia"/>
                <a:cs typeface="Constantia"/>
              </a:rPr>
              <a:t>через</a:t>
            </a:r>
            <a:r>
              <a:rPr dirty="0" sz="4000" b="1">
                <a:solidFill>
                  <a:srgbClr val="77933c"/>
                </a:solidFill>
                <a:latin typeface="Constantia"/>
                <a:cs typeface="Constantia"/>
              </a:rPr>
              <a:t> </a:t>
            </a:r>
            <a:r>
              <a:rPr dirty="0" sz="4000" b="1">
                <a:solidFill>
                  <a:srgbClr val="77933c"/>
                </a:solidFill>
                <a:latin typeface="Constantia"/>
                <a:cs typeface="Constantia"/>
              </a:rPr>
              <a:t>микроскоп</a:t>
            </a:r>
          </a:p>
        </p:txBody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335830" y="433651"/>
            <a:ext cx="8758501" cy="93217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3200"/>
              </a:lnSpc>
              <a:spcBef>
                <a:spcPts val="0"/>
              </a:spcBef>
              <a:spcAft>
                <a:spcPts val="0"/>
              </a:spcAft>
            </a:pPr>
            <a:r>
              <a:rPr dirty="0" sz="3200" b="1">
                <a:solidFill>
                  <a:srgbClr val="77933c"/>
                </a:solidFill>
                <a:latin typeface="Constantia"/>
                <a:cs typeface="Constantia"/>
              </a:rPr>
              <a:t>Опытно-экспериментальная</a:t>
            </a:r>
            <a:r>
              <a:rPr dirty="0" sz="3200" b="1">
                <a:solidFill>
                  <a:srgbClr val="77933c"/>
                </a:solidFill>
                <a:latin typeface="Constantia"/>
                <a:cs typeface="Constantia"/>
              </a:rPr>
              <a:t> </a:t>
            </a:r>
            <a:r>
              <a:rPr dirty="0" sz="3200" b="1">
                <a:solidFill>
                  <a:srgbClr val="77933c"/>
                </a:solidFill>
                <a:latin typeface="Constantia"/>
                <a:cs typeface="Constantia"/>
              </a:rPr>
              <a:t>деятельность</a:t>
            </a:r>
          </a:p>
          <a:p>
            <a:pPr marL="2080319" marR="0">
              <a:lnSpc>
                <a:spcPts val="3200"/>
              </a:lnSpc>
              <a:spcBef>
                <a:spcPts val="639"/>
              </a:spcBef>
              <a:spcAft>
                <a:spcPts val="0"/>
              </a:spcAft>
            </a:pPr>
            <a:r>
              <a:rPr dirty="0" sz="3200" b="1">
                <a:solidFill>
                  <a:srgbClr val="77933c"/>
                </a:solidFill>
                <a:latin typeface="Constantia"/>
                <a:cs typeface="Constantia"/>
              </a:rPr>
              <a:t>«Волшебница</a:t>
            </a:r>
            <a:r>
              <a:rPr dirty="0" sz="3200" b="1">
                <a:solidFill>
                  <a:srgbClr val="77933c"/>
                </a:solidFill>
                <a:latin typeface="Constantia"/>
                <a:cs typeface="Constantia"/>
              </a:rPr>
              <a:t> </a:t>
            </a:r>
            <a:r>
              <a:rPr dirty="0" sz="3200" b="1">
                <a:solidFill>
                  <a:srgbClr val="77933c"/>
                </a:solidFill>
                <a:latin typeface="Constantia"/>
                <a:cs typeface="Constantia"/>
              </a:rPr>
              <a:t>свекла»</a:t>
            </a:r>
          </a:p>
        </p:txBody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367049" y="330529"/>
            <a:ext cx="4784986" cy="11557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4000"/>
              </a:lnSpc>
              <a:spcBef>
                <a:spcPts val="0"/>
              </a:spcBef>
              <a:spcAft>
                <a:spcPts val="0"/>
              </a:spcAft>
            </a:pPr>
            <a:r>
              <a:rPr dirty="0" sz="4000" b="1">
                <a:solidFill>
                  <a:srgbClr val="77933c"/>
                </a:solidFill>
                <a:latin typeface="Constantia"/>
                <a:cs typeface="Constantia"/>
              </a:rPr>
              <a:t>Этапы</a:t>
            </a:r>
            <a:r>
              <a:rPr dirty="0" sz="4000" b="1">
                <a:solidFill>
                  <a:srgbClr val="77933c"/>
                </a:solidFill>
                <a:latin typeface="Constantia"/>
                <a:cs typeface="Constantia"/>
              </a:rPr>
              <a:t> </a:t>
            </a:r>
            <a:r>
              <a:rPr dirty="0" sz="4000" b="1">
                <a:solidFill>
                  <a:srgbClr val="77933c"/>
                </a:solidFill>
                <a:latin typeface="Constantia"/>
                <a:cs typeface="Constantia"/>
              </a:rPr>
              <a:t>работы</a:t>
            </a:r>
            <a:r>
              <a:rPr dirty="0" sz="4000" b="1">
                <a:solidFill>
                  <a:srgbClr val="77933c"/>
                </a:solidFill>
                <a:latin typeface="Constantia"/>
                <a:cs typeface="Constantia"/>
              </a:rPr>
              <a:t> </a:t>
            </a:r>
            <a:r>
              <a:rPr dirty="0" sz="4000" b="1">
                <a:solidFill>
                  <a:srgbClr val="77933c"/>
                </a:solidFill>
                <a:latin typeface="Constantia"/>
                <a:cs typeface="Constantia"/>
              </a:rPr>
              <a:t>над</a:t>
            </a:r>
          </a:p>
          <a:p>
            <a:pPr marL="1024631" marR="0">
              <a:lnSpc>
                <a:spcPts val="4000"/>
              </a:lnSpc>
              <a:spcBef>
                <a:spcPts val="800"/>
              </a:spcBef>
              <a:spcAft>
                <a:spcPts val="0"/>
              </a:spcAft>
            </a:pPr>
            <a:r>
              <a:rPr dirty="0" sz="4000" b="1">
                <a:solidFill>
                  <a:srgbClr val="77933c"/>
                </a:solidFill>
                <a:latin typeface="Constantia"/>
                <a:cs typeface="Constantia"/>
              </a:rPr>
              <a:t>проектом: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927136" y="1521638"/>
            <a:ext cx="4241253" cy="57257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290"/>
              </a:lnSpc>
              <a:spcBef>
                <a:spcPts val="0"/>
              </a:spcBef>
              <a:spcAft>
                <a:spcPts val="0"/>
              </a:spcAft>
            </a:pPr>
            <a:r>
              <a:rPr dirty="0" sz="2050">
                <a:solidFill>
                  <a:srgbClr val="000000"/>
                </a:solidFill>
                <a:latin typeface="BEFSIQ+ArialMT"/>
                <a:cs typeface="BEFSIQ+ArialMT"/>
              </a:rPr>
              <a:t>•</a:t>
            </a:r>
            <a:r>
              <a:rPr dirty="0" sz="2050" spc="146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 b="1">
                <a:solidFill>
                  <a:srgbClr val="000000"/>
                </a:solidFill>
                <a:latin typeface="CLKSIV+TimesNewRomanPS-BoldMT"/>
                <a:cs typeface="CLKSIV+TimesNewRomanPS-BoldMT"/>
              </a:rPr>
              <a:t>Продуктивная</a:t>
            </a:r>
            <a:r>
              <a:rPr dirty="0" sz="2000" b="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 b="1">
                <a:solidFill>
                  <a:srgbClr val="000000"/>
                </a:solidFill>
                <a:latin typeface="CLKSIV+TimesNewRomanPS-BoldMT"/>
                <a:cs typeface="CLKSIV+TimesNewRomanPS-BoldMT"/>
              </a:rPr>
              <a:t>деятельность</a:t>
            </a:r>
            <a:r>
              <a:rPr dirty="0" sz="2000" b="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 b="1">
                <a:solidFill>
                  <a:srgbClr val="000000"/>
                </a:solidFill>
                <a:latin typeface="CLKSIV+TimesNewRomanPS-BoldMT"/>
                <a:cs typeface="CLKSIV+TimesNewRomanPS-BoldMT"/>
              </a:rPr>
              <a:t>вне</a:t>
            </a:r>
          </a:p>
          <a:p>
            <a:pPr marL="342900" marR="0">
              <a:lnSpc>
                <a:spcPts val="1920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 b="1">
                <a:solidFill>
                  <a:srgbClr val="000000"/>
                </a:solidFill>
                <a:latin typeface="CLKSIV+TimesNewRomanPS-BoldMT"/>
                <a:cs typeface="CLKSIV+TimesNewRomanPS-BoldMT"/>
              </a:rPr>
              <a:t>образовательной</a:t>
            </a:r>
            <a:r>
              <a:rPr dirty="0" sz="2000" b="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 b="1">
                <a:solidFill>
                  <a:srgbClr val="000000"/>
                </a:solidFill>
                <a:latin typeface="CLKSIV+TimesNewRomanPS-BoldMT"/>
                <a:cs typeface="CLKSIV+TimesNewRomanPS-BoldMT"/>
              </a:rPr>
              <a:t>деятельности: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2270036" y="2018663"/>
            <a:ext cx="5020413" cy="3193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214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-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Ручной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труд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Аппликации</a:t>
            </a:r>
            <a:r>
              <a:rPr dirty="0" sz="2000" spc="-11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«Цветы»,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«Фрукт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927136" y="2314118"/>
            <a:ext cx="3724655" cy="63375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290"/>
              </a:lnSpc>
              <a:spcBef>
                <a:spcPts val="0"/>
              </a:spcBef>
              <a:spcAft>
                <a:spcPts val="0"/>
              </a:spcAft>
            </a:pPr>
            <a:r>
              <a:rPr dirty="0" sz="2050">
                <a:solidFill>
                  <a:srgbClr val="000000"/>
                </a:solidFill>
                <a:latin typeface="BEFSIQ+ArialMT"/>
                <a:cs typeface="BEFSIQ+ArialMT"/>
              </a:rPr>
              <a:t>•</a:t>
            </a:r>
            <a:r>
              <a:rPr dirty="0" sz="2050" spc="146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Аппликация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«Подснежники».</a:t>
            </a:r>
          </a:p>
          <a:p>
            <a:pPr marL="0" marR="0">
              <a:lnSpc>
                <a:spcPts val="2290"/>
              </a:lnSpc>
              <a:spcBef>
                <a:spcPts val="109"/>
              </a:spcBef>
              <a:spcAft>
                <a:spcPts val="0"/>
              </a:spcAft>
            </a:pPr>
            <a:r>
              <a:rPr dirty="0" sz="2050">
                <a:solidFill>
                  <a:srgbClr val="000000"/>
                </a:solidFill>
                <a:latin typeface="BEFSIQ+ArialMT"/>
                <a:cs typeface="BEFSIQ+ArialMT"/>
              </a:rPr>
              <a:t>•</a:t>
            </a:r>
            <a:r>
              <a:rPr dirty="0" sz="2050" spc="146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Рисование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«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Цветы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в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лесу».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1927136" y="2923719"/>
            <a:ext cx="5456682" cy="32895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290"/>
              </a:lnSpc>
              <a:spcBef>
                <a:spcPts val="0"/>
              </a:spcBef>
              <a:spcAft>
                <a:spcPts val="0"/>
              </a:spcAft>
            </a:pPr>
            <a:r>
              <a:rPr dirty="0" sz="2050">
                <a:solidFill>
                  <a:srgbClr val="000000"/>
                </a:solidFill>
                <a:latin typeface="BEFSIQ+ArialMT"/>
                <a:cs typeface="BEFSIQ+ArialMT"/>
              </a:rPr>
              <a:t>•</a:t>
            </a:r>
            <a:r>
              <a:rPr dirty="0" sz="2050" spc="146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Изготовление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дидактической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игры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«Яблоня»,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2270036" y="3176904"/>
            <a:ext cx="1241201" cy="3193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214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«Березка»</a:t>
            </a:r>
          </a:p>
        </p:txBody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367049" y="330529"/>
            <a:ext cx="4784986" cy="11557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4000"/>
              </a:lnSpc>
              <a:spcBef>
                <a:spcPts val="0"/>
              </a:spcBef>
              <a:spcAft>
                <a:spcPts val="0"/>
              </a:spcAft>
            </a:pPr>
            <a:r>
              <a:rPr dirty="0" sz="4000" b="1">
                <a:solidFill>
                  <a:srgbClr val="77933c"/>
                </a:solidFill>
                <a:latin typeface="Constantia"/>
                <a:cs typeface="Constantia"/>
              </a:rPr>
              <a:t>Этапы</a:t>
            </a:r>
            <a:r>
              <a:rPr dirty="0" sz="4000" b="1">
                <a:solidFill>
                  <a:srgbClr val="77933c"/>
                </a:solidFill>
                <a:latin typeface="Constantia"/>
                <a:cs typeface="Constantia"/>
              </a:rPr>
              <a:t> </a:t>
            </a:r>
            <a:r>
              <a:rPr dirty="0" sz="4000" b="1">
                <a:solidFill>
                  <a:srgbClr val="77933c"/>
                </a:solidFill>
                <a:latin typeface="Constantia"/>
                <a:cs typeface="Constantia"/>
              </a:rPr>
              <a:t>работы</a:t>
            </a:r>
            <a:r>
              <a:rPr dirty="0" sz="4000" b="1">
                <a:solidFill>
                  <a:srgbClr val="77933c"/>
                </a:solidFill>
                <a:latin typeface="Constantia"/>
                <a:cs typeface="Constantia"/>
              </a:rPr>
              <a:t> </a:t>
            </a:r>
            <a:r>
              <a:rPr dirty="0" sz="4000" b="1">
                <a:solidFill>
                  <a:srgbClr val="77933c"/>
                </a:solidFill>
                <a:latin typeface="Constantia"/>
                <a:cs typeface="Constantia"/>
              </a:rPr>
              <a:t>над</a:t>
            </a:r>
          </a:p>
          <a:p>
            <a:pPr marL="1024631" marR="0">
              <a:lnSpc>
                <a:spcPts val="4000"/>
              </a:lnSpc>
              <a:spcBef>
                <a:spcPts val="800"/>
              </a:spcBef>
              <a:spcAft>
                <a:spcPts val="0"/>
              </a:spcAft>
            </a:pPr>
            <a:r>
              <a:rPr dirty="0" sz="4000" b="1">
                <a:solidFill>
                  <a:srgbClr val="77933c"/>
                </a:solidFill>
                <a:latin typeface="Constantia"/>
                <a:cs typeface="Constantia"/>
              </a:rPr>
              <a:t>проектом: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279064" y="1615789"/>
            <a:ext cx="5346486" cy="92921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42900" marR="0">
              <a:lnSpc>
                <a:spcPts val="2214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 b="1">
                <a:solidFill>
                  <a:srgbClr val="000000"/>
                </a:solidFill>
                <a:latin typeface="CLKSIV+TimesNewRomanPS-BoldMT"/>
                <a:cs typeface="CLKSIV+TimesNewRomanPS-BoldMT"/>
              </a:rPr>
              <a:t>III</a:t>
            </a:r>
            <a:r>
              <a:rPr dirty="0" sz="2000" b="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 b="1">
                <a:solidFill>
                  <a:srgbClr val="000000"/>
                </a:solidFill>
                <a:latin typeface="CLKSIV+TimesNewRomanPS-BoldMT"/>
                <a:cs typeface="CLKSIV+TimesNewRomanPS-BoldMT"/>
              </a:rPr>
              <a:t>этап</a:t>
            </a:r>
            <a:r>
              <a:rPr dirty="0" sz="2000" b="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 b="1">
                <a:solidFill>
                  <a:srgbClr val="000000"/>
                </a:solidFill>
                <a:latin typeface="CLKSIV+TimesNewRomanPS-BoldMT"/>
                <a:cs typeface="CLKSIV+TimesNewRomanPS-BoldMT"/>
              </a:rPr>
              <a:t>–</a:t>
            </a:r>
            <a:r>
              <a:rPr dirty="0" sz="2000" b="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 b="1">
                <a:solidFill>
                  <a:srgbClr val="000000"/>
                </a:solidFill>
                <a:latin typeface="CLKSIV+TimesNewRomanPS-BoldMT"/>
                <a:cs typeface="CLKSIV+TimesNewRomanPS-BoldMT"/>
              </a:rPr>
              <a:t>заключительный.</a:t>
            </a:r>
          </a:p>
          <a:p>
            <a:pPr marL="0" marR="0">
              <a:lnSpc>
                <a:spcPts val="2290"/>
              </a:lnSpc>
              <a:spcBef>
                <a:spcPts val="111"/>
              </a:spcBef>
              <a:spcAft>
                <a:spcPts val="0"/>
              </a:spcAft>
            </a:pPr>
            <a:r>
              <a:rPr dirty="0" sz="2050">
                <a:solidFill>
                  <a:srgbClr val="000000"/>
                </a:solidFill>
                <a:latin typeface="BEFSIQ+ArialMT"/>
                <a:cs typeface="BEFSIQ+ArialMT"/>
              </a:rPr>
              <a:t>•</a:t>
            </a:r>
            <a:r>
              <a:rPr dirty="0" sz="2050" spc="146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Высадка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рассады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цветов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и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овощей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на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грядки</a:t>
            </a:r>
          </a:p>
          <a:p>
            <a:pPr marL="0" marR="0">
              <a:lnSpc>
                <a:spcPts val="2290"/>
              </a:lnSpc>
              <a:spcBef>
                <a:spcPts val="109"/>
              </a:spcBef>
              <a:spcAft>
                <a:spcPts val="0"/>
              </a:spcAft>
            </a:pPr>
            <a:r>
              <a:rPr dirty="0" sz="2050">
                <a:solidFill>
                  <a:srgbClr val="000000"/>
                </a:solidFill>
                <a:latin typeface="BEFSIQ+ArialMT"/>
                <a:cs typeface="BEFSIQ+ArialMT"/>
              </a:rPr>
              <a:t>•</a:t>
            </a:r>
            <a:r>
              <a:rPr dirty="0" sz="2050" spc="146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Изготовление</a:t>
            </a:r>
            <a:r>
              <a:rPr dirty="0" sz="2000" spc="-1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«Аллеи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дружбы»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1279064" y="2520844"/>
            <a:ext cx="7107172" cy="32895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290"/>
              </a:lnSpc>
              <a:spcBef>
                <a:spcPts val="0"/>
              </a:spcBef>
              <a:spcAft>
                <a:spcPts val="0"/>
              </a:spcAft>
            </a:pPr>
            <a:r>
              <a:rPr dirty="0" sz="2050">
                <a:solidFill>
                  <a:srgbClr val="000000"/>
                </a:solidFill>
                <a:latin typeface="BEFSIQ+ArialMT"/>
                <a:cs typeface="BEFSIQ+ArialMT"/>
              </a:rPr>
              <a:t>•</a:t>
            </a:r>
            <a:r>
              <a:rPr dirty="0" sz="2050" spc="146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-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Трансляция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результатов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проекта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на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педагогическом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совете.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621964" y="2774029"/>
            <a:ext cx="6765225" cy="3193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214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-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Разработка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буклетов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для</a:t>
            </a:r>
            <a:r>
              <a:rPr dirty="0" sz="2000" spc="49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родителей</a:t>
            </a:r>
            <a:r>
              <a:rPr dirty="0" sz="2000" spc="3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«Уход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за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растениями».</a:t>
            </a:r>
          </a:p>
        </p:txBody>
      </p:sp>
    </p:spTree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429407" y="351610"/>
            <a:ext cx="6668475" cy="104393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3600"/>
              </a:lnSpc>
              <a:spcBef>
                <a:spcPts val="0"/>
              </a:spcBef>
              <a:spcAft>
                <a:spcPts val="0"/>
              </a:spcAft>
            </a:pPr>
            <a:r>
              <a:rPr dirty="0" sz="3600" b="1">
                <a:solidFill>
                  <a:srgbClr val="77933c"/>
                </a:solidFill>
                <a:latin typeface="Constantia"/>
                <a:cs typeface="Constantia"/>
              </a:rPr>
              <a:t>Практическая</a:t>
            </a:r>
            <a:r>
              <a:rPr dirty="0" sz="3600" b="1">
                <a:solidFill>
                  <a:srgbClr val="77933c"/>
                </a:solidFill>
                <a:latin typeface="Constantia"/>
                <a:cs typeface="Constantia"/>
              </a:rPr>
              <a:t> </a:t>
            </a:r>
            <a:r>
              <a:rPr dirty="0" sz="3600" b="1">
                <a:solidFill>
                  <a:srgbClr val="77933c"/>
                </a:solidFill>
                <a:latin typeface="Constantia"/>
                <a:cs typeface="Constantia"/>
              </a:rPr>
              <a:t>деятельность:</a:t>
            </a:r>
          </a:p>
          <a:p>
            <a:pPr marL="1713904" marR="0">
              <a:lnSpc>
                <a:spcPts val="3600"/>
              </a:lnSpc>
              <a:spcBef>
                <a:spcPts val="719"/>
              </a:spcBef>
              <a:spcAft>
                <a:spcPts val="0"/>
              </a:spcAft>
            </a:pPr>
            <a:r>
              <a:rPr dirty="0" sz="3600" b="1">
                <a:solidFill>
                  <a:srgbClr val="77933c"/>
                </a:solidFill>
                <a:latin typeface="Constantia"/>
                <a:cs typeface="Constantia"/>
              </a:rPr>
              <a:t>посадка</a:t>
            </a:r>
            <a:r>
              <a:rPr dirty="0" sz="3600" b="1">
                <a:solidFill>
                  <a:srgbClr val="77933c"/>
                </a:solidFill>
                <a:latin typeface="Constantia"/>
                <a:cs typeface="Constantia"/>
              </a:rPr>
              <a:t> </a:t>
            </a:r>
            <a:r>
              <a:rPr dirty="0" sz="3600" b="1">
                <a:solidFill>
                  <a:srgbClr val="77933c"/>
                </a:solidFill>
                <a:latin typeface="Constantia"/>
                <a:cs typeface="Constantia"/>
              </a:rPr>
              <a:t>лука.</a:t>
            </a:r>
          </a:p>
        </p:txBody>
      </p:sp>
    </p:spTree>
  </p:cSld>
  <p:clrMapOvr>
    <a:masterClrMapping/>
  </p:clrMapOvr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429407" y="351610"/>
            <a:ext cx="6668475" cy="104393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3600"/>
              </a:lnSpc>
              <a:spcBef>
                <a:spcPts val="0"/>
              </a:spcBef>
              <a:spcAft>
                <a:spcPts val="0"/>
              </a:spcAft>
            </a:pPr>
            <a:r>
              <a:rPr dirty="0" sz="3600" b="1">
                <a:solidFill>
                  <a:srgbClr val="77933c"/>
                </a:solidFill>
                <a:latin typeface="Constantia"/>
                <a:cs typeface="Constantia"/>
              </a:rPr>
              <a:t>Практическая</a:t>
            </a:r>
            <a:r>
              <a:rPr dirty="0" sz="3600" b="1">
                <a:solidFill>
                  <a:srgbClr val="77933c"/>
                </a:solidFill>
                <a:latin typeface="Constantia"/>
                <a:cs typeface="Constantia"/>
              </a:rPr>
              <a:t> </a:t>
            </a:r>
            <a:r>
              <a:rPr dirty="0" sz="3600" b="1">
                <a:solidFill>
                  <a:srgbClr val="77933c"/>
                </a:solidFill>
                <a:latin typeface="Constantia"/>
                <a:cs typeface="Constantia"/>
              </a:rPr>
              <a:t>деятельность:</a:t>
            </a:r>
          </a:p>
          <a:p>
            <a:pPr marL="992857" marR="0">
              <a:lnSpc>
                <a:spcPts val="3600"/>
              </a:lnSpc>
              <a:spcBef>
                <a:spcPts val="719"/>
              </a:spcBef>
              <a:spcAft>
                <a:spcPts val="0"/>
              </a:spcAft>
            </a:pPr>
            <a:r>
              <a:rPr dirty="0" sz="3600" b="1">
                <a:solidFill>
                  <a:srgbClr val="77933c"/>
                </a:solidFill>
                <a:latin typeface="Constantia"/>
                <a:cs typeface="Constantia"/>
              </a:rPr>
              <a:t>уход</a:t>
            </a:r>
            <a:r>
              <a:rPr dirty="0" sz="3600" b="1">
                <a:solidFill>
                  <a:srgbClr val="77933c"/>
                </a:solidFill>
                <a:latin typeface="Constantia"/>
                <a:cs typeface="Constantia"/>
              </a:rPr>
              <a:t> </a:t>
            </a:r>
            <a:r>
              <a:rPr dirty="0" sz="3600" b="1">
                <a:solidFill>
                  <a:srgbClr val="77933c"/>
                </a:solidFill>
                <a:latin typeface="Constantia"/>
                <a:cs typeface="Constantia"/>
              </a:rPr>
              <a:t>за</a:t>
            </a:r>
            <a:r>
              <a:rPr dirty="0" sz="3600" b="1">
                <a:solidFill>
                  <a:srgbClr val="77933c"/>
                </a:solidFill>
                <a:latin typeface="Constantia"/>
                <a:cs typeface="Constantia"/>
              </a:rPr>
              <a:t> </a:t>
            </a:r>
            <a:r>
              <a:rPr dirty="0" sz="3600" b="1">
                <a:solidFill>
                  <a:srgbClr val="77933c"/>
                </a:solidFill>
                <a:latin typeface="Constantia"/>
                <a:cs typeface="Constantia"/>
              </a:rPr>
              <a:t>растениями.</a:t>
            </a:r>
          </a:p>
        </p:txBody>
      </p:sp>
    </p:spTree>
  </p:cSld>
  <p:clrMapOvr>
    <a:masterClrMapping/>
  </p:clrMapOvr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204504" y="271852"/>
            <a:ext cx="5118864" cy="8204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800"/>
              </a:lnSpc>
              <a:spcBef>
                <a:spcPts val="0"/>
              </a:spcBef>
              <a:spcAft>
                <a:spcPts val="0"/>
              </a:spcAft>
            </a:pPr>
            <a:r>
              <a:rPr dirty="0" sz="2800" b="1">
                <a:solidFill>
                  <a:srgbClr val="77933c"/>
                </a:solidFill>
                <a:latin typeface="Constantia"/>
                <a:cs typeface="Constantia"/>
              </a:rPr>
              <a:t>Практическая</a:t>
            </a:r>
            <a:r>
              <a:rPr dirty="0" sz="2800" b="1">
                <a:solidFill>
                  <a:srgbClr val="77933c"/>
                </a:solidFill>
                <a:latin typeface="Constantia"/>
                <a:cs typeface="Constantia"/>
              </a:rPr>
              <a:t> </a:t>
            </a:r>
            <a:r>
              <a:rPr dirty="0" sz="2800" b="1">
                <a:solidFill>
                  <a:srgbClr val="77933c"/>
                </a:solidFill>
                <a:latin typeface="Constantia"/>
                <a:cs typeface="Constantia"/>
              </a:rPr>
              <a:t>деятельность</a:t>
            </a:r>
          </a:p>
          <a:p>
            <a:pPr marL="250601" marR="0">
              <a:lnSpc>
                <a:spcPts val="2800"/>
              </a:lnSpc>
              <a:spcBef>
                <a:spcPts val="560"/>
              </a:spcBef>
              <a:spcAft>
                <a:spcPts val="0"/>
              </a:spcAft>
            </a:pPr>
            <a:r>
              <a:rPr dirty="0" sz="2800" b="1">
                <a:solidFill>
                  <a:srgbClr val="77933c"/>
                </a:solidFill>
                <a:latin typeface="Constantia"/>
                <a:cs typeface="Constantia"/>
              </a:rPr>
              <a:t>посадка</a:t>
            </a:r>
            <a:r>
              <a:rPr dirty="0" sz="2800" b="1">
                <a:solidFill>
                  <a:srgbClr val="77933c"/>
                </a:solidFill>
                <a:latin typeface="Constantia"/>
                <a:cs typeface="Constantia"/>
              </a:rPr>
              <a:t> </a:t>
            </a:r>
            <a:r>
              <a:rPr dirty="0" sz="2800" b="1">
                <a:solidFill>
                  <a:srgbClr val="77933c"/>
                </a:solidFill>
                <a:latin typeface="Constantia"/>
                <a:cs typeface="Constantia"/>
              </a:rPr>
              <a:t>семян</a:t>
            </a:r>
            <a:r>
              <a:rPr dirty="0" sz="2800" b="1">
                <a:solidFill>
                  <a:srgbClr val="77933c"/>
                </a:solidFill>
                <a:latin typeface="Constantia"/>
                <a:cs typeface="Constantia"/>
              </a:rPr>
              <a:t> </a:t>
            </a:r>
            <a:r>
              <a:rPr dirty="0" sz="2800" b="1">
                <a:solidFill>
                  <a:srgbClr val="77933c"/>
                </a:solidFill>
                <a:latin typeface="Constantia"/>
                <a:cs typeface="Constantia"/>
              </a:rPr>
              <a:t>на</a:t>
            </a:r>
            <a:r>
              <a:rPr dirty="0" sz="2800" b="1">
                <a:solidFill>
                  <a:srgbClr val="77933c"/>
                </a:solidFill>
                <a:latin typeface="Constantia"/>
                <a:cs typeface="Constantia"/>
              </a:rPr>
              <a:t> </a:t>
            </a:r>
            <a:r>
              <a:rPr dirty="0" sz="2800" b="1">
                <a:solidFill>
                  <a:srgbClr val="77933c"/>
                </a:solidFill>
                <a:latin typeface="Constantia"/>
                <a:cs typeface="Constantia"/>
              </a:rPr>
              <a:t>рассаду</a:t>
            </a:r>
          </a:p>
        </p:txBody>
      </p:sp>
    </p:spTree>
  </p:cSld>
  <p:clrMapOvr>
    <a:masterClrMapping/>
  </p:clrMapOvr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204504" y="271852"/>
            <a:ext cx="5118864" cy="8204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800"/>
              </a:lnSpc>
              <a:spcBef>
                <a:spcPts val="0"/>
              </a:spcBef>
              <a:spcAft>
                <a:spcPts val="0"/>
              </a:spcAft>
            </a:pPr>
            <a:r>
              <a:rPr dirty="0" sz="2800" b="1">
                <a:solidFill>
                  <a:srgbClr val="77933c"/>
                </a:solidFill>
                <a:latin typeface="Constantia"/>
                <a:cs typeface="Constantia"/>
              </a:rPr>
              <a:t>Практическая</a:t>
            </a:r>
            <a:r>
              <a:rPr dirty="0" sz="2800" b="1">
                <a:solidFill>
                  <a:srgbClr val="77933c"/>
                </a:solidFill>
                <a:latin typeface="Constantia"/>
                <a:cs typeface="Constantia"/>
              </a:rPr>
              <a:t> </a:t>
            </a:r>
            <a:r>
              <a:rPr dirty="0" sz="2800" b="1">
                <a:solidFill>
                  <a:srgbClr val="77933c"/>
                </a:solidFill>
                <a:latin typeface="Constantia"/>
                <a:cs typeface="Constantia"/>
              </a:rPr>
              <a:t>деятельность</a:t>
            </a:r>
          </a:p>
          <a:p>
            <a:pPr marL="250601" marR="0">
              <a:lnSpc>
                <a:spcPts val="2800"/>
              </a:lnSpc>
              <a:spcBef>
                <a:spcPts val="560"/>
              </a:spcBef>
              <a:spcAft>
                <a:spcPts val="0"/>
              </a:spcAft>
            </a:pPr>
            <a:r>
              <a:rPr dirty="0" sz="2800" b="1">
                <a:solidFill>
                  <a:srgbClr val="77933c"/>
                </a:solidFill>
                <a:latin typeface="Constantia"/>
                <a:cs typeface="Constantia"/>
              </a:rPr>
              <a:t>посадка</a:t>
            </a:r>
            <a:r>
              <a:rPr dirty="0" sz="2800" b="1">
                <a:solidFill>
                  <a:srgbClr val="77933c"/>
                </a:solidFill>
                <a:latin typeface="Constantia"/>
                <a:cs typeface="Constantia"/>
              </a:rPr>
              <a:t> </a:t>
            </a:r>
            <a:r>
              <a:rPr dirty="0" sz="2800" b="1">
                <a:solidFill>
                  <a:srgbClr val="77933c"/>
                </a:solidFill>
                <a:latin typeface="Constantia"/>
                <a:cs typeface="Constantia"/>
              </a:rPr>
              <a:t>семян</a:t>
            </a:r>
            <a:r>
              <a:rPr dirty="0" sz="2800" b="1">
                <a:solidFill>
                  <a:srgbClr val="77933c"/>
                </a:solidFill>
                <a:latin typeface="Constantia"/>
                <a:cs typeface="Constantia"/>
              </a:rPr>
              <a:t> </a:t>
            </a:r>
            <a:r>
              <a:rPr dirty="0" sz="2800" b="1">
                <a:solidFill>
                  <a:srgbClr val="77933c"/>
                </a:solidFill>
                <a:latin typeface="Constantia"/>
                <a:cs typeface="Constantia"/>
              </a:rPr>
              <a:t>на</a:t>
            </a:r>
            <a:r>
              <a:rPr dirty="0" sz="2800" b="1">
                <a:solidFill>
                  <a:srgbClr val="77933c"/>
                </a:solidFill>
                <a:latin typeface="Constantia"/>
                <a:cs typeface="Constantia"/>
              </a:rPr>
              <a:t> </a:t>
            </a:r>
            <a:r>
              <a:rPr dirty="0" sz="2800" b="1">
                <a:solidFill>
                  <a:srgbClr val="77933c"/>
                </a:solidFill>
                <a:latin typeface="Constantia"/>
                <a:cs typeface="Constantia"/>
              </a:rPr>
              <a:t>рассаду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279064" y="1418547"/>
            <a:ext cx="7807399" cy="292655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3543"/>
              </a:lnSpc>
              <a:spcBef>
                <a:spcPts val="0"/>
              </a:spcBef>
              <a:spcAft>
                <a:spcPts val="0"/>
              </a:spcAft>
            </a:pPr>
            <a:r>
              <a:rPr dirty="0" sz="3200" b="1">
                <a:solidFill>
                  <a:srgbClr val="16962b"/>
                </a:solidFill>
                <a:latin typeface="CLKSIV+TimesNewRomanPS-BoldMT"/>
                <a:cs typeface="CLKSIV+TimesNewRomanPS-BoldMT"/>
              </a:rPr>
              <a:t>Тип</a:t>
            </a:r>
            <a:r>
              <a:rPr dirty="0" sz="3200" spc="-57" b="1">
                <a:solidFill>
                  <a:srgbClr val="16962b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16962b"/>
                </a:solidFill>
                <a:latin typeface="CLKSIV+TimesNewRomanPS-BoldMT"/>
                <a:cs typeface="CLKSIV+TimesNewRomanPS-BoldMT"/>
              </a:rPr>
              <a:t>проекта</a:t>
            </a:r>
            <a:r>
              <a:rPr dirty="0" sz="3200" i="1">
                <a:solidFill>
                  <a:srgbClr val="000000"/>
                </a:solidFill>
                <a:latin typeface="Calibri"/>
                <a:cs typeface="Calibri"/>
              </a:rPr>
              <a:t>:</a:t>
            </a:r>
            <a:r>
              <a:rPr dirty="0" sz="3200" spc="-8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solidFill>
                  <a:srgbClr val="000000"/>
                </a:solidFill>
                <a:latin typeface="PEKDEC+TimesNewRomanPSMT"/>
                <a:cs typeface="PEKDEC+TimesNewRomanPSMT"/>
              </a:rPr>
              <a:t>познавательно</a:t>
            </a:r>
            <a:r>
              <a:rPr dirty="0" sz="32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solidFill>
                  <a:srgbClr val="000000"/>
                </a:solidFill>
                <a:latin typeface="PEKDEC+TimesNewRomanPSMT"/>
                <a:cs typeface="PEKDEC+TimesNewRomanPSMT"/>
              </a:rPr>
              <a:t>–</a:t>
            </a:r>
            <a:r>
              <a:rPr dirty="0" sz="32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solidFill>
                  <a:srgbClr val="000000"/>
                </a:solidFill>
                <a:latin typeface="PEKDEC+TimesNewRomanPSMT"/>
                <a:cs typeface="PEKDEC+TimesNewRomanPSMT"/>
              </a:rPr>
              <a:t>творческий;</a:t>
            </a:r>
          </a:p>
          <a:p>
            <a:pPr marL="0" marR="0">
              <a:lnSpc>
                <a:spcPts val="3543"/>
              </a:lnSpc>
              <a:spcBef>
                <a:spcPts val="238"/>
              </a:spcBef>
              <a:spcAft>
                <a:spcPts val="0"/>
              </a:spcAft>
            </a:pPr>
            <a:r>
              <a:rPr dirty="0" sz="3200">
                <a:solidFill>
                  <a:srgbClr val="000000"/>
                </a:solidFill>
                <a:latin typeface="PEKDEC+TimesNewRomanPSMT"/>
                <a:cs typeface="PEKDEC+TimesNewRomanPSMT"/>
              </a:rPr>
              <a:t>групповой.</a:t>
            </a:r>
          </a:p>
          <a:p>
            <a:pPr marL="0" marR="0">
              <a:lnSpc>
                <a:spcPts val="3543"/>
              </a:lnSpc>
              <a:spcBef>
                <a:spcPts val="296"/>
              </a:spcBef>
              <a:spcAft>
                <a:spcPts val="0"/>
              </a:spcAft>
            </a:pPr>
            <a:r>
              <a:rPr dirty="0" sz="3200" b="1">
                <a:solidFill>
                  <a:srgbClr val="16962b"/>
                </a:solidFill>
                <a:latin typeface="CLKSIV+TimesNewRomanPS-BoldMT"/>
                <a:cs typeface="CLKSIV+TimesNewRomanPS-BoldMT"/>
              </a:rPr>
              <a:t>Вид</a:t>
            </a:r>
            <a:r>
              <a:rPr dirty="0" sz="3200" spc="20" b="1">
                <a:solidFill>
                  <a:srgbClr val="16962b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16962b"/>
                </a:solidFill>
                <a:latin typeface="CLKSIV+TimesNewRomanPS-BoldMT"/>
                <a:cs typeface="CLKSIV+TimesNewRomanPS-BoldMT"/>
              </a:rPr>
              <a:t>проекта</a:t>
            </a:r>
            <a:r>
              <a:rPr dirty="0" sz="3200" spc="20" b="1">
                <a:solidFill>
                  <a:srgbClr val="16962b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solidFill>
                  <a:srgbClr val="000000"/>
                </a:solidFill>
                <a:latin typeface="TEEBFR+TimesNewRomanPS-ItalicMT"/>
                <a:cs typeface="TEEBFR+TimesNewRomanPS-ItalicMT"/>
              </a:rPr>
              <a:t>:</a:t>
            </a:r>
            <a:r>
              <a:rPr dirty="0" sz="32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solidFill>
                  <a:srgbClr val="000000"/>
                </a:solidFill>
                <a:latin typeface="PEKDEC+TimesNewRomanPSMT"/>
                <a:cs typeface="PEKDEC+TimesNewRomanPSMT"/>
              </a:rPr>
              <a:t>исследовательский</a:t>
            </a:r>
          </a:p>
          <a:p>
            <a:pPr marL="0" marR="0">
              <a:lnSpc>
                <a:spcPts val="3543"/>
              </a:lnSpc>
              <a:spcBef>
                <a:spcPts val="346"/>
              </a:spcBef>
              <a:spcAft>
                <a:spcPts val="0"/>
              </a:spcAft>
            </a:pPr>
            <a:r>
              <a:rPr dirty="0" sz="3200" b="1">
                <a:solidFill>
                  <a:srgbClr val="16962b"/>
                </a:solidFill>
                <a:latin typeface="CLKSIV+TimesNewRomanPS-BoldMT"/>
                <a:cs typeface="CLKSIV+TimesNewRomanPS-BoldMT"/>
              </a:rPr>
              <a:t>По</a:t>
            </a:r>
            <a:r>
              <a:rPr dirty="0" sz="3200" b="1">
                <a:solidFill>
                  <a:srgbClr val="16962b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16962b"/>
                </a:solidFill>
                <a:latin typeface="CLKSIV+TimesNewRomanPS-BoldMT"/>
                <a:cs typeface="CLKSIV+TimesNewRomanPS-BoldMT"/>
              </a:rPr>
              <a:t>числу</a:t>
            </a:r>
            <a:r>
              <a:rPr dirty="0" sz="3200" b="1">
                <a:solidFill>
                  <a:srgbClr val="16962b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16962b"/>
                </a:solidFill>
                <a:latin typeface="CLKSIV+TimesNewRomanPS-BoldMT"/>
                <a:cs typeface="CLKSIV+TimesNewRomanPS-BoldMT"/>
              </a:rPr>
              <a:t>участников</a:t>
            </a:r>
            <a:r>
              <a:rPr dirty="0" sz="3200" b="1">
                <a:solidFill>
                  <a:srgbClr val="16962b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16962b"/>
                </a:solidFill>
                <a:latin typeface="CLKSIV+TimesNewRomanPS-BoldMT"/>
                <a:cs typeface="CLKSIV+TimesNewRomanPS-BoldMT"/>
              </a:rPr>
              <a:t>проекта</a:t>
            </a:r>
            <a:r>
              <a:rPr dirty="0" sz="3200">
                <a:solidFill>
                  <a:srgbClr val="16962b"/>
                </a:solidFill>
                <a:latin typeface="PEKDEC+TimesNewRomanPSMT"/>
                <a:cs typeface="PEKDEC+TimesNewRomanPSMT"/>
              </a:rPr>
              <a:t>:</a:t>
            </a:r>
            <a:r>
              <a:rPr dirty="0" sz="3200">
                <a:solidFill>
                  <a:srgbClr val="16962b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solidFill>
                  <a:srgbClr val="000000"/>
                </a:solidFill>
                <a:latin typeface="PEKDEC+TimesNewRomanPSMT"/>
                <a:cs typeface="PEKDEC+TimesNewRomanPSMT"/>
              </a:rPr>
              <a:t>групповой.</a:t>
            </a:r>
          </a:p>
          <a:p>
            <a:pPr marL="0" marR="0">
              <a:lnSpc>
                <a:spcPts val="3543"/>
              </a:lnSpc>
              <a:spcBef>
                <a:spcPts val="296"/>
              </a:spcBef>
              <a:spcAft>
                <a:spcPts val="0"/>
              </a:spcAft>
            </a:pPr>
            <a:r>
              <a:rPr dirty="0" sz="3200" b="1">
                <a:solidFill>
                  <a:srgbClr val="16962b"/>
                </a:solidFill>
                <a:latin typeface="CLKSIV+TimesNewRomanPS-BoldMT"/>
                <a:cs typeface="CLKSIV+TimesNewRomanPS-BoldMT"/>
              </a:rPr>
              <a:t>Продолжительность:</a:t>
            </a:r>
            <a:r>
              <a:rPr dirty="0" sz="3200" spc="715" b="1">
                <a:solidFill>
                  <a:srgbClr val="16962b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solidFill>
                  <a:srgbClr val="000000"/>
                </a:solidFill>
                <a:latin typeface="PEKDEC+TimesNewRomanPSMT"/>
                <a:cs typeface="PEKDEC+TimesNewRomanPSMT"/>
              </a:rPr>
              <a:t>среднесрочный</a:t>
            </a:r>
          </a:p>
          <a:p>
            <a:pPr marL="0" marR="0">
              <a:lnSpc>
                <a:spcPts val="3543"/>
              </a:lnSpc>
              <a:spcBef>
                <a:spcPts val="296"/>
              </a:spcBef>
              <a:spcAft>
                <a:spcPts val="0"/>
              </a:spcAft>
            </a:pPr>
            <a:r>
              <a:rPr dirty="0" sz="3200">
                <a:solidFill>
                  <a:srgbClr val="000000"/>
                </a:solidFill>
                <a:latin typeface="PEKDEC+TimesNewRomanPSMT"/>
                <a:cs typeface="PEKDEC+TimesNewRomanPSMT"/>
              </a:rPr>
              <a:t>(март-</a:t>
            </a:r>
            <a:r>
              <a:rPr dirty="0" sz="3200" spc="-5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solidFill>
                  <a:srgbClr val="000000"/>
                </a:solidFill>
                <a:latin typeface="PEKDEC+TimesNewRomanPSMT"/>
                <a:cs typeface="PEKDEC+TimesNewRomanPSMT"/>
              </a:rPr>
              <a:t>июль)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279064" y="4344627"/>
            <a:ext cx="6185297" cy="9758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3543"/>
              </a:lnSpc>
              <a:spcBef>
                <a:spcPts val="0"/>
              </a:spcBef>
              <a:spcAft>
                <a:spcPts val="0"/>
              </a:spcAft>
            </a:pPr>
            <a:r>
              <a:rPr dirty="0" sz="3200" b="1">
                <a:solidFill>
                  <a:srgbClr val="16962b"/>
                </a:solidFill>
                <a:latin typeface="CLKSIV+TimesNewRomanPS-BoldMT"/>
                <a:cs typeface="CLKSIV+TimesNewRomanPS-BoldMT"/>
              </a:rPr>
              <a:t>Участники:</a:t>
            </a:r>
            <a:r>
              <a:rPr dirty="0" sz="3200" spc="38" b="1">
                <a:solidFill>
                  <a:srgbClr val="16962b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solidFill>
                  <a:srgbClr val="000000"/>
                </a:solidFill>
                <a:latin typeface="PEKDEC+TimesNewRomanPSMT"/>
                <a:cs typeface="PEKDEC+TimesNewRomanPSMT"/>
              </a:rPr>
              <a:t>дети</a:t>
            </a:r>
            <a:r>
              <a:rPr dirty="0" sz="3200" spc="1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solidFill>
                  <a:srgbClr val="000000"/>
                </a:solidFill>
                <a:latin typeface="PEKDEC+TimesNewRomanPSMT"/>
                <a:cs typeface="PEKDEC+TimesNewRomanPSMT"/>
              </a:rPr>
              <a:t>средней</a:t>
            </a:r>
            <a:r>
              <a:rPr dirty="0" sz="32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3200" spc="-10">
                <a:solidFill>
                  <a:srgbClr val="000000"/>
                </a:solidFill>
                <a:latin typeface="PEKDEC+TimesNewRomanPSMT"/>
                <a:cs typeface="PEKDEC+TimesNewRomanPSMT"/>
              </a:rPr>
              <a:t>группы,</a:t>
            </a:r>
          </a:p>
          <a:p>
            <a:pPr marL="0" marR="0">
              <a:lnSpc>
                <a:spcPts val="3543"/>
              </a:lnSpc>
              <a:spcBef>
                <a:spcPts val="346"/>
              </a:spcBef>
              <a:spcAft>
                <a:spcPts val="0"/>
              </a:spcAft>
            </a:pPr>
            <a:r>
              <a:rPr dirty="0" sz="3200">
                <a:solidFill>
                  <a:srgbClr val="000000"/>
                </a:solidFill>
                <a:latin typeface="PEKDEC+TimesNewRomanPSMT"/>
                <a:cs typeface="PEKDEC+TimesNewRomanPSMT"/>
              </a:rPr>
              <a:t>воспитатель,</a:t>
            </a:r>
            <a:r>
              <a:rPr dirty="0" sz="32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solidFill>
                  <a:srgbClr val="000000"/>
                </a:solidFill>
                <a:latin typeface="PEKDEC+TimesNewRomanPSMT"/>
                <a:cs typeface="PEKDEC+TimesNewRomanPSMT"/>
              </a:rPr>
              <a:t>родители.</a:t>
            </a:r>
          </a:p>
        </p:txBody>
      </p:sp>
    </p:spTree>
  </p:cSld>
  <p:clrMapOvr>
    <a:masterClrMapping/>
  </p:clrMapOvr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123833" y="614248"/>
            <a:ext cx="7307050" cy="5969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4400"/>
              </a:lnSpc>
              <a:spcBef>
                <a:spcPts val="0"/>
              </a:spcBef>
              <a:spcAft>
                <a:spcPts val="0"/>
              </a:spcAft>
            </a:pPr>
            <a:r>
              <a:rPr dirty="0" sz="4400" b="1">
                <a:solidFill>
                  <a:srgbClr val="77933c"/>
                </a:solidFill>
                <a:latin typeface="Constantia"/>
                <a:cs typeface="Constantia"/>
              </a:rPr>
              <a:t>Бабочки</a:t>
            </a:r>
            <a:r>
              <a:rPr dirty="0" sz="4400" b="1">
                <a:solidFill>
                  <a:srgbClr val="77933c"/>
                </a:solidFill>
                <a:latin typeface="Constantia"/>
                <a:cs typeface="Constantia"/>
              </a:rPr>
              <a:t> </a:t>
            </a:r>
            <a:r>
              <a:rPr dirty="0" sz="4400" b="1">
                <a:solidFill>
                  <a:srgbClr val="77933c"/>
                </a:solidFill>
                <a:latin typeface="Constantia"/>
                <a:cs typeface="Constantia"/>
              </a:rPr>
              <a:t>в</a:t>
            </a:r>
            <a:r>
              <a:rPr dirty="0" sz="4400" b="1">
                <a:solidFill>
                  <a:srgbClr val="77933c"/>
                </a:solidFill>
                <a:latin typeface="Constantia"/>
                <a:cs typeface="Constantia"/>
              </a:rPr>
              <a:t> </a:t>
            </a:r>
            <a:r>
              <a:rPr dirty="0" sz="4400" b="1">
                <a:solidFill>
                  <a:srgbClr val="77933c"/>
                </a:solidFill>
                <a:latin typeface="Constantia"/>
                <a:cs typeface="Constantia"/>
              </a:rPr>
              <a:t>нашем</a:t>
            </a:r>
            <a:r>
              <a:rPr dirty="0" sz="4400" b="1">
                <a:solidFill>
                  <a:srgbClr val="77933c"/>
                </a:solidFill>
                <a:latin typeface="Constantia"/>
                <a:cs typeface="Constantia"/>
              </a:rPr>
              <a:t> </a:t>
            </a:r>
            <a:r>
              <a:rPr dirty="0" sz="4400" b="1">
                <a:solidFill>
                  <a:srgbClr val="77933c"/>
                </a:solidFill>
                <a:latin typeface="Constantia"/>
                <a:cs typeface="Constantia"/>
              </a:rPr>
              <a:t>огороде</a:t>
            </a:r>
          </a:p>
        </p:txBody>
      </p:sp>
    </p:spTree>
  </p:cSld>
  <p:clrMapOvr>
    <a:masterClrMapping/>
  </p:clrMapOvr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820478" y="330529"/>
            <a:ext cx="5918512" cy="11557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4000"/>
              </a:lnSpc>
              <a:spcBef>
                <a:spcPts val="0"/>
              </a:spcBef>
              <a:spcAft>
                <a:spcPts val="0"/>
              </a:spcAft>
            </a:pPr>
            <a:r>
              <a:rPr dirty="0" sz="4000" b="1">
                <a:solidFill>
                  <a:srgbClr val="77933c"/>
                </a:solidFill>
                <a:latin typeface="Constantia"/>
                <a:cs typeface="Constantia"/>
              </a:rPr>
              <a:t>Наблюдение</a:t>
            </a:r>
            <a:r>
              <a:rPr dirty="0" sz="4000" b="1">
                <a:solidFill>
                  <a:srgbClr val="77933c"/>
                </a:solidFill>
                <a:latin typeface="Constantia"/>
                <a:cs typeface="Constantia"/>
              </a:rPr>
              <a:t> </a:t>
            </a:r>
            <a:r>
              <a:rPr dirty="0" sz="4000" b="1">
                <a:solidFill>
                  <a:srgbClr val="77933c"/>
                </a:solidFill>
                <a:latin typeface="Constantia"/>
                <a:cs typeface="Constantia"/>
              </a:rPr>
              <a:t>за</a:t>
            </a:r>
            <a:r>
              <a:rPr dirty="0" sz="4000" b="1">
                <a:solidFill>
                  <a:srgbClr val="77933c"/>
                </a:solidFill>
                <a:latin typeface="Constantia"/>
                <a:cs typeface="Constantia"/>
              </a:rPr>
              <a:t> </a:t>
            </a:r>
            <a:r>
              <a:rPr dirty="0" sz="4000" b="1">
                <a:solidFill>
                  <a:srgbClr val="77933c"/>
                </a:solidFill>
                <a:latin typeface="Constantia"/>
                <a:cs typeface="Constantia"/>
              </a:rPr>
              <a:t>ростом</a:t>
            </a:r>
          </a:p>
          <a:p>
            <a:pPr marL="1838299" marR="0">
              <a:lnSpc>
                <a:spcPts val="4000"/>
              </a:lnSpc>
              <a:spcBef>
                <a:spcPts val="800"/>
              </a:spcBef>
              <a:spcAft>
                <a:spcPts val="0"/>
              </a:spcAft>
            </a:pPr>
            <a:r>
              <a:rPr dirty="0" sz="4000" b="1">
                <a:solidFill>
                  <a:srgbClr val="77933c"/>
                </a:solidFill>
                <a:latin typeface="Constantia"/>
                <a:cs typeface="Constantia"/>
              </a:rPr>
              <a:t>рассады</a:t>
            </a:r>
          </a:p>
        </p:txBody>
      </p:sp>
    </p:spTree>
  </p:cSld>
  <p:clrMapOvr>
    <a:masterClrMapping/>
  </p:clrMapOvr>
</p:sld>
</file>

<file path=ppt/slides/slide22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530859" y="330529"/>
            <a:ext cx="4457882" cy="11557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4000"/>
              </a:lnSpc>
              <a:spcBef>
                <a:spcPts val="0"/>
              </a:spcBef>
              <a:spcAft>
                <a:spcPts val="0"/>
              </a:spcAft>
            </a:pPr>
            <a:r>
              <a:rPr dirty="0" sz="4000" b="1">
                <a:solidFill>
                  <a:srgbClr val="77933c"/>
                </a:solidFill>
                <a:latin typeface="Constantia"/>
                <a:cs typeface="Constantia"/>
              </a:rPr>
              <a:t>Высадка</a:t>
            </a:r>
            <a:r>
              <a:rPr dirty="0" sz="4000" b="1">
                <a:solidFill>
                  <a:srgbClr val="77933c"/>
                </a:solidFill>
                <a:latin typeface="Constantia"/>
                <a:cs typeface="Constantia"/>
              </a:rPr>
              <a:t> </a:t>
            </a:r>
            <a:r>
              <a:rPr dirty="0" sz="4000" b="1">
                <a:solidFill>
                  <a:srgbClr val="77933c"/>
                </a:solidFill>
                <a:latin typeface="Constantia"/>
                <a:cs typeface="Constantia"/>
              </a:rPr>
              <a:t>рассады</a:t>
            </a:r>
          </a:p>
          <a:p>
            <a:pPr marL="69230" marR="0">
              <a:lnSpc>
                <a:spcPts val="4000"/>
              </a:lnSpc>
              <a:spcBef>
                <a:spcPts val="800"/>
              </a:spcBef>
              <a:spcAft>
                <a:spcPts val="0"/>
              </a:spcAft>
            </a:pPr>
            <a:r>
              <a:rPr dirty="0" sz="4000" b="1">
                <a:solidFill>
                  <a:srgbClr val="77933c"/>
                </a:solidFill>
                <a:latin typeface="Constantia"/>
                <a:cs typeface="Constantia"/>
              </a:rPr>
              <a:t>«Аллея</a:t>
            </a:r>
            <a:r>
              <a:rPr dirty="0" sz="4000" b="1">
                <a:solidFill>
                  <a:srgbClr val="77933c"/>
                </a:solidFill>
                <a:latin typeface="Constantia"/>
                <a:cs typeface="Constantia"/>
              </a:rPr>
              <a:t> </a:t>
            </a:r>
            <a:r>
              <a:rPr dirty="0" sz="4000" b="1">
                <a:solidFill>
                  <a:srgbClr val="77933c"/>
                </a:solidFill>
                <a:latin typeface="Constantia"/>
                <a:cs typeface="Constantia"/>
              </a:rPr>
              <a:t>дружбы»</a:t>
            </a:r>
          </a:p>
        </p:txBody>
      </p:sp>
    </p:spTree>
  </p:cSld>
  <p:clrMapOvr>
    <a:masterClrMapping/>
  </p:clrMapOvr>
</p:sld>
</file>

<file path=ppt/slides/slide23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099344" y="614248"/>
            <a:ext cx="5341777" cy="5969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4400"/>
              </a:lnSpc>
              <a:spcBef>
                <a:spcPts val="0"/>
              </a:spcBef>
              <a:spcAft>
                <a:spcPts val="0"/>
              </a:spcAft>
            </a:pPr>
            <a:r>
              <a:rPr dirty="0" sz="4400" b="1">
                <a:solidFill>
                  <a:srgbClr val="77933c"/>
                </a:solidFill>
                <a:latin typeface="Constantia"/>
                <a:cs typeface="Constantia"/>
              </a:rPr>
              <a:t>Проекты</a:t>
            </a:r>
            <a:r>
              <a:rPr dirty="0" sz="4400" b="1">
                <a:solidFill>
                  <a:srgbClr val="77933c"/>
                </a:solidFill>
                <a:latin typeface="Constantia"/>
                <a:cs typeface="Constantia"/>
              </a:rPr>
              <a:t> </a:t>
            </a:r>
            <a:r>
              <a:rPr dirty="0" sz="4400" b="1">
                <a:solidFill>
                  <a:srgbClr val="77933c"/>
                </a:solidFill>
                <a:latin typeface="Constantia"/>
                <a:cs typeface="Constantia"/>
              </a:rPr>
              <a:t>продукта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2485451" y="1500373"/>
            <a:ext cx="3725280" cy="56322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214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 b="1">
                <a:solidFill>
                  <a:srgbClr val="000000"/>
                </a:solidFill>
                <a:latin typeface="CLKSIV+TimesNewRomanPS-BoldMT"/>
                <a:cs typeface="CLKSIV+TimesNewRomanPS-BoldMT"/>
              </a:rPr>
              <a:t>Для</a:t>
            </a:r>
            <a:r>
              <a:rPr dirty="0" sz="2000" spc="501" b="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 b="1">
                <a:solidFill>
                  <a:srgbClr val="000000"/>
                </a:solidFill>
                <a:latin typeface="CLKSIV+TimesNewRomanPS-BoldMT"/>
                <a:cs typeface="CLKSIV+TimesNewRomanPS-BoldMT"/>
              </a:rPr>
              <a:t>детей:</a:t>
            </a:r>
            <a:r>
              <a:rPr dirty="0" sz="2000" spc="15" b="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Изготовлена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«Аллея</a:t>
            </a:r>
          </a:p>
          <a:p>
            <a:pPr marL="0" marR="0">
              <a:lnSpc>
                <a:spcPts val="1919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дружбы»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2485451" y="1988053"/>
            <a:ext cx="4444772" cy="8070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214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 b="1">
                <a:solidFill>
                  <a:srgbClr val="000000"/>
                </a:solidFill>
                <a:latin typeface="CLKSIV+TimesNewRomanPS-BoldMT"/>
                <a:cs typeface="CLKSIV+TimesNewRomanPS-BoldMT"/>
              </a:rPr>
              <a:t>Для</a:t>
            </a:r>
            <a:r>
              <a:rPr dirty="0" sz="2000" b="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 b="1">
                <a:solidFill>
                  <a:srgbClr val="000000"/>
                </a:solidFill>
                <a:latin typeface="CLKSIV+TimesNewRomanPS-BoldMT"/>
                <a:cs typeface="CLKSIV+TimesNewRomanPS-BoldMT"/>
              </a:rPr>
              <a:t>педагогов:</a:t>
            </a:r>
            <a:r>
              <a:rPr dirty="0" sz="2000" spc="-162" b="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создание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тематических</a:t>
            </a:r>
          </a:p>
          <a:p>
            <a:pPr marL="0" marR="0">
              <a:lnSpc>
                <a:spcPts val="1920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альбомов,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консультаций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и</a:t>
            </a:r>
          </a:p>
          <a:p>
            <a:pPr marL="0" marR="0">
              <a:lnSpc>
                <a:spcPts val="1919"/>
              </a:lnSpc>
              <a:spcBef>
                <a:spcPts val="50"/>
              </a:spcBef>
              <a:spcAft>
                <a:spcPts val="0"/>
              </a:spcAft>
            </a:pP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рекомендаций.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2485451" y="2719573"/>
            <a:ext cx="3929237" cy="3193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214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 b="1">
                <a:solidFill>
                  <a:srgbClr val="000000"/>
                </a:solidFill>
                <a:latin typeface="CLKSIV+TimesNewRomanPS-BoldMT"/>
                <a:cs typeface="CLKSIV+TimesNewRomanPS-BoldMT"/>
              </a:rPr>
              <a:t>Для</a:t>
            </a:r>
            <a:r>
              <a:rPr dirty="0" sz="2000" b="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 b="1">
                <a:solidFill>
                  <a:srgbClr val="000000"/>
                </a:solidFill>
                <a:latin typeface="CLKSIV+TimesNewRomanPS-BoldMT"/>
                <a:cs typeface="CLKSIV+TimesNewRomanPS-BoldMT"/>
              </a:rPr>
              <a:t>родителей:</a:t>
            </a:r>
            <a:r>
              <a:rPr dirty="0" sz="2000" spc="-40" b="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создание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буклета.</a:t>
            </a:r>
          </a:p>
        </p:txBody>
      </p:sp>
    </p:spTree>
  </p:cSld>
  <p:clrMapOvr>
    <a:masterClrMapping/>
  </p:clrMapOvr>
</p:sld>
</file>

<file path=ppt/slides/slide24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485451" y="330529"/>
            <a:ext cx="3997237" cy="222074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798825" marR="0">
              <a:lnSpc>
                <a:spcPts val="4000"/>
              </a:lnSpc>
              <a:spcBef>
                <a:spcPts val="0"/>
              </a:spcBef>
              <a:spcAft>
                <a:spcPts val="0"/>
              </a:spcAft>
            </a:pPr>
            <a:r>
              <a:rPr dirty="0" sz="4000" b="1">
                <a:solidFill>
                  <a:srgbClr val="77933c"/>
                </a:solidFill>
                <a:latin typeface="Constantia"/>
                <a:cs typeface="Constantia"/>
              </a:rPr>
              <a:t>Результаты</a:t>
            </a:r>
          </a:p>
          <a:p>
            <a:pPr marL="1234810" marR="0">
              <a:lnSpc>
                <a:spcPts val="4000"/>
              </a:lnSpc>
              <a:spcBef>
                <a:spcPts val="800"/>
              </a:spcBef>
              <a:spcAft>
                <a:spcPts val="0"/>
              </a:spcAft>
            </a:pPr>
            <a:r>
              <a:rPr dirty="0" sz="4000" b="1">
                <a:solidFill>
                  <a:srgbClr val="77933c"/>
                </a:solidFill>
                <a:latin typeface="Constantia"/>
                <a:cs typeface="Constantia"/>
              </a:rPr>
              <a:t>проекта</a:t>
            </a:r>
          </a:p>
          <a:p>
            <a:pPr marL="0" marR="0">
              <a:lnSpc>
                <a:spcPts val="2214"/>
              </a:lnSpc>
              <a:spcBef>
                <a:spcPts val="411"/>
              </a:spcBef>
              <a:spcAft>
                <a:spcPts val="0"/>
              </a:spcAft>
            </a:pPr>
            <a:r>
              <a:rPr dirty="0" sz="2000" b="1">
                <a:solidFill>
                  <a:srgbClr val="000000"/>
                </a:solidFill>
                <a:latin typeface="CLKSIV+TimesNewRomanPS-BoldMT"/>
                <a:cs typeface="CLKSIV+TimesNewRomanPS-BoldMT"/>
              </a:rPr>
              <a:t>Для</a:t>
            </a:r>
            <a:r>
              <a:rPr dirty="0" sz="2000" spc="501" b="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 b="1">
                <a:solidFill>
                  <a:srgbClr val="000000"/>
                </a:solidFill>
                <a:latin typeface="CLKSIV+TimesNewRomanPS-BoldMT"/>
                <a:cs typeface="CLKSIV+TimesNewRomanPS-BoldMT"/>
              </a:rPr>
              <a:t>детей:</a:t>
            </a:r>
            <a:r>
              <a:rPr dirty="0" sz="2000" spc="15" b="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проекта: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Дети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знают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и</a:t>
            </a:r>
          </a:p>
          <a:p>
            <a:pPr marL="0" marR="0">
              <a:lnSpc>
                <a:spcPts val="1919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применяют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полученные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знания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по</a:t>
            </a:r>
          </a:p>
          <a:p>
            <a:pPr marL="0" marR="0">
              <a:lnSpc>
                <a:spcPts val="1920"/>
              </a:lnSpc>
              <a:spcBef>
                <a:spcPts val="50"/>
              </a:spcBef>
              <a:spcAft>
                <a:spcPts val="0"/>
              </a:spcAft>
            </a:pP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уходу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за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культурными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огородными</a:t>
            </a:r>
          </a:p>
          <a:p>
            <a:pPr marL="0" marR="0">
              <a:lnSpc>
                <a:spcPts val="1920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растениями.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2485451" y="2475732"/>
            <a:ext cx="4543111" cy="15385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214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 b="1">
                <a:solidFill>
                  <a:srgbClr val="000000"/>
                </a:solidFill>
                <a:latin typeface="CLKSIV+TimesNewRomanPS-BoldMT"/>
                <a:cs typeface="CLKSIV+TimesNewRomanPS-BoldMT"/>
              </a:rPr>
              <a:t>Для</a:t>
            </a:r>
            <a:r>
              <a:rPr dirty="0" sz="2000" b="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 spc="-15" b="1">
                <a:solidFill>
                  <a:srgbClr val="000000"/>
                </a:solidFill>
                <a:latin typeface="CLKSIV+TimesNewRomanPS-BoldMT"/>
                <a:cs typeface="CLKSIV+TimesNewRomanPS-BoldMT"/>
              </a:rPr>
              <a:t>педагогов:</a:t>
            </a:r>
            <a:r>
              <a:rPr dirty="0" sz="2000" spc="12" b="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Пополнились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картотеки</a:t>
            </a:r>
          </a:p>
          <a:p>
            <a:pPr marL="0" marR="0">
              <a:lnSpc>
                <a:spcPts val="1920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различными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материалами</a:t>
            </a:r>
            <a:r>
              <a:rPr dirty="0" sz="2000" spc="50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по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работе</a:t>
            </a:r>
            <a:r>
              <a:rPr dirty="0" sz="2000" spc="3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с</a:t>
            </a:r>
          </a:p>
          <a:p>
            <a:pPr marL="0" marR="0">
              <a:lnSpc>
                <a:spcPts val="1919"/>
              </a:lnSpc>
              <a:spcBef>
                <a:spcPts val="50"/>
              </a:spcBef>
              <a:spcAft>
                <a:spcPts val="0"/>
              </a:spcAft>
            </a:pP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растениями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в</a:t>
            </a:r>
            <a:r>
              <a:rPr dirty="0" sz="2000" spc="3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ДОУ,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которые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дают</a:t>
            </a:r>
          </a:p>
          <a:p>
            <a:pPr marL="0" marR="0">
              <a:lnSpc>
                <a:spcPts val="1920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возможность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развивать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у</a:t>
            </a:r>
            <a:r>
              <a:rPr dirty="0" sz="2000" spc="-8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детей</a:t>
            </a:r>
          </a:p>
          <a:p>
            <a:pPr marL="0" marR="0">
              <a:lnSpc>
                <a:spcPts val="1920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Познавательно-исследовательскую</a:t>
            </a:r>
          </a:p>
          <a:p>
            <a:pPr marL="0" marR="0">
              <a:lnSpc>
                <a:spcPts val="1919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деятельность.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2485451" y="3938772"/>
            <a:ext cx="4307446" cy="5632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214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 b="1">
                <a:solidFill>
                  <a:srgbClr val="000000"/>
                </a:solidFill>
                <a:latin typeface="CLKSIV+TimesNewRomanPS-BoldMT"/>
                <a:cs typeface="CLKSIV+TimesNewRomanPS-BoldMT"/>
              </a:rPr>
              <a:t>Для</a:t>
            </a:r>
            <a:r>
              <a:rPr dirty="0" sz="2000" spc="10" b="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 b="1">
                <a:solidFill>
                  <a:srgbClr val="000000"/>
                </a:solidFill>
                <a:latin typeface="CLKSIV+TimesNewRomanPS-BoldMT"/>
                <a:cs typeface="CLKSIV+TimesNewRomanPS-BoldMT"/>
              </a:rPr>
              <a:t>родителей:</a:t>
            </a:r>
            <a:r>
              <a:rPr dirty="0" sz="2000" spc="-50" b="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родители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принимают</a:t>
            </a:r>
          </a:p>
          <a:p>
            <a:pPr marL="0" marR="0">
              <a:lnSpc>
                <a:spcPts val="1920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активное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участие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в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жизни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группы.</a:t>
            </a:r>
          </a:p>
        </p:txBody>
      </p:sp>
    </p:spTree>
  </p:cSld>
  <p:clrMapOvr>
    <a:masterClrMapping/>
  </p:clrMapOvr>
</p:sld>
</file>

<file path=ppt/slides/slide25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472990" y="2963204"/>
            <a:ext cx="4546809" cy="59575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4391"/>
              </a:lnSpc>
              <a:spcBef>
                <a:spcPts val="0"/>
              </a:spcBef>
              <a:spcAft>
                <a:spcPts val="0"/>
              </a:spcAft>
            </a:pPr>
            <a:r>
              <a:rPr dirty="0" sz="3600">
                <a:solidFill>
                  <a:srgbClr val="ac2900"/>
                </a:solidFill>
                <a:latin typeface="Impact"/>
                <a:cs typeface="Impact"/>
              </a:rPr>
              <a:t>Спасибо</a:t>
            </a:r>
            <a:r>
              <a:rPr dirty="0" sz="3600">
                <a:solidFill>
                  <a:srgbClr val="ac2900"/>
                </a:solidFill>
                <a:latin typeface="Impact"/>
                <a:cs typeface="Impact"/>
              </a:rPr>
              <a:t> </a:t>
            </a:r>
            <a:r>
              <a:rPr dirty="0" sz="3600">
                <a:solidFill>
                  <a:srgbClr val="ac2900"/>
                </a:solidFill>
                <a:latin typeface="Impact"/>
                <a:cs typeface="Impact"/>
              </a:rPr>
              <a:t>за</a:t>
            </a:r>
            <a:r>
              <a:rPr dirty="0" sz="3600">
                <a:solidFill>
                  <a:srgbClr val="ac2900"/>
                </a:solidFill>
                <a:latin typeface="Impact"/>
                <a:cs typeface="Impact"/>
              </a:rPr>
              <a:t> </a:t>
            </a:r>
            <a:r>
              <a:rPr dirty="0" sz="3600">
                <a:solidFill>
                  <a:srgbClr val="ac2900"/>
                </a:solidFill>
                <a:latin typeface="Impact"/>
                <a:cs typeface="Impact"/>
              </a:rPr>
              <a:t>внимание.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790093" y="614248"/>
            <a:ext cx="3930848" cy="5969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4400"/>
              </a:lnSpc>
              <a:spcBef>
                <a:spcPts val="0"/>
              </a:spcBef>
              <a:spcAft>
                <a:spcPts val="0"/>
              </a:spcAft>
            </a:pPr>
            <a:r>
              <a:rPr dirty="0" sz="4400" b="1">
                <a:solidFill>
                  <a:srgbClr val="77933c"/>
                </a:solidFill>
                <a:latin typeface="Constantia"/>
                <a:cs typeface="Constantia"/>
              </a:rPr>
              <a:t>Актуальность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279064" y="1647195"/>
            <a:ext cx="7471722" cy="22279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66"/>
              </a:lnSpc>
              <a:spcBef>
                <a:spcPts val="0"/>
              </a:spcBef>
              <a:spcAft>
                <a:spcPts val="0"/>
              </a:spcAft>
            </a:pPr>
            <a:r>
              <a:rPr dirty="0" sz="1850">
                <a:solidFill>
                  <a:srgbClr val="4f6228"/>
                </a:solidFill>
                <a:latin typeface="BEFSIQ+ArialMT"/>
                <a:cs typeface="BEFSIQ+ArialMT"/>
              </a:rPr>
              <a:t>•</a:t>
            </a:r>
            <a:r>
              <a:rPr dirty="0" sz="1850" spc="1589">
                <a:solidFill>
                  <a:srgbClr val="4f6228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4f6228"/>
                </a:solidFill>
                <a:latin typeface="Constantia"/>
                <a:cs typeface="Constantia"/>
              </a:rPr>
              <a:t>Окружающая</a:t>
            </a:r>
            <a:r>
              <a:rPr dirty="0" sz="1800" spc="814">
                <a:solidFill>
                  <a:srgbClr val="4f6228"/>
                </a:solidFill>
                <a:latin typeface="Constantia"/>
                <a:cs typeface="Constantia"/>
              </a:rPr>
              <a:t> </a:t>
            </a:r>
            <a:r>
              <a:rPr dirty="0" sz="1800">
                <a:solidFill>
                  <a:srgbClr val="4f6228"/>
                </a:solidFill>
                <a:latin typeface="Constantia"/>
                <a:cs typeface="Constantia"/>
              </a:rPr>
              <a:t>среда,</a:t>
            </a:r>
            <a:r>
              <a:rPr dirty="0" sz="1800" spc="865">
                <a:solidFill>
                  <a:srgbClr val="4f6228"/>
                </a:solidFill>
                <a:latin typeface="Constantia"/>
                <a:cs typeface="Constantia"/>
              </a:rPr>
              <a:t> </a:t>
            </a:r>
            <a:r>
              <a:rPr dirty="0" sz="1800">
                <a:solidFill>
                  <a:srgbClr val="4f6228"/>
                </a:solidFill>
                <a:latin typeface="Constantia"/>
                <a:cs typeface="Constantia"/>
              </a:rPr>
              <a:t>ближайшее</a:t>
            </a:r>
            <a:r>
              <a:rPr dirty="0" sz="1800" spc="734">
                <a:solidFill>
                  <a:srgbClr val="4f6228"/>
                </a:solidFill>
                <a:latin typeface="Constantia"/>
                <a:cs typeface="Constantia"/>
              </a:rPr>
              <a:t> </a:t>
            </a:r>
            <a:r>
              <a:rPr dirty="0" sz="1800">
                <a:solidFill>
                  <a:srgbClr val="4f6228"/>
                </a:solidFill>
                <a:latin typeface="Constantia"/>
                <a:cs typeface="Constantia"/>
              </a:rPr>
              <a:t>окружение</a:t>
            </a:r>
            <a:r>
              <a:rPr dirty="0" sz="1800" spc="767">
                <a:solidFill>
                  <a:srgbClr val="4f6228"/>
                </a:solidFill>
                <a:latin typeface="Constantia"/>
                <a:cs typeface="Constantia"/>
              </a:rPr>
              <a:t> </a:t>
            </a:r>
            <a:r>
              <a:rPr dirty="0" sz="1800">
                <a:solidFill>
                  <a:srgbClr val="4f6228"/>
                </a:solidFill>
                <a:latin typeface="Constantia"/>
                <a:cs typeface="Constantia"/>
              </a:rPr>
              <a:t>-это</a:t>
            </a:r>
            <a:r>
              <a:rPr dirty="0" sz="1800" spc="796">
                <a:solidFill>
                  <a:srgbClr val="4f6228"/>
                </a:solidFill>
                <a:latin typeface="Constantia"/>
                <a:cs typeface="Constantia"/>
              </a:rPr>
              <a:t> </a:t>
            </a:r>
            <a:r>
              <a:rPr dirty="0" sz="1800">
                <a:solidFill>
                  <a:srgbClr val="4f6228"/>
                </a:solidFill>
                <a:latin typeface="Constantia"/>
                <a:cs typeface="Constantia"/>
              </a:rPr>
              <a:t>кладезь</a:t>
            </a:r>
            <a:r>
              <a:rPr dirty="0" sz="1800" spc="802">
                <a:solidFill>
                  <a:srgbClr val="4f6228"/>
                </a:solidFill>
                <a:latin typeface="Constantia"/>
                <a:cs typeface="Constantia"/>
              </a:rPr>
              <a:t> </a:t>
            </a:r>
            <a:r>
              <a:rPr dirty="0" sz="1800">
                <a:solidFill>
                  <a:srgbClr val="4f6228"/>
                </a:solidFill>
                <a:latin typeface="Constantia"/>
                <a:cs typeface="Constantia"/>
              </a:rPr>
              <a:t>для</a:t>
            </a:r>
          </a:p>
          <a:p>
            <a:pPr marL="342900" marR="0">
              <a:lnSpc>
                <a:spcPts val="1800"/>
              </a:lnSpc>
              <a:spcBef>
                <a:spcPts val="310"/>
              </a:spcBef>
              <a:spcAft>
                <a:spcPts val="0"/>
              </a:spcAft>
            </a:pPr>
            <a:r>
              <a:rPr dirty="0" sz="1800">
                <a:solidFill>
                  <a:srgbClr val="4f6228"/>
                </a:solidFill>
                <a:latin typeface="Constantia"/>
                <a:cs typeface="Constantia"/>
              </a:rPr>
              <a:t>исследований</a:t>
            </a:r>
            <a:r>
              <a:rPr dirty="0" sz="1800" spc="1597">
                <a:solidFill>
                  <a:srgbClr val="4f6228"/>
                </a:solidFill>
                <a:latin typeface="Constantia"/>
                <a:cs typeface="Constantia"/>
              </a:rPr>
              <a:t> </a:t>
            </a:r>
            <a:r>
              <a:rPr dirty="0" sz="1800">
                <a:solidFill>
                  <a:srgbClr val="4f6228"/>
                </a:solidFill>
                <a:latin typeface="Constantia"/>
                <a:cs typeface="Constantia"/>
              </a:rPr>
              <a:t>и</a:t>
            </a:r>
            <a:r>
              <a:rPr dirty="0" sz="1800" spc="1664">
                <a:solidFill>
                  <a:srgbClr val="4f6228"/>
                </a:solidFill>
                <a:latin typeface="Constantia"/>
                <a:cs typeface="Constantia"/>
              </a:rPr>
              <a:t> </a:t>
            </a:r>
            <a:r>
              <a:rPr dirty="0" sz="1800">
                <a:solidFill>
                  <a:srgbClr val="4f6228"/>
                </a:solidFill>
                <a:latin typeface="Constantia"/>
                <a:cs typeface="Constantia"/>
              </a:rPr>
              <a:t>знакомств</a:t>
            </a:r>
            <a:r>
              <a:rPr dirty="0" sz="1800" spc="1656">
                <a:solidFill>
                  <a:srgbClr val="4f6228"/>
                </a:solidFill>
                <a:latin typeface="Constantia"/>
                <a:cs typeface="Constantia"/>
              </a:rPr>
              <a:t> </a:t>
            </a:r>
            <a:r>
              <a:rPr dirty="0" sz="1800">
                <a:solidFill>
                  <a:srgbClr val="4f6228"/>
                </a:solidFill>
                <a:latin typeface="Constantia"/>
                <a:cs typeface="Constantia"/>
              </a:rPr>
              <a:t>с</a:t>
            </a:r>
            <a:r>
              <a:rPr dirty="0" sz="1800" spc="1646">
                <a:solidFill>
                  <a:srgbClr val="4f6228"/>
                </a:solidFill>
                <a:latin typeface="Constantia"/>
                <a:cs typeface="Constantia"/>
              </a:rPr>
              <a:t> </a:t>
            </a:r>
            <a:r>
              <a:rPr dirty="0" sz="1800">
                <a:solidFill>
                  <a:srgbClr val="4f6228"/>
                </a:solidFill>
                <a:latin typeface="Constantia"/>
                <a:cs typeface="Constantia"/>
              </a:rPr>
              <a:t>тайнами</a:t>
            </a:r>
            <a:r>
              <a:rPr dirty="0" sz="1800" spc="1646">
                <a:solidFill>
                  <a:srgbClr val="4f6228"/>
                </a:solidFill>
                <a:latin typeface="Constantia"/>
                <a:cs typeface="Constantia"/>
              </a:rPr>
              <a:t> </a:t>
            </a:r>
            <a:r>
              <a:rPr dirty="0" sz="1800">
                <a:solidFill>
                  <a:srgbClr val="4f6228"/>
                </a:solidFill>
                <a:latin typeface="Constantia"/>
                <a:cs typeface="Constantia"/>
              </a:rPr>
              <a:t>природы.</a:t>
            </a:r>
            <a:r>
              <a:rPr dirty="0" sz="1800" spc="1664">
                <a:solidFill>
                  <a:srgbClr val="4f6228"/>
                </a:solidFill>
                <a:latin typeface="Constantia"/>
                <a:cs typeface="Constantia"/>
              </a:rPr>
              <a:t> </a:t>
            </a:r>
            <a:r>
              <a:rPr dirty="0" sz="1800">
                <a:solidFill>
                  <a:srgbClr val="4f6228"/>
                </a:solidFill>
                <a:latin typeface="Constantia"/>
                <a:cs typeface="Constantia"/>
              </a:rPr>
              <a:t>Чтобы</a:t>
            </a:r>
          </a:p>
          <a:p>
            <a:pPr marL="342900" marR="0">
              <a:lnSpc>
                <a:spcPts val="1800"/>
              </a:lnSpc>
              <a:spcBef>
                <a:spcPts val="360"/>
              </a:spcBef>
              <a:spcAft>
                <a:spcPts val="0"/>
              </a:spcAft>
            </a:pPr>
            <a:r>
              <a:rPr dirty="0" sz="1800">
                <a:solidFill>
                  <a:srgbClr val="4f6228"/>
                </a:solidFill>
                <a:latin typeface="Constantia"/>
                <a:cs typeface="Constantia"/>
              </a:rPr>
              <a:t>удовлетворить</a:t>
            </a:r>
            <a:r>
              <a:rPr dirty="0" sz="1800" spc="1293">
                <a:solidFill>
                  <a:srgbClr val="4f6228"/>
                </a:solidFill>
                <a:latin typeface="Constantia"/>
                <a:cs typeface="Constantia"/>
              </a:rPr>
              <a:t> </a:t>
            </a:r>
            <a:r>
              <a:rPr dirty="0" sz="1800">
                <a:solidFill>
                  <a:srgbClr val="4f6228"/>
                </a:solidFill>
                <a:latin typeface="Constantia"/>
                <a:cs typeface="Constantia"/>
              </a:rPr>
              <a:t>детскую</a:t>
            </a:r>
            <a:r>
              <a:rPr dirty="0" sz="1800" spc="1386">
                <a:solidFill>
                  <a:srgbClr val="4f6228"/>
                </a:solidFill>
                <a:latin typeface="Constantia"/>
                <a:cs typeface="Constantia"/>
              </a:rPr>
              <a:t> </a:t>
            </a:r>
            <a:r>
              <a:rPr dirty="0" sz="1800">
                <a:solidFill>
                  <a:srgbClr val="4f6228"/>
                </a:solidFill>
                <a:latin typeface="Constantia"/>
                <a:cs typeface="Constantia"/>
              </a:rPr>
              <a:t>любознательность,</a:t>
            </a:r>
            <a:r>
              <a:rPr dirty="0" sz="1800" spc="1389">
                <a:solidFill>
                  <a:srgbClr val="4f6228"/>
                </a:solidFill>
                <a:latin typeface="Constantia"/>
                <a:cs typeface="Constantia"/>
              </a:rPr>
              <a:t> </a:t>
            </a:r>
            <a:r>
              <a:rPr dirty="0" sz="1800">
                <a:solidFill>
                  <a:srgbClr val="4f6228"/>
                </a:solidFill>
                <a:latin typeface="Constantia"/>
                <a:cs typeface="Constantia"/>
              </a:rPr>
              <a:t>привить</a:t>
            </a:r>
            <a:r>
              <a:rPr dirty="0" sz="1800" spc="1423">
                <a:solidFill>
                  <a:srgbClr val="4f6228"/>
                </a:solidFill>
                <a:latin typeface="Constantia"/>
                <a:cs typeface="Constantia"/>
              </a:rPr>
              <a:t> </a:t>
            </a:r>
            <a:r>
              <a:rPr dirty="0" sz="1800">
                <a:solidFill>
                  <a:srgbClr val="4f6228"/>
                </a:solidFill>
                <a:latin typeface="Constantia"/>
                <a:cs typeface="Constantia"/>
              </a:rPr>
              <a:t>первые</a:t>
            </a:r>
          </a:p>
          <a:p>
            <a:pPr marL="342900" marR="0">
              <a:lnSpc>
                <a:spcPts val="1800"/>
              </a:lnSpc>
              <a:spcBef>
                <a:spcPts val="309"/>
              </a:spcBef>
              <a:spcAft>
                <a:spcPts val="0"/>
              </a:spcAft>
            </a:pPr>
            <a:r>
              <a:rPr dirty="0" sz="1800">
                <a:solidFill>
                  <a:srgbClr val="4f6228"/>
                </a:solidFill>
                <a:latin typeface="Constantia"/>
                <a:cs typeface="Constantia"/>
              </a:rPr>
              <a:t>навыки</a:t>
            </a:r>
            <a:r>
              <a:rPr dirty="0" sz="1800" spc="182">
                <a:solidFill>
                  <a:srgbClr val="4f6228"/>
                </a:solidFill>
                <a:latin typeface="Constantia"/>
                <a:cs typeface="Constantia"/>
              </a:rPr>
              <a:t> </a:t>
            </a:r>
            <a:r>
              <a:rPr dirty="0" sz="1800">
                <a:solidFill>
                  <a:srgbClr val="4f6228"/>
                </a:solidFill>
                <a:latin typeface="Constantia"/>
                <a:cs typeface="Constantia"/>
              </a:rPr>
              <a:t>активности</a:t>
            </a:r>
            <a:r>
              <a:rPr dirty="0" sz="1800" spc="184">
                <a:solidFill>
                  <a:srgbClr val="4f6228"/>
                </a:solidFill>
                <a:latin typeface="Constantia"/>
                <a:cs typeface="Constantia"/>
              </a:rPr>
              <a:t> </a:t>
            </a:r>
            <a:r>
              <a:rPr dirty="0" sz="1800">
                <a:solidFill>
                  <a:srgbClr val="4f6228"/>
                </a:solidFill>
                <a:latin typeface="Constantia"/>
                <a:cs typeface="Constantia"/>
              </a:rPr>
              <a:t>и</a:t>
            </a:r>
            <a:r>
              <a:rPr dirty="0" sz="1800" spc="177">
                <a:solidFill>
                  <a:srgbClr val="4f6228"/>
                </a:solidFill>
                <a:latin typeface="Constantia"/>
                <a:cs typeface="Constantia"/>
              </a:rPr>
              <a:t> </a:t>
            </a:r>
            <a:r>
              <a:rPr dirty="0" sz="1800">
                <a:solidFill>
                  <a:srgbClr val="4f6228"/>
                </a:solidFill>
                <a:latin typeface="Constantia"/>
                <a:cs typeface="Constantia"/>
              </a:rPr>
              <a:t>самостоятельности</a:t>
            </a:r>
            <a:r>
              <a:rPr dirty="0" sz="1800" spc="93">
                <a:solidFill>
                  <a:srgbClr val="4f6228"/>
                </a:solidFill>
                <a:latin typeface="Constantia"/>
                <a:cs typeface="Constantia"/>
              </a:rPr>
              <a:t> </a:t>
            </a:r>
            <a:r>
              <a:rPr dirty="0" sz="1800">
                <a:solidFill>
                  <a:srgbClr val="4f6228"/>
                </a:solidFill>
                <a:latin typeface="Constantia"/>
                <a:cs typeface="Constantia"/>
              </a:rPr>
              <a:t>мышления,</a:t>
            </a:r>
            <a:r>
              <a:rPr dirty="0" sz="1800" spc="225">
                <a:solidFill>
                  <a:srgbClr val="4f6228"/>
                </a:solidFill>
                <a:latin typeface="Constantia"/>
                <a:cs typeface="Constantia"/>
              </a:rPr>
              <a:t> </a:t>
            </a:r>
            <a:r>
              <a:rPr dirty="0" sz="1800">
                <a:solidFill>
                  <a:srgbClr val="4f6228"/>
                </a:solidFill>
                <a:latin typeface="Constantia"/>
                <a:cs typeface="Constantia"/>
              </a:rPr>
              <a:t>мы</a:t>
            </a:r>
            <a:r>
              <a:rPr dirty="0" sz="1800" spc="184">
                <a:solidFill>
                  <a:srgbClr val="4f6228"/>
                </a:solidFill>
                <a:latin typeface="Constantia"/>
                <a:cs typeface="Constantia"/>
              </a:rPr>
              <a:t> </a:t>
            </a:r>
            <a:r>
              <a:rPr dirty="0" sz="1800">
                <a:solidFill>
                  <a:srgbClr val="4f6228"/>
                </a:solidFill>
                <a:latin typeface="Constantia"/>
                <a:cs typeface="Constantia"/>
              </a:rPr>
              <a:t>создали</a:t>
            </a:r>
          </a:p>
          <a:p>
            <a:pPr marL="342900" marR="0">
              <a:lnSpc>
                <a:spcPts val="1800"/>
              </a:lnSpc>
              <a:spcBef>
                <a:spcPts val="360"/>
              </a:spcBef>
              <a:spcAft>
                <a:spcPts val="0"/>
              </a:spcAft>
            </a:pPr>
            <a:r>
              <a:rPr dirty="0" sz="1800">
                <a:solidFill>
                  <a:srgbClr val="4f6228"/>
                </a:solidFill>
                <a:latin typeface="Constantia"/>
                <a:cs typeface="Constantia"/>
              </a:rPr>
              <a:t>условия</a:t>
            </a:r>
            <a:r>
              <a:rPr dirty="0" sz="1800" spc="788">
                <a:solidFill>
                  <a:srgbClr val="4f6228"/>
                </a:solidFill>
                <a:latin typeface="Constantia"/>
                <a:cs typeface="Constantia"/>
              </a:rPr>
              <a:t> </a:t>
            </a:r>
            <a:r>
              <a:rPr dirty="0" sz="1800">
                <a:solidFill>
                  <a:srgbClr val="4f6228"/>
                </a:solidFill>
                <a:latin typeface="Constantia"/>
                <a:cs typeface="Constantia"/>
              </a:rPr>
              <a:t>для</a:t>
            </a:r>
            <a:r>
              <a:rPr dirty="0" sz="1800" spc="868">
                <a:solidFill>
                  <a:srgbClr val="4f6228"/>
                </a:solidFill>
                <a:latin typeface="Constantia"/>
                <a:cs typeface="Constantia"/>
              </a:rPr>
              <a:t> </a:t>
            </a:r>
            <a:r>
              <a:rPr dirty="0" sz="1800">
                <a:solidFill>
                  <a:srgbClr val="4f6228"/>
                </a:solidFill>
                <a:latin typeface="Constantia"/>
                <a:cs typeface="Constantia"/>
              </a:rPr>
              <a:t>поисково-исследовательской</a:t>
            </a:r>
            <a:r>
              <a:rPr dirty="0" sz="1800" spc="628">
                <a:solidFill>
                  <a:srgbClr val="4f6228"/>
                </a:solidFill>
                <a:latin typeface="Constantia"/>
                <a:cs typeface="Constantia"/>
              </a:rPr>
              <a:t> </a:t>
            </a:r>
            <a:r>
              <a:rPr dirty="0" sz="1800">
                <a:solidFill>
                  <a:srgbClr val="4f6228"/>
                </a:solidFill>
                <a:latin typeface="Constantia"/>
                <a:cs typeface="Constantia"/>
              </a:rPr>
              <a:t>деятельности</a:t>
            </a:r>
            <a:r>
              <a:rPr dirty="0" sz="1800" spc="815">
                <a:solidFill>
                  <a:srgbClr val="4f6228"/>
                </a:solidFill>
                <a:latin typeface="Constantia"/>
                <a:cs typeface="Constantia"/>
              </a:rPr>
              <a:t> </a:t>
            </a:r>
            <a:r>
              <a:rPr dirty="0" sz="1800">
                <a:solidFill>
                  <a:srgbClr val="4f6228"/>
                </a:solidFill>
                <a:latin typeface="Constantia"/>
                <a:cs typeface="Constantia"/>
              </a:rPr>
              <a:t>детей.</a:t>
            </a:r>
          </a:p>
          <a:p>
            <a:pPr marL="342900" marR="0">
              <a:lnSpc>
                <a:spcPts val="1800"/>
              </a:lnSpc>
              <a:spcBef>
                <a:spcPts val="360"/>
              </a:spcBef>
              <a:spcAft>
                <a:spcPts val="0"/>
              </a:spcAft>
            </a:pPr>
            <a:r>
              <a:rPr dirty="0" sz="1800">
                <a:solidFill>
                  <a:srgbClr val="4f6228"/>
                </a:solidFill>
                <a:latin typeface="Constantia"/>
                <a:cs typeface="Constantia"/>
              </a:rPr>
              <a:t>Краткосрочный</a:t>
            </a:r>
            <a:r>
              <a:rPr dirty="0" sz="1800" spc="978">
                <a:solidFill>
                  <a:srgbClr val="4f6228"/>
                </a:solidFill>
                <a:latin typeface="Constantia"/>
                <a:cs typeface="Constantia"/>
              </a:rPr>
              <a:t> </a:t>
            </a:r>
            <a:r>
              <a:rPr dirty="0" sz="1800">
                <a:solidFill>
                  <a:srgbClr val="4f6228"/>
                </a:solidFill>
                <a:latin typeface="Constantia"/>
                <a:cs typeface="Constantia"/>
              </a:rPr>
              <a:t>проект</a:t>
            </a:r>
            <a:r>
              <a:rPr dirty="0" sz="1800" spc="1063">
                <a:solidFill>
                  <a:srgbClr val="4f6228"/>
                </a:solidFill>
                <a:latin typeface="Constantia"/>
                <a:cs typeface="Constantia"/>
              </a:rPr>
              <a:t> </a:t>
            </a:r>
            <a:r>
              <a:rPr dirty="0" sz="1800">
                <a:solidFill>
                  <a:srgbClr val="4f6228"/>
                </a:solidFill>
                <a:latin typeface="Constantia"/>
                <a:cs typeface="Constantia"/>
              </a:rPr>
              <a:t>«Наш</a:t>
            </a:r>
            <a:r>
              <a:rPr dirty="0" sz="1800" spc="1085">
                <a:solidFill>
                  <a:srgbClr val="4f6228"/>
                </a:solidFill>
                <a:latin typeface="Constantia"/>
                <a:cs typeface="Constantia"/>
              </a:rPr>
              <a:t> </a:t>
            </a:r>
            <a:r>
              <a:rPr dirty="0" sz="1800">
                <a:solidFill>
                  <a:srgbClr val="4f6228"/>
                </a:solidFill>
                <a:latin typeface="Constantia"/>
                <a:cs typeface="Constantia"/>
              </a:rPr>
              <a:t>веселый</a:t>
            </a:r>
            <a:r>
              <a:rPr dirty="0" sz="1800" spc="1010">
                <a:solidFill>
                  <a:srgbClr val="4f6228"/>
                </a:solidFill>
                <a:latin typeface="Constantia"/>
                <a:cs typeface="Constantia"/>
              </a:rPr>
              <a:t> </a:t>
            </a:r>
            <a:r>
              <a:rPr dirty="0" sz="1800">
                <a:solidFill>
                  <a:srgbClr val="4f6228"/>
                </a:solidFill>
                <a:latin typeface="Constantia"/>
                <a:cs typeface="Constantia"/>
              </a:rPr>
              <a:t>огород»,</a:t>
            </a:r>
            <a:r>
              <a:rPr dirty="0" sz="1800" spc="1035">
                <a:solidFill>
                  <a:srgbClr val="4f6228"/>
                </a:solidFill>
                <a:latin typeface="Constantia"/>
                <a:cs typeface="Constantia"/>
              </a:rPr>
              <a:t> </a:t>
            </a:r>
            <a:r>
              <a:rPr dirty="0" sz="1800">
                <a:solidFill>
                  <a:srgbClr val="4f6228"/>
                </a:solidFill>
                <a:latin typeface="Constantia"/>
                <a:cs typeface="Constantia"/>
              </a:rPr>
              <a:t>помогает</a:t>
            </a:r>
            <a:r>
              <a:rPr dirty="0" sz="1800" spc="1017">
                <a:solidFill>
                  <a:srgbClr val="4f6228"/>
                </a:solidFill>
                <a:latin typeface="Constantia"/>
                <a:cs typeface="Constantia"/>
              </a:rPr>
              <a:t> </a:t>
            </a:r>
            <a:r>
              <a:rPr dirty="0" sz="1800">
                <a:solidFill>
                  <a:srgbClr val="4f6228"/>
                </a:solidFill>
                <a:latin typeface="Constantia"/>
                <a:cs typeface="Constantia"/>
              </a:rPr>
              <a:t>в</a:t>
            </a:r>
          </a:p>
          <a:p>
            <a:pPr marL="342900" marR="0">
              <a:lnSpc>
                <a:spcPts val="1800"/>
              </a:lnSpc>
              <a:spcBef>
                <a:spcPts val="310"/>
              </a:spcBef>
              <a:spcAft>
                <a:spcPts val="0"/>
              </a:spcAft>
            </a:pPr>
            <a:r>
              <a:rPr dirty="0" sz="1800">
                <a:solidFill>
                  <a:srgbClr val="4f6228"/>
                </a:solidFill>
                <a:latin typeface="Constantia"/>
                <a:cs typeface="Constantia"/>
              </a:rPr>
              <a:t>экспериментальной,</a:t>
            </a:r>
            <a:r>
              <a:rPr dirty="0" sz="1800" spc="336">
                <a:solidFill>
                  <a:srgbClr val="4f6228"/>
                </a:solidFill>
                <a:latin typeface="Constantia"/>
                <a:cs typeface="Constantia"/>
              </a:rPr>
              <a:t> </a:t>
            </a:r>
            <a:r>
              <a:rPr dirty="0" sz="1800">
                <a:solidFill>
                  <a:srgbClr val="4f6228"/>
                </a:solidFill>
                <a:latin typeface="Constantia"/>
                <a:cs typeface="Constantia"/>
              </a:rPr>
              <a:t>исследовательской</a:t>
            </a:r>
            <a:r>
              <a:rPr dirty="0" sz="1800" spc="175">
                <a:solidFill>
                  <a:srgbClr val="4f6228"/>
                </a:solidFill>
                <a:latin typeface="Constantia"/>
                <a:cs typeface="Constantia"/>
              </a:rPr>
              <a:t> </a:t>
            </a:r>
            <a:r>
              <a:rPr dirty="0" sz="1800">
                <a:solidFill>
                  <a:srgbClr val="4f6228"/>
                </a:solidFill>
                <a:latin typeface="Constantia"/>
                <a:cs typeface="Constantia"/>
              </a:rPr>
              <a:t>доступной</a:t>
            </a:r>
            <a:r>
              <a:rPr dirty="0" sz="1800" spc="411">
                <a:solidFill>
                  <a:srgbClr val="4f6228"/>
                </a:solidFill>
                <a:latin typeface="Constantia"/>
                <a:cs typeface="Constantia"/>
              </a:rPr>
              <a:t> </a:t>
            </a:r>
            <a:r>
              <a:rPr dirty="0" sz="1800">
                <a:solidFill>
                  <a:srgbClr val="4f6228"/>
                </a:solidFill>
                <a:latin typeface="Constantia"/>
                <a:cs typeface="Constantia"/>
              </a:rPr>
              <a:t>деятельности</a:t>
            </a:r>
          </a:p>
          <a:p>
            <a:pPr marL="342900" marR="0">
              <a:lnSpc>
                <a:spcPts val="1800"/>
              </a:lnSpc>
              <a:spcBef>
                <a:spcPts val="360"/>
              </a:spcBef>
              <a:spcAft>
                <a:spcPts val="0"/>
              </a:spcAft>
            </a:pPr>
            <a:r>
              <a:rPr dirty="0" sz="1800">
                <a:solidFill>
                  <a:srgbClr val="4f6228"/>
                </a:solidFill>
                <a:latin typeface="Constantia"/>
                <a:cs typeface="Constantia"/>
              </a:rPr>
              <a:t>познакомить</a:t>
            </a:r>
            <a:r>
              <a:rPr dirty="0" sz="1800">
                <a:solidFill>
                  <a:srgbClr val="4f6228"/>
                </a:solidFill>
                <a:latin typeface="Constantia"/>
                <a:cs typeface="Constantia"/>
              </a:rPr>
              <a:t> </a:t>
            </a:r>
            <a:r>
              <a:rPr dirty="0" sz="1800">
                <a:solidFill>
                  <a:srgbClr val="4f6228"/>
                </a:solidFill>
                <a:latin typeface="Constantia"/>
                <a:cs typeface="Constantia"/>
              </a:rPr>
              <a:t>с</a:t>
            </a:r>
            <a:r>
              <a:rPr dirty="0" sz="1800">
                <a:solidFill>
                  <a:srgbClr val="4f6228"/>
                </a:solidFill>
                <a:latin typeface="Constantia"/>
                <a:cs typeface="Constantia"/>
              </a:rPr>
              <a:t> </a:t>
            </a:r>
            <a:r>
              <a:rPr dirty="0" sz="1800">
                <a:solidFill>
                  <a:srgbClr val="4f6228"/>
                </a:solidFill>
                <a:latin typeface="Constantia"/>
                <a:cs typeface="Constantia"/>
              </a:rPr>
              <a:t>удивительным</a:t>
            </a:r>
            <a:r>
              <a:rPr dirty="0" sz="1800">
                <a:solidFill>
                  <a:srgbClr val="4f6228"/>
                </a:solidFill>
                <a:latin typeface="Constantia"/>
                <a:cs typeface="Constantia"/>
              </a:rPr>
              <a:t> </a:t>
            </a:r>
            <a:r>
              <a:rPr dirty="0" sz="1800">
                <a:solidFill>
                  <a:srgbClr val="4f6228"/>
                </a:solidFill>
                <a:latin typeface="Constantia"/>
                <a:cs typeface="Constantia"/>
              </a:rPr>
              <a:t>и</a:t>
            </a:r>
            <a:r>
              <a:rPr dirty="0" sz="1800">
                <a:solidFill>
                  <a:srgbClr val="4f6228"/>
                </a:solidFill>
                <a:latin typeface="Constantia"/>
                <a:cs typeface="Constantia"/>
              </a:rPr>
              <a:t> </a:t>
            </a:r>
            <a:r>
              <a:rPr dirty="0" sz="1800">
                <a:solidFill>
                  <a:srgbClr val="4f6228"/>
                </a:solidFill>
                <a:latin typeface="Constantia"/>
                <a:cs typeface="Constantia"/>
              </a:rPr>
              <a:t>многообразным</a:t>
            </a:r>
            <a:r>
              <a:rPr dirty="0" sz="1800">
                <a:solidFill>
                  <a:srgbClr val="4f6228"/>
                </a:solidFill>
                <a:latin typeface="Constantia"/>
                <a:cs typeface="Constantia"/>
              </a:rPr>
              <a:t> </a:t>
            </a:r>
            <a:r>
              <a:rPr dirty="0" sz="1800">
                <a:solidFill>
                  <a:srgbClr val="4f6228"/>
                </a:solidFill>
                <a:latin typeface="Constantia"/>
                <a:cs typeface="Constantia"/>
              </a:rPr>
              <a:t>миром</a:t>
            </a:r>
            <a:r>
              <a:rPr dirty="0" sz="1800">
                <a:solidFill>
                  <a:srgbClr val="4f6228"/>
                </a:solidFill>
                <a:latin typeface="Constantia"/>
                <a:cs typeface="Constantia"/>
              </a:rPr>
              <a:t> </a:t>
            </a:r>
            <a:r>
              <a:rPr dirty="0" sz="1800">
                <a:solidFill>
                  <a:srgbClr val="4f6228"/>
                </a:solidFill>
                <a:latin typeface="Constantia"/>
                <a:cs typeface="Constantia"/>
              </a:rPr>
              <a:t>растений.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1279064" y="3896619"/>
            <a:ext cx="7448740" cy="8563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66"/>
              </a:lnSpc>
              <a:spcBef>
                <a:spcPts val="0"/>
              </a:spcBef>
              <a:spcAft>
                <a:spcPts val="0"/>
              </a:spcAft>
            </a:pPr>
            <a:r>
              <a:rPr dirty="0" sz="1850">
                <a:solidFill>
                  <a:srgbClr val="4f6228"/>
                </a:solidFill>
                <a:latin typeface="BEFSIQ+ArialMT"/>
                <a:cs typeface="BEFSIQ+ArialMT"/>
              </a:rPr>
              <a:t>•</a:t>
            </a:r>
            <a:r>
              <a:rPr dirty="0" sz="1850" spc="1589">
                <a:solidFill>
                  <a:srgbClr val="4f6228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4f6228"/>
                </a:solidFill>
                <a:latin typeface="Constantia"/>
                <a:cs typeface="Constantia"/>
              </a:rPr>
              <a:t>Наблюдения</a:t>
            </a:r>
            <a:r>
              <a:rPr dirty="0" sz="1800" spc="268">
                <a:solidFill>
                  <a:srgbClr val="4f6228"/>
                </a:solidFill>
                <a:latin typeface="Constantia"/>
                <a:cs typeface="Constantia"/>
              </a:rPr>
              <a:t> </a:t>
            </a:r>
            <a:r>
              <a:rPr dirty="0" sz="1800">
                <a:solidFill>
                  <a:srgbClr val="4f6228"/>
                </a:solidFill>
                <a:latin typeface="Constantia"/>
                <a:cs typeface="Constantia"/>
              </a:rPr>
              <a:t>за</a:t>
            </a:r>
            <a:r>
              <a:rPr dirty="0" sz="1800" spc="405">
                <a:solidFill>
                  <a:srgbClr val="4f6228"/>
                </a:solidFill>
                <a:latin typeface="Constantia"/>
                <a:cs typeface="Constantia"/>
              </a:rPr>
              <a:t> </a:t>
            </a:r>
            <a:r>
              <a:rPr dirty="0" sz="1800">
                <a:solidFill>
                  <a:srgbClr val="4f6228"/>
                </a:solidFill>
                <a:latin typeface="Constantia"/>
                <a:cs typeface="Constantia"/>
              </a:rPr>
              <a:t>происходящим</a:t>
            </a:r>
            <a:r>
              <a:rPr dirty="0" sz="1800" spc="325">
                <a:solidFill>
                  <a:srgbClr val="4f6228"/>
                </a:solidFill>
                <a:latin typeface="Constantia"/>
                <a:cs typeface="Constantia"/>
              </a:rPr>
              <a:t> </a:t>
            </a:r>
            <a:r>
              <a:rPr dirty="0" sz="1800">
                <a:solidFill>
                  <a:srgbClr val="4f6228"/>
                </a:solidFill>
                <a:latin typeface="Constantia"/>
                <a:cs typeface="Constantia"/>
              </a:rPr>
              <a:t>с</a:t>
            </a:r>
            <a:r>
              <a:rPr dirty="0" sz="1800" spc="394">
                <a:solidFill>
                  <a:srgbClr val="4f6228"/>
                </a:solidFill>
                <a:latin typeface="Constantia"/>
                <a:cs typeface="Constantia"/>
              </a:rPr>
              <a:t> </a:t>
            </a:r>
            <a:r>
              <a:rPr dirty="0" sz="1800">
                <a:solidFill>
                  <a:srgbClr val="4f6228"/>
                </a:solidFill>
                <a:latin typeface="Constantia"/>
                <a:cs typeface="Constantia"/>
              </a:rPr>
              <a:t>растениями,</a:t>
            </a:r>
            <a:r>
              <a:rPr dirty="0" sz="1800" spc="436">
                <a:solidFill>
                  <a:srgbClr val="4f6228"/>
                </a:solidFill>
                <a:latin typeface="Constantia"/>
                <a:cs typeface="Constantia"/>
              </a:rPr>
              <a:t> </a:t>
            </a:r>
            <a:r>
              <a:rPr dirty="0" sz="1800">
                <a:solidFill>
                  <a:srgbClr val="4f6228"/>
                </a:solidFill>
                <a:latin typeface="Constantia"/>
                <a:cs typeface="Constantia"/>
              </a:rPr>
              <a:t>побуждают</a:t>
            </a:r>
            <a:r>
              <a:rPr dirty="0" sz="1800" spc="396">
                <a:solidFill>
                  <a:srgbClr val="4f6228"/>
                </a:solidFill>
                <a:latin typeface="Constantia"/>
                <a:cs typeface="Constantia"/>
              </a:rPr>
              <a:t> </a:t>
            </a:r>
            <a:r>
              <a:rPr dirty="0" sz="1800">
                <a:solidFill>
                  <a:srgbClr val="4f6228"/>
                </a:solidFill>
                <a:latin typeface="Constantia"/>
                <a:cs typeface="Constantia"/>
              </a:rPr>
              <a:t>детей</a:t>
            </a:r>
          </a:p>
          <a:p>
            <a:pPr marL="342900" marR="0">
              <a:lnSpc>
                <a:spcPts val="1800"/>
              </a:lnSpc>
              <a:spcBef>
                <a:spcPts val="310"/>
              </a:spcBef>
              <a:spcAft>
                <a:spcPts val="0"/>
              </a:spcAft>
            </a:pPr>
            <a:r>
              <a:rPr dirty="0" sz="1800">
                <a:solidFill>
                  <a:srgbClr val="4f6228"/>
                </a:solidFill>
                <a:latin typeface="Constantia"/>
                <a:cs typeface="Constantia"/>
              </a:rPr>
              <a:t>бережно</a:t>
            </a:r>
            <a:r>
              <a:rPr dirty="0" sz="1800" spc="1821">
                <a:solidFill>
                  <a:srgbClr val="4f6228"/>
                </a:solidFill>
                <a:latin typeface="Constantia"/>
                <a:cs typeface="Constantia"/>
              </a:rPr>
              <a:t> </a:t>
            </a:r>
            <a:r>
              <a:rPr dirty="0" sz="1800">
                <a:solidFill>
                  <a:srgbClr val="4f6228"/>
                </a:solidFill>
                <a:latin typeface="Constantia"/>
                <a:cs typeface="Constantia"/>
              </a:rPr>
              <a:t>относиться</a:t>
            </a:r>
            <a:r>
              <a:rPr dirty="0" sz="1800" spc="1837">
                <a:solidFill>
                  <a:srgbClr val="4f6228"/>
                </a:solidFill>
                <a:latin typeface="Constantia"/>
                <a:cs typeface="Constantia"/>
              </a:rPr>
              <a:t> </a:t>
            </a:r>
            <a:r>
              <a:rPr dirty="0" sz="1800">
                <a:solidFill>
                  <a:srgbClr val="4f6228"/>
                </a:solidFill>
                <a:latin typeface="Constantia"/>
                <a:cs typeface="Constantia"/>
              </a:rPr>
              <a:t>к</a:t>
            </a:r>
            <a:r>
              <a:rPr dirty="0" sz="1800" spc="1804">
                <a:solidFill>
                  <a:srgbClr val="4f6228"/>
                </a:solidFill>
                <a:latin typeface="Constantia"/>
                <a:cs typeface="Constantia"/>
              </a:rPr>
              <a:t> </a:t>
            </a:r>
            <a:r>
              <a:rPr dirty="0" sz="1800">
                <a:solidFill>
                  <a:srgbClr val="4f6228"/>
                </a:solidFill>
                <a:latin typeface="Constantia"/>
                <a:cs typeface="Constantia"/>
              </a:rPr>
              <a:t>растениям,</a:t>
            </a:r>
            <a:r>
              <a:rPr dirty="0" sz="1800" spc="1846">
                <a:solidFill>
                  <a:srgbClr val="4f6228"/>
                </a:solidFill>
                <a:latin typeface="Constantia"/>
                <a:cs typeface="Constantia"/>
              </a:rPr>
              <a:t> </a:t>
            </a:r>
            <a:r>
              <a:rPr dirty="0" sz="1800">
                <a:solidFill>
                  <a:srgbClr val="4f6228"/>
                </a:solidFill>
                <a:latin typeface="Constantia"/>
                <a:cs typeface="Constantia"/>
              </a:rPr>
              <a:t>закладывают</a:t>
            </a:r>
            <a:r>
              <a:rPr dirty="0" sz="1800" spc="1820">
                <a:solidFill>
                  <a:srgbClr val="4f6228"/>
                </a:solidFill>
                <a:latin typeface="Constantia"/>
                <a:cs typeface="Constantia"/>
              </a:rPr>
              <a:t> </a:t>
            </a:r>
            <a:r>
              <a:rPr dirty="0" sz="1800">
                <a:solidFill>
                  <a:srgbClr val="4f6228"/>
                </a:solidFill>
                <a:latin typeface="Constantia"/>
                <a:cs typeface="Constantia"/>
              </a:rPr>
              <a:t>основы</a:t>
            </a:r>
          </a:p>
          <a:p>
            <a:pPr marL="342900" marR="0">
              <a:lnSpc>
                <a:spcPts val="1800"/>
              </a:lnSpc>
              <a:spcBef>
                <a:spcPts val="360"/>
              </a:spcBef>
              <a:spcAft>
                <a:spcPts val="0"/>
              </a:spcAft>
            </a:pPr>
            <a:r>
              <a:rPr dirty="0" sz="1800">
                <a:solidFill>
                  <a:srgbClr val="4f6228"/>
                </a:solidFill>
                <a:latin typeface="Constantia"/>
                <a:cs typeface="Constantia"/>
              </a:rPr>
              <a:t>бережного</a:t>
            </a:r>
            <a:r>
              <a:rPr dirty="0" sz="1800">
                <a:solidFill>
                  <a:srgbClr val="4f6228"/>
                </a:solidFill>
                <a:latin typeface="Constantia"/>
                <a:cs typeface="Constantia"/>
              </a:rPr>
              <a:t> </a:t>
            </a:r>
            <a:r>
              <a:rPr dirty="0" sz="1800">
                <a:solidFill>
                  <a:srgbClr val="4f6228"/>
                </a:solidFill>
                <a:latin typeface="Constantia"/>
                <a:cs typeface="Constantia"/>
              </a:rPr>
              <a:t>отношения</a:t>
            </a:r>
            <a:r>
              <a:rPr dirty="0" sz="1800">
                <a:solidFill>
                  <a:srgbClr val="4f6228"/>
                </a:solidFill>
                <a:latin typeface="Constantia"/>
                <a:cs typeface="Constantia"/>
              </a:rPr>
              <a:t> </a:t>
            </a:r>
            <a:r>
              <a:rPr dirty="0" sz="1800">
                <a:solidFill>
                  <a:srgbClr val="4f6228"/>
                </a:solidFill>
                <a:latin typeface="Constantia"/>
                <a:cs typeface="Constantia"/>
              </a:rPr>
              <a:t>ко</a:t>
            </a:r>
            <a:r>
              <a:rPr dirty="0" sz="1800">
                <a:solidFill>
                  <a:srgbClr val="4f6228"/>
                </a:solidFill>
                <a:latin typeface="Constantia"/>
                <a:cs typeface="Constantia"/>
              </a:rPr>
              <a:t> </a:t>
            </a:r>
            <a:r>
              <a:rPr dirty="0" sz="1800">
                <a:solidFill>
                  <a:srgbClr val="4f6228"/>
                </a:solidFill>
                <a:latin typeface="Constantia"/>
                <a:cs typeface="Constantia"/>
              </a:rPr>
              <a:t>всему</a:t>
            </a:r>
            <a:r>
              <a:rPr dirty="0" sz="1800">
                <a:solidFill>
                  <a:srgbClr val="4f6228"/>
                </a:solidFill>
                <a:latin typeface="Constantia"/>
                <a:cs typeface="Constantia"/>
              </a:rPr>
              <a:t> </a:t>
            </a:r>
            <a:r>
              <a:rPr dirty="0" sz="1800">
                <a:solidFill>
                  <a:srgbClr val="4f6228"/>
                </a:solidFill>
                <a:latin typeface="Constantia"/>
                <a:cs typeface="Constantia"/>
              </a:rPr>
              <a:t>живому.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3909888" y="614248"/>
            <a:ext cx="1704925" cy="5969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4400"/>
              </a:lnSpc>
              <a:spcBef>
                <a:spcPts val="0"/>
              </a:spcBef>
              <a:spcAft>
                <a:spcPts val="0"/>
              </a:spcAft>
            </a:pPr>
            <a:r>
              <a:rPr dirty="0" sz="4400" b="1">
                <a:solidFill>
                  <a:srgbClr val="77933c"/>
                </a:solidFill>
                <a:latin typeface="Constantia"/>
                <a:cs typeface="Constantia"/>
              </a:rPr>
              <a:t>Цель: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2863240" y="1313732"/>
            <a:ext cx="4291232" cy="220444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657"/>
              </a:lnSpc>
              <a:spcBef>
                <a:spcPts val="0"/>
              </a:spcBef>
              <a:spcAft>
                <a:spcPts val="0"/>
              </a:spcAft>
            </a:pPr>
            <a:r>
              <a:rPr dirty="0" sz="2400">
                <a:solidFill>
                  <a:srgbClr val="000000"/>
                </a:solidFill>
                <a:latin typeface="PEKDEC+TimesNewRomanPSMT"/>
                <a:cs typeface="PEKDEC+TimesNewRomanPSMT"/>
              </a:rPr>
              <a:t>Продолжать</a:t>
            </a:r>
            <a:r>
              <a:rPr dirty="0" sz="24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000000"/>
                </a:solidFill>
                <a:latin typeface="PEKDEC+TimesNewRomanPSMT"/>
                <a:cs typeface="PEKDEC+TimesNewRomanPSMT"/>
              </a:rPr>
              <a:t>знакомить</a:t>
            </a:r>
            <a:r>
              <a:rPr dirty="0" sz="24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000000"/>
                </a:solidFill>
                <a:latin typeface="PEKDEC+TimesNewRomanPSMT"/>
                <a:cs typeface="PEKDEC+TimesNewRomanPSMT"/>
              </a:rPr>
              <a:t>детей</a:t>
            </a:r>
          </a:p>
          <a:p>
            <a:pPr marL="0" marR="0">
              <a:lnSpc>
                <a:spcPts val="2657"/>
              </a:lnSpc>
              <a:spcBef>
                <a:spcPts val="172"/>
              </a:spcBef>
              <a:spcAft>
                <a:spcPts val="0"/>
              </a:spcAft>
            </a:pPr>
            <a:r>
              <a:rPr dirty="0" sz="2400">
                <a:solidFill>
                  <a:srgbClr val="000000"/>
                </a:solidFill>
                <a:latin typeface="PEKDEC+TimesNewRomanPSMT"/>
                <a:cs typeface="PEKDEC+TimesNewRomanPSMT"/>
              </a:rPr>
              <a:t>среднего</a:t>
            </a:r>
            <a:r>
              <a:rPr dirty="0" sz="24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000000"/>
                </a:solidFill>
                <a:latin typeface="PEKDEC+TimesNewRomanPSMT"/>
                <a:cs typeface="PEKDEC+TimesNewRomanPSMT"/>
              </a:rPr>
              <a:t>дошкольного</a:t>
            </a:r>
            <a:r>
              <a:rPr dirty="0" sz="24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000000"/>
                </a:solidFill>
                <a:latin typeface="PEKDEC+TimesNewRomanPSMT"/>
                <a:cs typeface="PEKDEC+TimesNewRomanPSMT"/>
              </a:rPr>
              <a:t>возраста</a:t>
            </a:r>
          </a:p>
          <a:p>
            <a:pPr marL="0" marR="0">
              <a:lnSpc>
                <a:spcPts val="2657"/>
              </a:lnSpc>
              <a:spcBef>
                <a:spcPts val="222"/>
              </a:spcBef>
              <a:spcAft>
                <a:spcPts val="0"/>
              </a:spcAft>
            </a:pPr>
            <a:r>
              <a:rPr dirty="0" sz="2400">
                <a:solidFill>
                  <a:srgbClr val="000000"/>
                </a:solidFill>
                <a:latin typeface="PEKDEC+TimesNewRomanPSMT"/>
                <a:cs typeface="PEKDEC+TimesNewRomanPSMT"/>
              </a:rPr>
              <a:t>с</a:t>
            </a:r>
            <a:r>
              <a:rPr dirty="0" sz="24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000000"/>
                </a:solidFill>
                <a:latin typeface="PEKDEC+TimesNewRomanPSMT"/>
                <a:cs typeface="PEKDEC+TimesNewRomanPSMT"/>
              </a:rPr>
              <a:t>окружающим</a:t>
            </a:r>
            <a:r>
              <a:rPr dirty="0" sz="24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000000"/>
                </a:solidFill>
                <a:latin typeface="PEKDEC+TimesNewRomanPSMT"/>
                <a:cs typeface="PEKDEC+TimesNewRomanPSMT"/>
              </a:rPr>
              <a:t>миром,</a:t>
            </a:r>
          </a:p>
          <a:p>
            <a:pPr marL="0" marR="0">
              <a:lnSpc>
                <a:spcPts val="2657"/>
              </a:lnSpc>
              <a:spcBef>
                <a:spcPts val="222"/>
              </a:spcBef>
              <a:spcAft>
                <a:spcPts val="0"/>
              </a:spcAft>
            </a:pPr>
            <a:r>
              <a:rPr dirty="0" sz="2400">
                <a:solidFill>
                  <a:srgbClr val="000000"/>
                </a:solidFill>
                <a:latin typeface="PEKDEC+TimesNewRomanPSMT"/>
                <a:cs typeface="PEKDEC+TimesNewRomanPSMT"/>
              </a:rPr>
              <a:t>прививать</a:t>
            </a:r>
            <a:r>
              <a:rPr dirty="0" sz="24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000000"/>
                </a:solidFill>
                <a:latin typeface="PEKDEC+TimesNewRomanPSMT"/>
                <a:cs typeface="PEKDEC+TimesNewRomanPSMT"/>
              </a:rPr>
              <a:t>трудовые</a:t>
            </a:r>
            <a:r>
              <a:rPr dirty="0" sz="24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000000"/>
                </a:solidFill>
                <a:latin typeface="PEKDEC+TimesNewRomanPSMT"/>
                <a:cs typeface="PEKDEC+TimesNewRomanPSMT"/>
              </a:rPr>
              <a:t>навыки,</a:t>
            </a:r>
          </a:p>
          <a:p>
            <a:pPr marL="0" marR="0">
              <a:lnSpc>
                <a:spcPts val="2657"/>
              </a:lnSpc>
              <a:spcBef>
                <a:spcPts val="222"/>
              </a:spcBef>
              <a:spcAft>
                <a:spcPts val="0"/>
              </a:spcAft>
            </a:pPr>
            <a:r>
              <a:rPr dirty="0" sz="2400">
                <a:solidFill>
                  <a:srgbClr val="000000"/>
                </a:solidFill>
                <a:latin typeface="PEKDEC+TimesNewRomanPSMT"/>
                <a:cs typeface="PEKDEC+TimesNewRomanPSMT"/>
              </a:rPr>
              <a:t>расширять</a:t>
            </a:r>
            <a:r>
              <a:rPr dirty="0" sz="24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000000"/>
                </a:solidFill>
                <a:latin typeface="PEKDEC+TimesNewRomanPSMT"/>
                <a:cs typeface="PEKDEC+TimesNewRomanPSMT"/>
              </a:rPr>
              <a:t>знания</a:t>
            </a:r>
            <a:r>
              <a:rPr dirty="0" sz="24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000000"/>
                </a:solidFill>
                <a:latin typeface="PEKDEC+TimesNewRomanPSMT"/>
                <a:cs typeface="PEKDEC+TimesNewRomanPSMT"/>
              </a:rPr>
              <a:t>детей</a:t>
            </a:r>
            <a:r>
              <a:rPr dirty="0" sz="24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000000"/>
                </a:solidFill>
                <a:latin typeface="PEKDEC+TimesNewRomanPSMT"/>
                <a:cs typeface="PEKDEC+TimesNewRomanPSMT"/>
              </a:rPr>
              <a:t>о</a:t>
            </a:r>
          </a:p>
          <a:p>
            <a:pPr marL="0" marR="0">
              <a:lnSpc>
                <a:spcPts val="2657"/>
              </a:lnSpc>
              <a:spcBef>
                <a:spcPts val="222"/>
              </a:spcBef>
              <a:spcAft>
                <a:spcPts val="0"/>
              </a:spcAft>
            </a:pPr>
            <a:r>
              <a:rPr dirty="0" sz="2400">
                <a:solidFill>
                  <a:srgbClr val="000000"/>
                </a:solidFill>
                <a:latin typeface="PEKDEC+TimesNewRomanPSMT"/>
                <a:cs typeface="PEKDEC+TimesNewRomanPSMT"/>
              </a:rPr>
              <a:t>способах</a:t>
            </a:r>
            <a:r>
              <a:rPr dirty="0" sz="24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000000"/>
                </a:solidFill>
                <a:latin typeface="PEKDEC+TimesNewRomanPSMT"/>
                <a:cs typeface="PEKDEC+TimesNewRomanPSMT"/>
              </a:rPr>
              <a:t>посадки</a:t>
            </a:r>
            <a:r>
              <a:rPr dirty="0" sz="24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000000"/>
                </a:solidFill>
                <a:latin typeface="PEKDEC+TimesNewRomanPSMT"/>
                <a:cs typeface="PEKDEC+TimesNewRomanPSMT"/>
              </a:rPr>
              <a:t>растений.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279063" y="614248"/>
            <a:ext cx="7924121" cy="336825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159436" marR="0">
              <a:lnSpc>
                <a:spcPts val="4400"/>
              </a:lnSpc>
              <a:spcBef>
                <a:spcPts val="0"/>
              </a:spcBef>
              <a:spcAft>
                <a:spcPts val="0"/>
              </a:spcAft>
            </a:pPr>
            <a:r>
              <a:rPr dirty="0" sz="4400" b="1">
                <a:solidFill>
                  <a:srgbClr val="77933c"/>
                </a:solidFill>
                <a:latin typeface="Constantia"/>
                <a:cs typeface="Constantia"/>
              </a:rPr>
              <a:t>Задачи</a:t>
            </a:r>
            <a:r>
              <a:rPr dirty="0" sz="4400" b="1">
                <a:solidFill>
                  <a:srgbClr val="77933c"/>
                </a:solidFill>
                <a:latin typeface="Constantia"/>
                <a:cs typeface="Constantia"/>
              </a:rPr>
              <a:t> </a:t>
            </a:r>
            <a:r>
              <a:rPr dirty="0" sz="4400" b="1">
                <a:solidFill>
                  <a:srgbClr val="77933c"/>
                </a:solidFill>
                <a:latin typeface="Constantia"/>
                <a:cs typeface="Constantia"/>
              </a:rPr>
              <a:t>проекта:</a:t>
            </a:r>
          </a:p>
          <a:p>
            <a:pPr marL="0" marR="0">
              <a:lnSpc>
                <a:spcPts val="2214"/>
              </a:lnSpc>
              <a:spcBef>
                <a:spcPts val="406"/>
              </a:spcBef>
              <a:spcAft>
                <a:spcPts val="0"/>
              </a:spcAft>
            </a:pPr>
            <a:r>
              <a:rPr dirty="0" sz="2000" b="1">
                <a:solidFill>
                  <a:srgbClr val="000000"/>
                </a:solidFill>
                <a:latin typeface="CLKSIV+TimesNewRomanPS-BoldMT"/>
                <a:cs typeface="CLKSIV+TimesNewRomanPS-BoldMT"/>
              </a:rPr>
              <a:t>Задачи</a:t>
            </a:r>
            <a:r>
              <a:rPr dirty="0" sz="2000" b="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 b="1">
                <a:solidFill>
                  <a:srgbClr val="000000"/>
                </a:solidFill>
                <a:latin typeface="CLKSIV+TimesNewRomanPS-BoldMT"/>
                <a:cs typeface="CLKSIV+TimesNewRomanPS-BoldMT"/>
              </a:rPr>
              <a:t>проекта:</a:t>
            </a:r>
            <a:r>
              <a:rPr dirty="0" sz="2000" spc="-60" b="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Отдельные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формы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педагогического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процесса</a:t>
            </a:r>
          </a:p>
          <a:p>
            <a:pPr marL="0" marR="0">
              <a:lnSpc>
                <a:spcPts val="2214"/>
              </a:lnSpc>
              <a:spcBef>
                <a:spcPts val="185"/>
              </a:spcBef>
              <a:spcAft>
                <a:spcPts val="0"/>
              </a:spcAft>
            </a:pP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направить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на</a:t>
            </a:r>
            <a:r>
              <a:rPr dirty="0" sz="2000" spc="49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развитие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деятельности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с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детьми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по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формированию</a:t>
            </a:r>
          </a:p>
          <a:p>
            <a:pPr marL="0" marR="0">
              <a:lnSpc>
                <a:spcPts val="2214"/>
              </a:lnSpc>
              <a:spcBef>
                <a:spcPts val="185"/>
              </a:spcBef>
              <a:spcAft>
                <a:spcPts val="0"/>
              </a:spcAft>
            </a:pP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любви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и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бережного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отношения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к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природе.</a:t>
            </a:r>
          </a:p>
          <a:p>
            <a:pPr marL="0" marR="0">
              <a:lnSpc>
                <a:spcPts val="2214"/>
              </a:lnSpc>
              <a:spcBef>
                <a:spcPts val="185"/>
              </a:spcBef>
              <a:spcAft>
                <a:spcPts val="0"/>
              </a:spcAft>
            </a:pPr>
            <a:r>
              <a:rPr dirty="0" sz="2000" b="1">
                <a:solidFill>
                  <a:srgbClr val="000000"/>
                </a:solidFill>
                <a:latin typeface="CLKSIV+TimesNewRomanPS-BoldMT"/>
                <a:cs typeface="CLKSIV+TimesNewRomanPS-BoldMT"/>
              </a:rPr>
              <a:t>для</a:t>
            </a:r>
            <a:r>
              <a:rPr dirty="0" sz="2000" b="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 b="1">
                <a:solidFill>
                  <a:srgbClr val="000000"/>
                </a:solidFill>
                <a:latin typeface="CLKSIV+TimesNewRomanPS-BoldMT"/>
                <a:cs typeface="CLKSIV+TimesNewRomanPS-BoldMT"/>
              </a:rPr>
              <a:t>детей:</a:t>
            </a:r>
          </a:p>
          <a:p>
            <a:pPr marL="0" marR="0">
              <a:lnSpc>
                <a:spcPts val="2214"/>
              </a:lnSpc>
              <a:spcBef>
                <a:spcPts val="185"/>
              </a:spcBef>
              <a:spcAft>
                <a:spcPts val="0"/>
              </a:spcAft>
            </a:pPr>
            <a:r>
              <a:rPr dirty="0" sz="2000">
                <a:solidFill>
                  <a:srgbClr val="000000"/>
                </a:solidFill>
                <a:latin typeface="TEEBFR+TimesNewRomanPS-ItalicMT"/>
                <a:cs typeface="TEEBFR+TimesNewRomanPS-ItalicMT"/>
              </a:rPr>
              <a:t>Воспитательные</a:t>
            </a:r>
            <a:r>
              <a:rPr dirty="0" sz="2000" b="1">
                <a:solidFill>
                  <a:srgbClr val="000000"/>
                </a:solidFill>
                <a:latin typeface="CLKSIV+TimesNewRomanPS-BoldMT"/>
                <a:cs typeface="CLKSIV+TimesNewRomanPS-BoldMT"/>
              </a:rPr>
              <a:t>:</a:t>
            </a:r>
          </a:p>
          <a:p>
            <a:pPr marL="0" marR="0">
              <a:lnSpc>
                <a:spcPts val="2214"/>
              </a:lnSpc>
              <a:spcBef>
                <a:spcPts val="185"/>
              </a:spcBef>
              <a:spcAft>
                <a:spcPts val="0"/>
              </a:spcAft>
            </a:pP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Воспитывать</a:t>
            </a:r>
            <a:r>
              <a:rPr dirty="0" sz="2000" spc="101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интерес</a:t>
            </a:r>
            <a:r>
              <a:rPr dirty="0" sz="2000" spc="101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к</a:t>
            </a:r>
            <a:r>
              <a:rPr dirty="0" sz="2000" spc="100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уходу</a:t>
            </a:r>
            <a:r>
              <a:rPr dirty="0" sz="2000" spc="86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за</a:t>
            </a:r>
            <a:r>
              <a:rPr dirty="0" sz="2000" spc="100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растениями;</a:t>
            </a:r>
            <a:r>
              <a:rPr dirty="0" sz="2000" spc="102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накапливать</a:t>
            </a:r>
            <a:r>
              <a:rPr dirty="0" sz="2000" spc="90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опыт</a:t>
            </a:r>
          </a:p>
          <a:p>
            <a:pPr marL="0" marR="0">
              <a:lnSpc>
                <a:spcPts val="2214"/>
              </a:lnSpc>
              <a:spcBef>
                <a:spcPts val="185"/>
              </a:spcBef>
              <a:spcAft>
                <a:spcPts val="0"/>
              </a:spcAft>
            </a:pP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внимательного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и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заботливого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отношения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к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растущим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растениям.</a:t>
            </a:r>
          </a:p>
          <a:p>
            <a:pPr marL="63500" marR="0">
              <a:lnSpc>
                <a:spcPts val="2214"/>
              </a:lnSpc>
              <a:spcBef>
                <a:spcPts val="185"/>
              </a:spcBef>
              <a:spcAft>
                <a:spcPts val="0"/>
              </a:spcAft>
            </a:pP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Воспитывать</a:t>
            </a:r>
            <a:r>
              <a:rPr dirty="0" sz="2000" spc="3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желание</a:t>
            </a:r>
            <a:r>
              <a:rPr dirty="0" sz="2000" spc="2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добиваться</a:t>
            </a:r>
            <a:r>
              <a:rPr dirty="0" sz="2000" spc="-3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результата,</a:t>
            </a:r>
            <a:r>
              <a:rPr dirty="0" sz="2000" spc="-15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чувство</a:t>
            </a:r>
            <a:r>
              <a:rPr dirty="0" sz="2000" spc="1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ответственности</a:t>
            </a:r>
          </a:p>
          <a:p>
            <a:pPr marL="0" marR="0">
              <a:lnSpc>
                <a:spcPts val="2214"/>
              </a:lnSpc>
              <a:spcBef>
                <a:spcPts val="185"/>
              </a:spcBef>
              <a:spcAft>
                <a:spcPts val="0"/>
              </a:spcAft>
            </a:pP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за</a:t>
            </a:r>
            <a:r>
              <a:rPr dirty="0" sz="2000" spc="49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участие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в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общем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деле.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279063" y="4272715"/>
            <a:ext cx="1703313" cy="3193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214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>
                <a:solidFill>
                  <a:srgbClr val="000000"/>
                </a:solidFill>
                <a:latin typeface="TEEBFR+TimesNewRomanPS-ItalicMT"/>
                <a:cs typeface="TEEBFR+TimesNewRomanPS-ItalicMT"/>
              </a:rPr>
              <a:t>Развивающие: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1279063" y="4571857"/>
            <a:ext cx="7229298" cy="934643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270"/>
              </a:lnSpc>
              <a:spcBef>
                <a:spcPts val="0"/>
              </a:spcBef>
              <a:spcAft>
                <a:spcPts val="0"/>
              </a:spcAft>
            </a:pPr>
            <a:r>
              <a:rPr dirty="0" sz="2050">
                <a:solidFill>
                  <a:srgbClr val="000000"/>
                </a:solidFill>
                <a:latin typeface="PEKDEC+TimesNewRomanPSMT"/>
                <a:cs typeface="PEKDEC+TimesNewRomanPSMT"/>
              </a:rPr>
              <a:t>-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Развивать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творческую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активность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детей,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любознательность,</a:t>
            </a:r>
          </a:p>
          <a:p>
            <a:pPr marL="0" marR="0">
              <a:lnSpc>
                <a:spcPts val="2214"/>
              </a:lnSpc>
              <a:spcBef>
                <a:spcPts val="174"/>
              </a:spcBef>
              <a:spcAft>
                <a:spcPts val="0"/>
              </a:spcAft>
            </a:pP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воображение,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речевые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умения,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мелкую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моторику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рук,</a:t>
            </a:r>
            <a:r>
              <a:rPr dirty="0" sz="2000" spc="8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расширять</a:t>
            </a:r>
          </a:p>
          <a:p>
            <a:pPr marL="0" marR="0">
              <a:lnSpc>
                <a:spcPts val="2214"/>
              </a:lnSpc>
              <a:spcBef>
                <a:spcPts val="185"/>
              </a:spcBef>
              <a:spcAft>
                <a:spcPts val="0"/>
              </a:spcAft>
            </a:pP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представления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детей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в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области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растений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и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их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роста.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279063" y="5791057"/>
            <a:ext cx="1669480" cy="32641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270"/>
              </a:lnSpc>
              <a:spcBef>
                <a:spcPts val="0"/>
              </a:spcBef>
              <a:spcAft>
                <a:spcPts val="0"/>
              </a:spcAft>
            </a:pPr>
            <a:r>
              <a:rPr dirty="0" sz="2050">
                <a:solidFill>
                  <a:srgbClr val="000000"/>
                </a:solidFill>
                <a:latin typeface="PEKDEC+TimesNewRomanPSMT"/>
                <a:cs typeface="PEKDEC+TimesNewRomanPSMT"/>
              </a:rPr>
              <a:t>-</a:t>
            </a:r>
            <a:r>
              <a:rPr dirty="0" sz="205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TEEBFR+TimesNewRomanPS-ItalicMT"/>
                <a:cs typeface="TEEBFR+TimesNewRomanPS-ItalicMT"/>
              </a:rPr>
              <a:t>Обучающие: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1279063" y="6101515"/>
            <a:ext cx="7576604" cy="6241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63500" marR="0">
              <a:lnSpc>
                <a:spcPts val="2214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Формировать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у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детей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интерес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к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познавательно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–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исследовательской</a:t>
            </a:r>
          </a:p>
          <a:p>
            <a:pPr marL="0" marR="0">
              <a:lnSpc>
                <a:spcPts val="2214"/>
              </a:lnSpc>
              <a:spcBef>
                <a:spcPts val="185"/>
              </a:spcBef>
              <a:spcAft>
                <a:spcPts val="0"/>
              </a:spcAft>
            </a:pP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деятельности</a:t>
            </a: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438499" y="614248"/>
            <a:ext cx="4657520" cy="5969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4400"/>
              </a:lnSpc>
              <a:spcBef>
                <a:spcPts val="0"/>
              </a:spcBef>
              <a:spcAft>
                <a:spcPts val="0"/>
              </a:spcAft>
            </a:pPr>
            <a:r>
              <a:rPr dirty="0" sz="4400" b="1">
                <a:solidFill>
                  <a:srgbClr val="77933c"/>
                </a:solidFill>
                <a:latin typeface="Constantia"/>
                <a:cs typeface="Constantia"/>
              </a:rPr>
              <a:t>Задачи</a:t>
            </a:r>
            <a:r>
              <a:rPr dirty="0" sz="4400" b="1">
                <a:solidFill>
                  <a:srgbClr val="77933c"/>
                </a:solidFill>
                <a:latin typeface="Constantia"/>
                <a:cs typeface="Constantia"/>
              </a:rPr>
              <a:t> </a:t>
            </a:r>
            <a:r>
              <a:rPr dirty="0" sz="4400" b="1">
                <a:solidFill>
                  <a:srgbClr val="77933c"/>
                </a:solidFill>
                <a:latin typeface="Constantia"/>
                <a:cs typeface="Constantia"/>
              </a:rPr>
              <a:t>проекта: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279063" y="1651432"/>
            <a:ext cx="6209540" cy="9289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214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 b="1">
                <a:solidFill>
                  <a:srgbClr val="000000"/>
                </a:solidFill>
                <a:latin typeface="CLKSIV+TimesNewRomanPS-BoldMT"/>
                <a:cs typeface="CLKSIV+TimesNewRomanPS-BoldMT"/>
              </a:rPr>
              <a:t>для</a:t>
            </a:r>
            <a:r>
              <a:rPr dirty="0" sz="2000" b="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 b="1">
                <a:solidFill>
                  <a:srgbClr val="000000"/>
                </a:solidFill>
                <a:latin typeface="CLKSIV+TimesNewRomanPS-BoldMT"/>
                <a:cs typeface="CLKSIV+TimesNewRomanPS-BoldMT"/>
              </a:rPr>
              <a:t>родителей:</a:t>
            </a:r>
          </a:p>
          <a:p>
            <a:pPr marL="0" marR="0">
              <a:lnSpc>
                <a:spcPts val="2214"/>
              </a:lnSpc>
              <a:spcBef>
                <a:spcPts val="185"/>
              </a:spcBef>
              <a:spcAft>
                <a:spcPts val="0"/>
              </a:spcAft>
            </a:pPr>
            <a:r>
              <a:rPr dirty="0" sz="2000">
                <a:solidFill>
                  <a:srgbClr val="000000"/>
                </a:solidFill>
                <a:latin typeface="TEEBFR+TimesNewRomanPS-ItalicMT"/>
                <a:cs typeface="TEEBFR+TimesNewRomanPS-ItalicMT"/>
              </a:rPr>
              <a:t>Побуждать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TEEBFR+TimesNewRomanPS-ItalicMT"/>
                <a:cs typeface="TEEBFR+TimesNewRomanPS-ItalicMT"/>
              </a:rPr>
              <a:t>родителей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TEEBFR+TimesNewRomanPS-ItalicMT"/>
                <a:cs typeface="TEEBFR+TimesNewRomanPS-ItalicMT"/>
              </a:rPr>
              <a:t>участвовать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TEEBFR+TimesNewRomanPS-ItalicMT"/>
                <a:cs typeface="TEEBFR+TimesNewRomanPS-ItalicMT"/>
              </a:rPr>
              <a:t>в</a:t>
            </a:r>
            <a:r>
              <a:rPr dirty="0" sz="2000" spc="5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TEEBFR+TimesNewRomanPS-ItalicMT"/>
                <a:cs typeface="TEEBFR+TimesNewRomanPS-ItalicMT"/>
              </a:rPr>
              <a:t>познавательно-</a:t>
            </a:r>
          </a:p>
          <a:p>
            <a:pPr marL="0" marR="0">
              <a:lnSpc>
                <a:spcPts val="2214"/>
              </a:lnSpc>
              <a:spcBef>
                <a:spcPts val="185"/>
              </a:spcBef>
              <a:spcAft>
                <a:spcPts val="0"/>
              </a:spcAft>
            </a:pPr>
            <a:r>
              <a:rPr dirty="0" sz="2000">
                <a:solidFill>
                  <a:srgbClr val="000000"/>
                </a:solidFill>
                <a:latin typeface="TEEBFR+TimesNewRomanPS-ItalicMT"/>
                <a:cs typeface="TEEBFR+TimesNewRomanPS-ItalicMT"/>
              </a:rPr>
              <a:t>исследовательской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TEEBFR+TimesNewRomanPS-ItalicMT"/>
                <a:cs typeface="TEEBFR+TimesNewRomanPS-ItalicMT"/>
              </a:rPr>
              <a:t>деятельности.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1279063" y="2565832"/>
            <a:ext cx="1844550" cy="3193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214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 b="1">
                <a:solidFill>
                  <a:srgbClr val="000000"/>
                </a:solidFill>
                <a:latin typeface="CLKSIV+TimesNewRomanPS-BoldMT"/>
                <a:cs typeface="CLKSIV+TimesNewRomanPS-BoldMT"/>
              </a:rPr>
              <a:t>для</a:t>
            </a:r>
            <a:r>
              <a:rPr dirty="0" sz="2000" b="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 b="1">
                <a:solidFill>
                  <a:srgbClr val="000000"/>
                </a:solidFill>
                <a:latin typeface="CLKSIV+TimesNewRomanPS-BoldMT"/>
                <a:cs typeface="CLKSIV+TimesNewRomanPS-BoldMT"/>
              </a:rPr>
              <a:t>педагогов: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279063" y="2870632"/>
            <a:ext cx="7814857" cy="123378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214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Осуществлять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индивидуальный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подход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к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детям,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как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на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занятиях,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так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и</a:t>
            </a:r>
          </a:p>
          <a:p>
            <a:pPr marL="0" marR="0">
              <a:lnSpc>
                <a:spcPts val="2214"/>
              </a:lnSpc>
              <a:spcBef>
                <a:spcPts val="185"/>
              </a:spcBef>
              <a:spcAft>
                <a:spcPts val="0"/>
              </a:spcAft>
            </a:pP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в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свободной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самостоятельной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деятельности.</a:t>
            </a:r>
          </a:p>
          <a:p>
            <a:pPr marL="0" marR="0">
              <a:lnSpc>
                <a:spcPts val="2214"/>
              </a:lnSpc>
              <a:spcBef>
                <a:spcPts val="185"/>
              </a:spcBef>
              <a:spcAft>
                <a:spcPts val="0"/>
              </a:spcAft>
            </a:pP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Учить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детей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работать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самостоятельно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и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коллективно,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распределять</a:t>
            </a:r>
          </a:p>
          <a:p>
            <a:pPr marL="0" marR="0">
              <a:lnSpc>
                <a:spcPts val="2214"/>
              </a:lnSpc>
              <a:spcBef>
                <a:spcPts val="185"/>
              </a:spcBef>
              <a:spcAft>
                <a:spcPts val="0"/>
              </a:spcAft>
            </a:pP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между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собой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самостоятельно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или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при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помощи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взрослого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объём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 spc="12">
                <a:solidFill>
                  <a:srgbClr val="000000"/>
                </a:solidFill>
                <a:latin typeface="PEKDEC+TimesNewRomanPSMT"/>
                <a:cs typeface="PEKDEC+TimesNewRomanPSMT"/>
              </a:rPr>
              <a:t>работ.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507965" y="330529"/>
            <a:ext cx="4538860" cy="11557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4000"/>
              </a:lnSpc>
              <a:spcBef>
                <a:spcPts val="0"/>
              </a:spcBef>
              <a:spcAft>
                <a:spcPts val="0"/>
              </a:spcAft>
            </a:pPr>
            <a:r>
              <a:rPr dirty="0" sz="4000" b="1">
                <a:solidFill>
                  <a:srgbClr val="77933c"/>
                </a:solidFill>
                <a:latin typeface="Constantia"/>
                <a:cs typeface="Constantia"/>
              </a:rPr>
              <a:t>Предполагаемый</a:t>
            </a:r>
          </a:p>
          <a:p>
            <a:pPr marL="911075" marR="0">
              <a:lnSpc>
                <a:spcPts val="4000"/>
              </a:lnSpc>
              <a:spcBef>
                <a:spcPts val="800"/>
              </a:spcBef>
              <a:spcAft>
                <a:spcPts val="0"/>
              </a:spcAft>
            </a:pPr>
            <a:r>
              <a:rPr dirty="0" sz="4000" b="1">
                <a:solidFill>
                  <a:srgbClr val="77933c"/>
                </a:solidFill>
                <a:latin typeface="Constantia"/>
                <a:cs typeface="Constantia"/>
              </a:rPr>
              <a:t>результат: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135048" y="1958020"/>
            <a:ext cx="711001" cy="3193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214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 b="1">
                <a:solidFill>
                  <a:srgbClr val="000000"/>
                </a:solidFill>
                <a:latin typeface="CLKSIV+TimesNewRomanPS-BoldMT"/>
                <a:cs typeface="CLKSIV+TimesNewRomanPS-BoldMT"/>
              </a:rPr>
              <a:t>Дети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1135048" y="2262820"/>
            <a:ext cx="8177807" cy="15385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214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1.Дети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познакомятся</a:t>
            </a:r>
            <a:r>
              <a:rPr dirty="0" sz="2000" spc="41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с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дикорастущими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и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культурными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растениями.</a:t>
            </a:r>
          </a:p>
          <a:p>
            <a:pPr marL="0" marR="0">
              <a:lnSpc>
                <a:spcPts val="2214"/>
              </a:lnSpc>
              <a:spcBef>
                <a:spcPts val="185"/>
              </a:spcBef>
              <a:spcAft>
                <a:spcPts val="0"/>
              </a:spcAft>
            </a:pP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2.У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детей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формируется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интерес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к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опытнической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и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исследовательской</a:t>
            </a:r>
          </a:p>
          <a:p>
            <a:pPr marL="0" marR="0">
              <a:lnSpc>
                <a:spcPts val="2214"/>
              </a:lnSpc>
              <a:spcBef>
                <a:spcPts val="185"/>
              </a:spcBef>
              <a:spcAft>
                <a:spcPts val="0"/>
              </a:spcAft>
            </a:pP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деятельности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по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выращиванию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культурных</a:t>
            </a:r>
            <a:r>
              <a:rPr dirty="0" sz="2000" spc="9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растений.</a:t>
            </a:r>
          </a:p>
          <a:p>
            <a:pPr marL="180339" marR="0">
              <a:lnSpc>
                <a:spcPts val="2270"/>
              </a:lnSpc>
              <a:spcBef>
                <a:spcPts val="140"/>
              </a:spcBef>
              <a:spcAft>
                <a:spcPts val="0"/>
              </a:spcAft>
            </a:pPr>
            <a:r>
              <a:rPr dirty="0" sz="2050">
                <a:solidFill>
                  <a:srgbClr val="000000"/>
                </a:solidFill>
                <a:latin typeface="PEKDEC+TimesNewRomanPSMT"/>
                <a:cs typeface="PEKDEC+TimesNewRomanPSMT"/>
              </a:rPr>
              <a:t>3.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В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результате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практической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и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опытнической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деятельности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дети</a:t>
            </a:r>
            <a:r>
              <a:rPr dirty="0" sz="2000" spc="10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получа</a:t>
            </a:r>
          </a:p>
          <a:p>
            <a:pPr marL="180339" marR="0">
              <a:lnSpc>
                <a:spcPts val="2214"/>
              </a:lnSpc>
              <a:spcBef>
                <a:spcPts val="174"/>
              </a:spcBef>
              <a:spcAft>
                <a:spcPts val="0"/>
              </a:spcAft>
            </a:pP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необходимые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условия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для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роста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растений.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135048" y="3786820"/>
            <a:ext cx="1299244" cy="3193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214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 spc="-12" b="1">
                <a:solidFill>
                  <a:srgbClr val="000000"/>
                </a:solidFill>
                <a:latin typeface="CLKSIV+TimesNewRomanPS-BoldMT"/>
                <a:cs typeface="CLKSIV+TimesNewRomanPS-BoldMT"/>
              </a:rPr>
              <a:t>Родители.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1135048" y="4091620"/>
            <a:ext cx="8156471" cy="12337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214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1.Родители</a:t>
            </a:r>
            <a:r>
              <a:rPr dirty="0" sz="2000" spc="-9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примут</a:t>
            </a:r>
            <a:r>
              <a:rPr dirty="0" sz="2000" spc="1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активное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участие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в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проекте</a:t>
            </a:r>
            <a:r>
              <a:rPr dirty="0" sz="2000" spc="4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«Наш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веселый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огород».</a:t>
            </a:r>
          </a:p>
          <a:p>
            <a:pPr marL="0" marR="0">
              <a:lnSpc>
                <a:spcPts val="2214"/>
              </a:lnSpc>
              <a:spcBef>
                <a:spcPts val="185"/>
              </a:spcBef>
              <a:spcAft>
                <a:spcPts val="0"/>
              </a:spcAft>
            </a:pPr>
            <a:r>
              <a:rPr dirty="0" sz="2000" b="1">
                <a:solidFill>
                  <a:srgbClr val="000000"/>
                </a:solidFill>
                <a:latin typeface="CLKSIV+TimesNewRomanPS-BoldMT"/>
                <a:cs typeface="CLKSIV+TimesNewRomanPS-BoldMT"/>
              </a:rPr>
              <a:t>Педагоги.</a:t>
            </a:r>
          </a:p>
          <a:p>
            <a:pPr marL="0" marR="0">
              <a:lnSpc>
                <a:spcPts val="2214"/>
              </a:lnSpc>
              <a:spcBef>
                <a:spcPts val="185"/>
              </a:spcBef>
              <a:spcAft>
                <a:spcPts val="0"/>
              </a:spcAft>
            </a:pP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1.Повышение</a:t>
            </a:r>
            <a:r>
              <a:rPr dirty="0" sz="2000" spc="2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педагогической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компетенции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в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данном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направлении,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поиск</a:t>
            </a:r>
          </a:p>
          <a:p>
            <a:pPr marL="0" marR="0">
              <a:lnSpc>
                <a:spcPts val="2214"/>
              </a:lnSpc>
              <a:spcBef>
                <a:spcPts val="185"/>
              </a:spcBef>
              <a:spcAft>
                <a:spcPts val="0"/>
              </a:spcAft>
            </a:pP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путей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реализации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задач.</a:t>
            </a: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560178" y="382090"/>
            <a:ext cx="6436674" cy="104394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740941" marR="0">
              <a:lnSpc>
                <a:spcPts val="3600"/>
              </a:lnSpc>
              <a:spcBef>
                <a:spcPts val="0"/>
              </a:spcBef>
              <a:spcAft>
                <a:spcPts val="0"/>
              </a:spcAft>
            </a:pPr>
            <a:r>
              <a:rPr dirty="0" sz="3600" b="1">
                <a:solidFill>
                  <a:srgbClr val="77933c"/>
                </a:solidFill>
                <a:latin typeface="Constantia"/>
                <a:cs typeface="Constantia"/>
              </a:rPr>
              <a:t>Интеграция</a:t>
            </a:r>
          </a:p>
          <a:p>
            <a:pPr marL="0" marR="0">
              <a:lnSpc>
                <a:spcPts val="3600"/>
              </a:lnSpc>
              <a:spcBef>
                <a:spcPts val="720"/>
              </a:spcBef>
              <a:spcAft>
                <a:spcPts val="0"/>
              </a:spcAft>
            </a:pPr>
            <a:r>
              <a:rPr dirty="0" sz="3600" b="1">
                <a:solidFill>
                  <a:srgbClr val="77933c"/>
                </a:solidFill>
                <a:latin typeface="Constantia"/>
                <a:cs typeface="Constantia"/>
              </a:rPr>
              <a:t>образовательных</a:t>
            </a:r>
            <a:r>
              <a:rPr dirty="0" sz="3600" b="1">
                <a:solidFill>
                  <a:srgbClr val="77933c"/>
                </a:solidFill>
                <a:latin typeface="Constantia"/>
                <a:cs typeface="Constantia"/>
              </a:rPr>
              <a:t> </a:t>
            </a:r>
            <a:r>
              <a:rPr dirty="0" sz="3600" b="1">
                <a:solidFill>
                  <a:srgbClr val="77933c"/>
                </a:solidFill>
                <a:latin typeface="Constantia"/>
                <a:cs typeface="Constantia"/>
              </a:rPr>
              <a:t>областей: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279064" y="1655496"/>
            <a:ext cx="3247097" cy="32895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290"/>
              </a:lnSpc>
              <a:spcBef>
                <a:spcPts val="0"/>
              </a:spcBef>
              <a:spcAft>
                <a:spcPts val="0"/>
              </a:spcAft>
            </a:pPr>
            <a:r>
              <a:rPr dirty="0" sz="2050">
                <a:solidFill>
                  <a:srgbClr val="000000"/>
                </a:solidFill>
                <a:latin typeface="BEFSIQ+ArialMT"/>
                <a:cs typeface="BEFSIQ+ArialMT"/>
              </a:rPr>
              <a:t>•</a:t>
            </a:r>
            <a:r>
              <a:rPr dirty="0" sz="2050" spc="146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Познавательное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развитие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1279064" y="2021256"/>
            <a:ext cx="4795989" cy="69471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290"/>
              </a:lnSpc>
              <a:spcBef>
                <a:spcPts val="0"/>
              </a:spcBef>
              <a:spcAft>
                <a:spcPts val="0"/>
              </a:spcAft>
            </a:pPr>
            <a:r>
              <a:rPr dirty="0" sz="2050">
                <a:solidFill>
                  <a:srgbClr val="000000"/>
                </a:solidFill>
                <a:latin typeface="BEFSIQ+ArialMT"/>
                <a:cs typeface="BEFSIQ+ArialMT"/>
              </a:rPr>
              <a:t>•</a:t>
            </a:r>
            <a:r>
              <a:rPr dirty="0" sz="2050" spc="146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Социально-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коммуникативное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развитие</a:t>
            </a:r>
          </a:p>
          <a:p>
            <a:pPr marL="0" marR="0">
              <a:lnSpc>
                <a:spcPts val="2290"/>
              </a:lnSpc>
              <a:spcBef>
                <a:spcPts val="589"/>
              </a:spcBef>
              <a:spcAft>
                <a:spcPts val="0"/>
              </a:spcAft>
            </a:pPr>
            <a:r>
              <a:rPr dirty="0" sz="2050">
                <a:solidFill>
                  <a:srgbClr val="000000"/>
                </a:solidFill>
                <a:latin typeface="BEFSIQ+ArialMT"/>
                <a:cs typeface="BEFSIQ+ArialMT"/>
              </a:rPr>
              <a:t>•</a:t>
            </a:r>
            <a:r>
              <a:rPr dirty="0" sz="2050" spc="146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Речевое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развитие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279064" y="2752776"/>
            <a:ext cx="4778209" cy="69471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290"/>
              </a:lnSpc>
              <a:spcBef>
                <a:spcPts val="0"/>
              </a:spcBef>
              <a:spcAft>
                <a:spcPts val="0"/>
              </a:spcAft>
            </a:pPr>
            <a:r>
              <a:rPr dirty="0" sz="2050">
                <a:solidFill>
                  <a:srgbClr val="000000"/>
                </a:solidFill>
                <a:latin typeface="BEFSIQ+ArialMT"/>
                <a:cs typeface="BEFSIQ+ArialMT"/>
              </a:rPr>
              <a:t>•</a:t>
            </a:r>
            <a:r>
              <a:rPr dirty="0" sz="2050" spc="146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Художественно-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эстетическое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развитие</a:t>
            </a:r>
          </a:p>
          <a:p>
            <a:pPr marL="0" marR="0">
              <a:lnSpc>
                <a:spcPts val="2290"/>
              </a:lnSpc>
              <a:spcBef>
                <a:spcPts val="589"/>
              </a:spcBef>
              <a:spcAft>
                <a:spcPts val="0"/>
              </a:spcAft>
            </a:pPr>
            <a:r>
              <a:rPr dirty="0" sz="2050">
                <a:solidFill>
                  <a:srgbClr val="000000"/>
                </a:solidFill>
                <a:latin typeface="BEFSIQ+ArialMT"/>
                <a:cs typeface="BEFSIQ+ArialMT"/>
              </a:rPr>
              <a:t>•</a:t>
            </a:r>
            <a:r>
              <a:rPr dirty="0" sz="2050" spc="146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Физическое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развитие</a:t>
            </a: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566355" y="330529"/>
            <a:ext cx="4394890" cy="11557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4000"/>
              </a:lnSpc>
              <a:spcBef>
                <a:spcPts val="0"/>
              </a:spcBef>
              <a:spcAft>
                <a:spcPts val="0"/>
              </a:spcAft>
            </a:pPr>
            <a:r>
              <a:rPr dirty="0" sz="4000" b="1">
                <a:solidFill>
                  <a:srgbClr val="77933c"/>
                </a:solidFill>
                <a:latin typeface="Constantia"/>
                <a:cs typeface="Constantia"/>
              </a:rPr>
              <a:t>Формы</a:t>
            </a:r>
            <a:r>
              <a:rPr dirty="0" sz="4000" b="1">
                <a:solidFill>
                  <a:srgbClr val="77933c"/>
                </a:solidFill>
                <a:latin typeface="Constantia"/>
                <a:cs typeface="Constantia"/>
              </a:rPr>
              <a:t> </a:t>
            </a:r>
            <a:r>
              <a:rPr dirty="0" sz="4000" b="1">
                <a:solidFill>
                  <a:srgbClr val="77933c"/>
                </a:solidFill>
                <a:latin typeface="Constantia"/>
                <a:cs typeface="Constantia"/>
              </a:rPr>
              <a:t>и</a:t>
            </a:r>
            <a:r>
              <a:rPr dirty="0" sz="4000" b="1">
                <a:solidFill>
                  <a:srgbClr val="77933c"/>
                </a:solidFill>
                <a:latin typeface="Constantia"/>
                <a:cs typeface="Constantia"/>
              </a:rPr>
              <a:t> </a:t>
            </a:r>
            <a:r>
              <a:rPr dirty="0" sz="4000" b="1">
                <a:solidFill>
                  <a:srgbClr val="77933c"/>
                </a:solidFill>
                <a:latin typeface="Constantia"/>
                <a:cs typeface="Constantia"/>
              </a:rPr>
              <a:t>методы</a:t>
            </a:r>
          </a:p>
          <a:p>
            <a:pPr marL="1170749" marR="0">
              <a:lnSpc>
                <a:spcPts val="4000"/>
              </a:lnSpc>
              <a:spcBef>
                <a:spcPts val="800"/>
              </a:spcBef>
              <a:spcAft>
                <a:spcPts val="0"/>
              </a:spcAft>
            </a:pPr>
            <a:r>
              <a:rPr dirty="0" sz="4000" b="1">
                <a:solidFill>
                  <a:srgbClr val="77933c"/>
                </a:solidFill>
                <a:latin typeface="Constantia"/>
                <a:cs typeface="Constantia"/>
              </a:rPr>
              <a:t>работы: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2575207" y="1694285"/>
            <a:ext cx="3482596" cy="167007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290"/>
              </a:lnSpc>
              <a:spcBef>
                <a:spcPts val="0"/>
              </a:spcBef>
              <a:spcAft>
                <a:spcPts val="0"/>
              </a:spcAft>
            </a:pPr>
            <a:r>
              <a:rPr dirty="0" sz="2050">
                <a:solidFill>
                  <a:srgbClr val="000000"/>
                </a:solidFill>
                <a:latin typeface="BEFSIQ+ArialMT"/>
                <a:cs typeface="BEFSIQ+ArialMT"/>
              </a:rPr>
              <a:t>•</a:t>
            </a:r>
            <a:r>
              <a:rPr dirty="0" sz="2050" spc="146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 b="1">
                <a:solidFill>
                  <a:srgbClr val="000000"/>
                </a:solidFill>
                <a:latin typeface="CLKSIV+TimesNewRomanPS-BoldMT"/>
                <a:cs typeface="CLKSIV+TimesNewRomanPS-BoldMT"/>
              </a:rPr>
              <a:t>Формы</a:t>
            </a:r>
            <a:r>
              <a:rPr dirty="0" sz="2000" b="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 b="1">
                <a:solidFill>
                  <a:srgbClr val="000000"/>
                </a:solidFill>
                <a:latin typeface="CLKSIV+TimesNewRomanPS-BoldMT"/>
                <a:cs typeface="CLKSIV+TimesNewRomanPS-BoldMT"/>
              </a:rPr>
              <a:t>и</a:t>
            </a:r>
            <a:r>
              <a:rPr dirty="0" sz="2000" b="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 b="1">
                <a:solidFill>
                  <a:srgbClr val="000000"/>
                </a:solidFill>
                <a:latin typeface="CLKSIV+TimesNewRomanPS-BoldMT"/>
                <a:cs typeface="CLKSIV+TimesNewRomanPS-BoldMT"/>
              </a:rPr>
              <a:t>методы</a:t>
            </a:r>
            <a:r>
              <a:rPr dirty="0" sz="2000" b="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 b="1">
                <a:solidFill>
                  <a:srgbClr val="000000"/>
                </a:solidFill>
                <a:latin typeface="CLKSIV+TimesNewRomanPS-BoldMT"/>
                <a:cs typeface="CLKSIV+TimesNewRomanPS-BoldMT"/>
              </a:rPr>
              <a:t>работы:</a:t>
            </a:r>
          </a:p>
          <a:p>
            <a:pPr marL="0" marR="0">
              <a:lnSpc>
                <a:spcPts val="2290"/>
              </a:lnSpc>
              <a:spcBef>
                <a:spcPts val="349"/>
              </a:spcBef>
              <a:spcAft>
                <a:spcPts val="0"/>
              </a:spcAft>
            </a:pPr>
            <a:r>
              <a:rPr dirty="0" sz="2050">
                <a:solidFill>
                  <a:srgbClr val="000000"/>
                </a:solidFill>
                <a:latin typeface="BEFSIQ+ArialMT"/>
                <a:cs typeface="BEFSIQ+ArialMT"/>
              </a:rPr>
              <a:t>•</a:t>
            </a:r>
            <a:r>
              <a:rPr dirty="0" sz="2050" spc="146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ООД,</a:t>
            </a:r>
          </a:p>
          <a:p>
            <a:pPr marL="0" marR="0">
              <a:lnSpc>
                <a:spcPts val="2290"/>
              </a:lnSpc>
              <a:spcBef>
                <a:spcPts val="399"/>
              </a:spcBef>
              <a:spcAft>
                <a:spcPts val="0"/>
              </a:spcAft>
            </a:pPr>
            <a:r>
              <a:rPr dirty="0" sz="2050">
                <a:solidFill>
                  <a:srgbClr val="000000"/>
                </a:solidFill>
                <a:latin typeface="BEFSIQ+ArialMT"/>
                <a:cs typeface="BEFSIQ+ArialMT"/>
              </a:rPr>
              <a:t>•</a:t>
            </a:r>
            <a:r>
              <a:rPr dirty="0" sz="2050" spc="146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беседы,</a:t>
            </a:r>
          </a:p>
          <a:p>
            <a:pPr marL="0" marR="0">
              <a:lnSpc>
                <a:spcPts val="2290"/>
              </a:lnSpc>
              <a:spcBef>
                <a:spcPts val="349"/>
              </a:spcBef>
              <a:spcAft>
                <a:spcPts val="0"/>
              </a:spcAft>
            </a:pPr>
            <a:r>
              <a:rPr dirty="0" sz="2050">
                <a:solidFill>
                  <a:srgbClr val="000000"/>
                </a:solidFill>
                <a:latin typeface="BEFSIQ+ArialMT"/>
                <a:cs typeface="BEFSIQ+ArialMT"/>
              </a:rPr>
              <a:t>•</a:t>
            </a:r>
            <a:r>
              <a:rPr dirty="0" sz="2050" spc="146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экскурсии,</a:t>
            </a:r>
          </a:p>
          <a:p>
            <a:pPr marL="0" marR="0">
              <a:lnSpc>
                <a:spcPts val="2290"/>
              </a:lnSpc>
              <a:spcBef>
                <a:spcPts val="399"/>
              </a:spcBef>
              <a:spcAft>
                <a:spcPts val="0"/>
              </a:spcAft>
            </a:pPr>
            <a:r>
              <a:rPr dirty="0" sz="2050">
                <a:solidFill>
                  <a:srgbClr val="000000"/>
                </a:solidFill>
                <a:latin typeface="BEFSIQ+ArialMT"/>
                <a:cs typeface="BEFSIQ+ArialMT"/>
              </a:rPr>
              <a:t>•</a:t>
            </a:r>
            <a:r>
              <a:rPr dirty="0" sz="2050" spc="146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наблюдения,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2575207" y="3370685"/>
            <a:ext cx="4210292" cy="32895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290"/>
              </a:lnSpc>
              <a:spcBef>
                <a:spcPts val="0"/>
              </a:spcBef>
              <a:spcAft>
                <a:spcPts val="0"/>
              </a:spcAft>
            </a:pPr>
            <a:r>
              <a:rPr dirty="0" sz="2050">
                <a:solidFill>
                  <a:srgbClr val="000000"/>
                </a:solidFill>
                <a:latin typeface="BEFSIQ+ArialMT"/>
                <a:cs typeface="BEFSIQ+ArialMT"/>
              </a:rPr>
              <a:t>•</a:t>
            </a:r>
            <a:r>
              <a:rPr dirty="0" sz="2050" spc="146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чтение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произведений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о</a:t>
            </a:r>
            <a:r>
              <a:rPr dirty="0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000000"/>
                </a:solidFill>
                <a:latin typeface="PEKDEC+TimesNewRomanPSMT"/>
                <a:cs typeface="PEKDEC+TimesNewRomanPSMT"/>
              </a:rPr>
              <a:t>растениях.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 Office">
  <a:themeElements>
    <a:clrScheme name="Standard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tandard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tandard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PresentationFormat>On-screen Show (4:3)</PresentationFormat>
  <ScaleCrop>false</ScaleCrop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PowerPoint</dc:title>
  <cp:revision>1</cp:revision>
  <dcterms:modified xsi:type="dcterms:W3CDTF">2022-10-30T10:44:12-05:00</dcterms:modified>
</cp:coreProperties>
</file>