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5"/>
  </p:notesMasterIdLst>
  <p:sldIdLst>
    <p:sldId id="256" r:id="rId3"/>
    <p:sldId id="257" r:id="rId4"/>
    <p:sldId id="277" r:id="rId5"/>
    <p:sldId id="27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725"/>
    <a:srgbClr val="DF2A17"/>
    <a:srgbClr val="E60089"/>
    <a:srgbClr val="EF037F"/>
    <a:srgbClr val="FF2578"/>
    <a:srgbClr val="B202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476" y="-108"/>
      </p:cViewPr>
      <p:guideLst>
        <p:guide orient="horz" pos="4315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A2FBB-F5CB-4AB3-B7F6-23686B56D648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6920-62BD-40C2-9345-1D476F128C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56920-62BD-40C2-9345-1D476F128C7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69123"/>
            <a:ext cx="2133600" cy="255586"/>
          </a:xfrm>
        </p:spPr>
        <p:txBody>
          <a:bodyPr anchor="b"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69123"/>
            <a:ext cx="2895600" cy="255586"/>
          </a:xfrm>
        </p:spPr>
        <p:txBody>
          <a:bodyPr anchor="b"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69123"/>
            <a:ext cx="2133600" cy="255586"/>
          </a:xfrm>
        </p:spPr>
        <p:txBody>
          <a:bodyPr anchor="b"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7152-2E8D-4D78-AC7D-C0529FDE989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2AD7-C4A7-46C7-ACDD-4CFFD5D2A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/>
            </a:scene3d>
            <a:sp3d contourW="12700"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7014"/>
            <a:ext cx="2133600" cy="2920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C6407152-2E8D-4D78-AC7D-C0529FDE989A}" type="datetimeFigureOut">
              <a:rPr lang="ru-RU" smtClean="0"/>
              <a:pPr/>
              <a:t>23.12.2013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77014"/>
            <a:ext cx="2895600" cy="2920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1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77014"/>
            <a:ext cx="2133600" cy="2920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677F2AD7-C4A7-46C7-ACDD-4CFFD5D2A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>
            <a:noFill/>
          </a:ln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6">
              <a:lumMod val="50000"/>
            </a:schemeClr>
          </a:solidFill>
          <a:latin typeface="+mn-lt"/>
          <a:ea typeface="Tahoma" pitchFamily="34" charset="0"/>
          <a:cs typeface="Tahom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6">
              <a:lumMod val="50000"/>
            </a:schemeClr>
          </a:solidFill>
          <a:latin typeface="+mn-lt"/>
          <a:ea typeface="Tahoma" pitchFamily="34" charset="0"/>
          <a:cs typeface="Tahoma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6">
              <a:lumMod val="50000"/>
            </a:schemeClr>
          </a:solidFill>
          <a:latin typeface="+mn-lt"/>
          <a:ea typeface="Tahoma" pitchFamily="34" charset="0"/>
          <a:cs typeface="Tahoma" pitchFamily="34" charset="0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6">
              <a:lumMod val="50000"/>
            </a:schemeClr>
          </a:solidFill>
          <a:latin typeface="+mn-lt"/>
          <a:ea typeface="Tahoma" pitchFamily="34" charset="0"/>
          <a:cs typeface="Tahoma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X" TargetMode="External"/><Relationship Id="rId2" Type="http://schemas.openxmlformats.org/officeDocument/2006/relationships/hyperlink" Target="http://ru.wikipedia.org/wiki/&#1041;&#1072;&#1096;&#1082;&#1080;&#1088;&#1099;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41;&#1072;&#1096;&#1082;&#1086;&#1088;&#1090;&#1086;&#1089;&#1090;&#1072;&#1085;" TargetMode="External"/><Relationship Id="rId2" Type="http://schemas.openxmlformats.org/officeDocument/2006/relationships/hyperlink" Target="http://ru.wikipedia.org/wiki/&#1056;&#1086;&#1089;&#1089;&#1080;&#1103;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ru.wikipedia.org/wiki/&#1070;&#1083;&#1072;&#1077;&#1074;,_&#1057;&#1072;&#1083;&#1072;&#1074;&#1072;&#1090;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НПК «Шаг в будущее»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секция: краеведение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«Заиграй же, мой </a:t>
            </a:r>
            <a:r>
              <a:rPr lang="ru-RU" dirty="0" err="1" smtClean="0"/>
              <a:t>курай</a:t>
            </a:r>
            <a:r>
              <a:rPr lang="ru-RU" dirty="0" smtClean="0"/>
              <a:t>…»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4214818"/>
            <a:ext cx="6772300" cy="1500198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Автор: </a:t>
            </a:r>
            <a:r>
              <a:rPr lang="ru-RU" sz="1600" b="1" dirty="0" err="1" smtClean="0">
                <a:solidFill>
                  <a:schemeClr val="tx1"/>
                </a:solidFill>
              </a:rPr>
              <a:t>Бурангулов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</a:rPr>
              <a:t>Эмиль,обучающийся</a:t>
            </a:r>
            <a:r>
              <a:rPr lang="ru-RU" sz="1600" b="1" dirty="0" smtClean="0">
                <a:solidFill>
                  <a:schemeClr val="tx1"/>
                </a:solidFill>
              </a:rPr>
              <a:t> 2 класса 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МОБУ СОШ с. </a:t>
            </a:r>
            <a:r>
              <a:rPr lang="ru-RU" sz="1600" b="1" dirty="0" err="1" smtClean="0">
                <a:solidFill>
                  <a:schemeClr val="tx1"/>
                </a:solidFill>
              </a:rPr>
              <a:t>Аючево</a:t>
            </a:r>
            <a:r>
              <a:rPr lang="ru-RU" sz="1600" b="1" dirty="0" smtClean="0">
                <a:solidFill>
                  <a:schemeClr val="tx1"/>
                </a:solidFill>
              </a:rPr>
              <a:t> им. Рима </a:t>
            </a:r>
            <a:r>
              <a:rPr lang="ru-RU" sz="1600" b="1" dirty="0" err="1" smtClean="0">
                <a:solidFill>
                  <a:schemeClr val="tx1"/>
                </a:solidFill>
              </a:rPr>
              <a:t>Янгузина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Руководитель: Азнаева </a:t>
            </a:r>
            <a:r>
              <a:rPr lang="ru-RU" sz="1600" b="1" dirty="0" err="1" smtClean="0">
                <a:solidFill>
                  <a:schemeClr val="tx1"/>
                </a:solidFill>
              </a:rPr>
              <a:t>Лэйсан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</a:rPr>
              <a:t>Ришатовна</a:t>
            </a:r>
            <a:r>
              <a:rPr lang="ru-RU" sz="1600" b="1" dirty="0" smtClean="0">
                <a:solidFill>
                  <a:schemeClr val="tx1"/>
                </a:solidFill>
              </a:rPr>
              <a:t>,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у</a:t>
            </a:r>
            <a:r>
              <a:rPr lang="ru-RU" sz="1600" b="1" dirty="0" smtClean="0">
                <a:solidFill>
                  <a:schemeClr val="tx1"/>
                </a:solidFill>
              </a:rPr>
              <a:t>читель начальных классов</a:t>
            </a:r>
          </a:p>
          <a:p>
            <a:pPr algn="r"/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643570" y="195829"/>
            <a:ext cx="2928958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Сулейманов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Гата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(1912 – 1988). Родился в г.Баймак республики Башкортостан.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семь лет взял в руки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Сулейманов. Вскоре среди сверстников он становился признанным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Им, деревенским малышам, целыми днями пасшим коз на склонах окрестных гор, это занятие было поистине источником радости и вдохновения.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Гата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Сулейманов хорошо известен и своими исследовательскими трудами, посвященными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кураю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Его книги «Уроки пения и музыки» и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стали настольными книгами для многих любителей музыки. Кроме того, им составлены и выпущены учебники для классов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курая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музыкальных школ республики. Эти труды возникли как итог неустанной деятельности Сулейманова на поприще подготовки национальных кадров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кураистов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Рисунок 4" descr="G:\шаг в будущее\кураисты\сулейман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12274"/>
            <a:ext cx="4786346" cy="538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643570" y="402342"/>
            <a:ext cx="314327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Дильмухаметов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Ишмулла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Ишкалеевич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Любимым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всего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башкирского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народа, признанным виртуозом игры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XX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веке был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Ишмулла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Дильмухаметов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(Приложение 3. Рис.3)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Родился 15 сентября 1928 года в деревне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Староякупово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Зилаирского кантона БАССР (в настоящее время Зилаирский район Республики Башкортостан). Умер он 19 октября 1984 года.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Дильмухаметов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И.И. – башкирский актёр,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певец, композитор. В 1973 году ему присвоено звание народного артиста БАССР, а в 1975 году – звание заслуженного артиста РСФСР.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Рисунок 5" descr="G:\шаг в будущее\кураисты\дильмухамет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714356"/>
            <a:ext cx="4885746" cy="528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143504" y="634555"/>
            <a:ext cx="35719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Аиткулов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Азат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Миннигалеевич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призанным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виртуозом игры является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Азат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Аиткулов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Президент Союза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заслуженный артист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России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народный артист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Республики Башкортостан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лауреат Государственной премии имени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Салавата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Юлаева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Родился 27 января 1956 года в селе Юлдыбаево Зилаирского района Башкортостана. Это башкирский народный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музыкант-кураист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В 1991 году ему присуждено звание народного артиста БАССР.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Азат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Миннигалеевич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является продолжателем классических традиций исполнения  башкирских народных мелодий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узун-кюй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в совершенстве владеет всеми приемами игры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курае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В его репертуаре более ста произведений башкирского музыкального фольклора, в том числе «Урал» ,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Шаура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Тафтиляу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«Пеший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Махмут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«Перовский» и другие.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Рисунок 6" descr="G:\шаг в будущее\кураисты\аиткуло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428736"/>
            <a:ext cx="488494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857752" y="414700"/>
            <a:ext cx="385765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Гайнетдинов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Юлай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Ишбулдович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родился 8 января 1954 года в деревне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Тавлыкаево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Баймакского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Башкортостана. (Приложение 3. Рис.5)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Юлай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Ишбулдович-кураист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заслуженный работник культуры БАССР с 1988 года.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Гайнетдинов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является продолжателем традиций исполнительского мастерства известных народных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1978 году на конкурсе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Ю.Исянбаева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Уфе он занял I место, в 1989 году стал лауреатом 9-го Международного фольклорного фестиваля в Будапеште.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репертуаре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Ю.И.Гайнетдинова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более ста произведений башкирского музыкального фольклора.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Юлай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Ишбулдович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аккомпанировал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певцам С.Абдуллину,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Ф.Кильдияровой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А.Султанову и другим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Рисунок 7" descr="G:\шаг в будущее\кураисты\гайнетдин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119" y="1000108"/>
            <a:ext cx="444767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43438" y="306166"/>
            <a:ext cx="421484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Рахимов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Ришат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Рашитович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родился 24 октября 1953 года в деревне 2-е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Иткулово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Баймакского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Башкортостана. (Приложение 3. Рис.6)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Ришат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Рашитович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башкирский музыкант,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педагог.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1982 года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Ришат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Рахимов – заслуженный работник культуры БАССР, с 1995 года – народный артист Республики Башкортостан.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1976 года  он работает преподавателем по курсу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Уфимском училище искусств.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Ришат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Рахимов-собиратель произведений фольклора, популяризатор редко исполняемых башкирских народных мелодий.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наших дней имеются лауреаты и дипломанты Всемирных фестивалей молодёжи и студентов, Международных фольклорных фестивалей, Всероссийских конкурсов исполнителей на редких музыкальных инструмента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х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435431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40820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4. Родственные инструменты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1428737"/>
            <a:ext cx="31432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Свирель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русский духовой инструмент, род продольной флейты. В верхнем конце ствола — свистковое устройство, в нижней части — по 3 боковых отверстия для изменения высоты звуков. Стволы настроены между собой в кварту и дают в целом диатонический звукоряд в объёме септимы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Рисунок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71546"/>
            <a:ext cx="414340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928670"/>
            <a:ext cx="50006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Сыбызгы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— (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каз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Сыбызғы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казахский духовой инструмент типа свирели, традиционно изготавливался из тростника или дерева, позже и реже —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серебра.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один из самых распространенных музыкальных инструментов на территории Казахстана до XVIII века, ввиду простоты его изготовления. С этим инструментом у казахов связано множество легенд и преданий. У казахов владение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сыбызгы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считалось обязательным. На территории Казахстана существует две разновидности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сыбызгы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связанные с разными исполнительскими традициями. Так восточный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сыбызгы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имеет конусообразную, более короткую по длине и малую по диаметру форму, западная разновидность крупнее и длиннее.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Рисунок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392909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642918"/>
            <a:ext cx="3857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Гаргы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туйдук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туркменский народный музыкальный инструмент, был известен задолго до нашей эры. Будучи широко распространенным у восточных народов,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гаргы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туйдук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глубины веков дошел до наших дней в своем первозданном виде.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Гаргы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туйдук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вырезается из тростника. На нем размещено 5-6 ладовых отверстий. Это духовой инструмент. Не все экземпляры одинаковы по размерам.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 используются только для сольной игры, другие - при аккомпанементе. </a:t>
            </a:r>
          </a:p>
          <a:p>
            <a:endParaRPr lang="ru-RU" dirty="0"/>
          </a:p>
        </p:txBody>
      </p:sp>
      <p:pic>
        <p:nvPicPr>
          <p:cNvPr id="30722" name="Рисунок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414340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2" y="1643050"/>
            <a:ext cx="37862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Д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удка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Белорусская деревянная продольная флейта со свистковым устройством и отверстиями для изменения высоты извлекаемых звуков. Общая длина 400-500 мм. Реконструированные в 1950 дудки с клапанным механизмом введены в состав оркестра белорусских народных инструментов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Рисуно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428628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2" y="642918"/>
            <a:ext cx="364332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Саламури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грузинская свистковая флейта. Один из наиболее распространённых пастушеских инструментов Грузии. Изготовляется из тутового дерева или тростника, дл. 240- 390 мм. У головки со втулкой - удлинённый, клювовидный или слегка скошенный срез. Имеет 5-7 игровых отверстий на лицевой стороне ствола и 1 на тыльной. Звукоряд диатонический; диапазон три октавы.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Рисунок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435771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 Заиграй же, мой </a:t>
            </a:r>
            <a:r>
              <a:rPr lang="ru-RU" b="1" dirty="0" err="1" smtClean="0"/>
              <a:t>курай</a:t>
            </a:r>
            <a:r>
              <a:rPr lang="ru-RU" b="1" dirty="0" smtClean="0"/>
              <a:t>,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 Песню, чтоб вошла в сердца,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 И Урал, и весь наш край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 Прославляя без конца…</a:t>
            </a:r>
            <a:endParaRPr lang="ru-RU" dirty="0" smtClean="0"/>
          </a:p>
          <a:p>
            <a:pPr algn="r"/>
            <a:r>
              <a:rPr lang="ru-RU" b="1" dirty="0" smtClean="0"/>
              <a:t>                                                                                                                        Салават </a:t>
            </a:r>
            <a:r>
              <a:rPr lang="ru-RU" b="1" dirty="0" err="1" smtClean="0"/>
              <a:t>Юлаев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314" y="500042"/>
            <a:ext cx="35719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Нэй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тоже флейта, которая распространена в арабо-иранской, таджикско-узбекской и молдавской культурах.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Нэй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разновидностью продольной флейты, к которой относятся свирель,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пыжатка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вист.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Традиционно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нэй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изготавливается из дерева. Для этого больше всего подходят урюковые или ореховые деревья.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нэя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один конец закрыт и на нем сделаны надрезы. Благодаря этому возможности инструмента намного возросли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Рисунок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428628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85786" y="458405"/>
            <a:ext cx="785818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5.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Польза от слушания (исполнения) музыки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наши дни исследователи активно изучают воздействие различных музыкальных звучаний на эмоциональное и физическое состояние человеческого организма. Магические свойства музыки уже давно широко применяются в кино, рекламе и терапевтических сеансах.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 подвержены прямому воздействию музыки.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данный момент уже никто не оспаривает способность музыки самым активным образом влиять на поведение и эмоции человека. Музыка возбуждает и успокаивает, ожесточает и смягчает, усиливает агрессию и утешает боль, вызывает определенные воспоминания и помогает забыться.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заметил, если играю музыку спокойную, мелодичную, то она помогает быстрее и лучше отдохнуть, восстановить силы. Такую музыку я стараюсь  играть после уроков. А если я играю бодрую и ритмичную, то у меня улучшается настроение. Она снимает раздражение, помогает  подолгу не уставать.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бы понять как влияет музыка на настроение и самочувствие людей, я провел исследование. Для этого я решил  провести тестирование со своими одноклассниками.  Мы оценивали свое эмоциональное состояние до прослушивания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после по 5-ти бальной шкале. Просмотрев и оценив результаты, я сделал вывод, что общее состояние моих одноклассников улучшилось, настроение повысилось.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1297235"/>
            <a:ext cx="7715304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своей работы я увидел: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многих народах мира, есть музыкальные инструменты, подобные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Древний башкирский инструмент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очень широко используется в классической и современной музыке.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музыкой, игра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частности, развивают у меня музыкальный слух, повышают чувствительность к улавливанию различных звуков.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дальнейшем я хотел бы продолжить работу над этой темой.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746766"/>
            <a:ext cx="8358246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Аннотация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национальных музыкальных инструментов башкирского народа самый прославленный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Этот музыкальный инструмент неразрывно связан с духовной культурой башкир, с их богатой историей, идущей из глубины тысячелетий.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 традиционного башкирского музыкального инструмента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явления традиционной культуры вызвано возросшим в последние десятилетия интересом к духовным ценностям своего народа, стремлением к сохранению этнической специфики.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работы: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изучить историю возникновения музыкального инструмента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выявить и охарактеризовать особенности традиционного музыкального инструмента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Изучить научную литературу по данной теме.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Сформировать представлении о музыкальном инструменте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Исследовать влияние музыки, исполняемой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курае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самочувствие и настроение людей.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71472" y="1395039"/>
            <a:ext cx="80724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исследования: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Теоретический метод: анализ специальной    литературы по проблеме исследования.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Методы эмпирического исследования: наблюдение, сравнение, анализ, обобщение.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звучание башкирского музыкального инструмента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помогает улучшить самочувствие людей, поднять настроение.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музыкальный инструмент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традиционная музыкальная культура башкирского народа.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традиционный музыкальный инструмент в системе этнокультуры башкир, история происхождения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" descr="G:\шаг в будущее\ИЗОБРАЖЕНИЯ\684380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6429420" cy="48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57224" y="462629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Башкирский национальный музыкальный инструмент –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786578" y="1824126"/>
            <a:ext cx="192882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коренной житель Башкортостана. 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виду очень простой - полая трубка конической формы с четырьмя отверстиями с передней и одним - с тыльной стороны - этот музыкальный инструмент, по сути, является музыкальным летописцем многовековой истории башкирского народа.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571480"/>
            <a:ext cx="34290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раньше символизировал единение башкирских родов. Сегодня он стал национальной эмблемой, которая украсила Государственный флаг и герб республики, стал символом консолидации народов Башкортостана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3578895" cy="349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357562"/>
            <a:ext cx="4490260" cy="306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580704"/>
            <a:ext cx="800105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1.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Рождение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Знатоки музыки называют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одной из разновидностей продольной флейты, утверждая, что это очень древний музыкальный инструмент. Самый значительный и существующий издревле вид этого инструмента – растительный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Традиционный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изготавливают из прямого, сухого, полого стебля зонтичного, полевого, лекарственного растения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реброплодник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уральский (русское название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дягель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или «дудник»).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Рисунок 2" descr="G:\шаг в будущее\ИЗОБРАЖЕНИЯ\кур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714620"/>
            <a:ext cx="4357718" cy="353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28662" y="581984"/>
            <a:ext cx="7858180" cy="5109091"/>
          </a:xfrm>
          <a:prstGeom prst="rect">
            <a:avLst/>
          </a:prstGeom>
          <a:solidFill>
            <a:srgbClr val="F8F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Традиции исполнительского искусства.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важнейших требований искусства игры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традиционных особенностей, идущих из глубины веков, у башкир является умение играть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грудным голосом. Профессионалам необходимо исполнять мелодию проникновенно, нежно и звучно, пропуская ее через грудь. Знаменитые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издавна любили приукрасить свою игру своеобразным горловым звуком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узляу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Это считалось признаком особого мастерства. В наши дни игра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сопровождаемая горловым пением, стала одним из оригинальных явлений, что было присуще творчеству такого выдающегося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Ишмулла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Дильмухаметов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Каким бы простым ни казался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нем хранятся бесконечные тайны. Его мелодия таинственна, звук – величественен. Видимо, именно поэтому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народном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творчесве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это волшебный образ.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Популярность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курая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Башкортостане так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велика, что на нем играет и «стар», и «млад». На заключительном концерте съезда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кураистов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2007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самому молодому исполнителю было 6 лет, самому старшему 83 года.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1"/>
            <a:ext cx="8715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Глава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прославившие башкирский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курай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786314" y="1061374"/>
            <a:ext cx="38576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Исянбаев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Юмабай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Мутигуллович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Родился 21 сентября 1891 года в деревне Верхнее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Самаково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Оренбургского уезда Оренбургской губернии (в настоящее время это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Хайбуллинский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 Республики Башкортостан), погиб на фронте в 1943 году, он был башкирским народным музыкантом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1991 году посмертно ему присвоено звание «Народный артист БАССР». (Приложение 3. Рис.1)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1978 году Министерством культуры БАССР учреждён приз имени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Исянбаева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мастерство исполнения башкирских народных мелодий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кубызе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узляу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 1991 года конкурсы за обладание этим призом проводятся на родине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кураиста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Рисунок 3" descr="G:\шаг в будущее\кураисты\исянба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4085224" cy="45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62641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C161FDB-F283-46B3-BCD5-DEDC86964B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TS010362641</Template>
  <TotalTime>0</TotalTime>
  <Words>1842</Words>
  <Application>Microsoft Office PowerPoint</Application>
  <PresentationFormat>Экран (4:3)</PresentationFormat>
  <Paragraphs>75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TS010362641</vt:lpstr>
      <vt:lpstr>НПК «Шаг в будущее»  секция: краеведение  «Заиграй же, мой курай…»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2013-12-23T12:40:32Z</dcterms:created>
  <dcterms:modified xsi:type="dcterms:W3CDTF">2013-12-23T14:10:39Z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TC103626419990</vt:lpwstr>
  </property>
</Properties>
</file>