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81" r:id="rId3"/>
    <p:sldId id="257" r:id="rId4"/>
    <p:sldId id="272" r:id="rId5"/>
    <p:sldId id="259" r:id="rId6"/>
    <p:sldId id="270" r:id="rId7"/>
    <p:sldId id="260" r:id="rId8"/>
    <p:sldId id="271" r:id="rId9"/>
    <p:sldId id="262" r:id="rId10"/>
    <p:sldId id="274" r:id="rId11"/>
    <p:sldId id="263" r:id="rId12"/>
    <p:sldId id="275" r:id="rId13"/>
    <p:sldId id="264" r:id="rId14"/>
    <p:sldId id="276" r:id="rId15"/>
    <p:sldId id="266" r:id="rId16"/>
    <p:sldId id="277" r:id="rId17"/>
    <p:sldId id="267" r:id="rId18"/>
    <p:sldId id="278" r:id="rId19"/>
    <p:sldId id="268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46" y="30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0">
              <a:srgbClr val="85C2FF"/>
            </a:gs>
            <a:gs pos="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3A134-F1C3-464B-BF47-54DC2DE08F52}" type="datetimeFigureOut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6063ef95d6f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5961" y="2250668"/>
            <a:ext cx="4224085" cy="3168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501752" y="5217605"/>
            <a:ext cx="5545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effectLst/>
              </a:rPr>
              <a:t>»</a:t>
            </a:r>
            <a:endParaRPr lang="ru-RU" b="1" dirty="0"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550" y="837257"/>
            <a:ext cx="72009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 </a:t>
            </a:r>
            <a:endParaRPr lang="ru-RU" sz="4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тему «Растения и цветы» </a:t>
            </a:r>
          </a:p>
        </p:txBody>
      </p:sp>
    </p:spTree>
  </p:cSld>
  <p:clrMapOvr>
    <a:masterClrMapping/>
  </p:clrMapOvr>
  <p:transition>
    <p:sndAc>
      <p:stSnd>
        <p:snd r:embed="rId2" name="Zastavka_iz_telepredachi_pole_chudes_-_Kapital_shou_pole_chudes_Muzyka_muzofon.com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51520" y="228702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i="1" dirty="0"/>
              <a:t>У этого растения несколько названий — </a:t>
            </a:r>
            <a:r>
              <a:rPr lang="ru-RU" sz="2400" b="1" i="1" dirty="0"/>
              <a:t>лопух, репей или репейник. </a:t>
            </a:r>
            <a:r>
              <a:rPr lang="ru-RU" sz="2400" i="1" dirty="0"/>
              <a:t>Считается сорным, неприхотливым растением, растущим вблизи человеческого жилья — у дорог, в огородах, на лугах, в полях</a:t>
            </a:r>
            <a:r>
              <a:rPr lang="ru-RU" sz="2400" i="1" dirty="0" smtClean="0"/>
              <a:t>. </a:t>
            </a:r>
            <a:r>
              <a:rPr lang="ru-RU" sz="2400" i="1" dirty="0"/>
              <a:t>Название «лопух» это широколистное растение получило потому, что в старину лист назывался «</a:t>
            </a:r>
            <a:r>
              <a:rPr lang="ru-RU" sz="2400" i="1" dirty="0" err="1"/>
              <a:t>лоп</a:t>
            </a:r>
            <a:r>
              <a:rPr lang="ru-RU" sz="2400" i="1" dirty="0"/>
              <a:t>».</a:t>
            </a:r>
          </a:p>
          <a:p>
            <a:pPr fontAlgn="base"/>
            <a:r>
              <a:rPr lang="ru-RU" sz="2400" i="1" dirty="0"/>
              <a:t>Говорят, что лопух умеет предсказывать дождь. </a:t>
            </a:r>
          </a:p>
          <a:p>
            <a:pPr fontAlgn="base"/>
            <a:r>
              <a:rPr lang="ru-RU" sz="2400" i="1" dirty="0"/>
              <a:t>Есть такая народная примета: </a:t>
            </a:r>
          </a:p>
          <a:p>
            <a:pPr fontAlgn="base"/>
            <a:r>
              <a:rPr lang="ru-RU" sz="2400" i="1" dirty="0"/>
              <a:t>«Перед дождём шишки репейника расправляют крючки</a:t>
            </a:r>
            <a:r>
              <a:rPr lang="ru-RU" sz="2400" i="1" dirty="0" smtClean="0"/>
              <a:t>».</a:t>
            </a:r>
            <a:endParaRPr lang="ru-RU" sz="2400" i="1" dirty="0"/>
          </a:p>
        </p:txBody>
      </p:sp>
      <p:pic>
        <p:nvPicPr>
          <p:cNvPr id="46" name="Picture 2" descr="https://muzhik.guru/wp-content/uploads/2018/11/128372_26ee208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011" y="188640"/>
            <a:ext cx="4028400" cy="3019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s://chastnosti.com/wp-content/uploads/2017/06/lopuh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011" y="3229524"/>
            <a:ext cx="4028400" cy="302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59096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ru-RU" sz="2000" b="1" i="1" dirty="0"/>
              <a:t>Судьба разлучила в детстве брата Ваню с сестрой Машенькой. Когда они выросли и встретились, то полюбили друг друга и поженились. </a:t>
            </a:r>
            <a:endParaRPr lang="ru-RU" sz="2000" b="1" i="1" dirty="0" smtClean="0"/>
          </a:p>
          <a:p>
            <a:pPr algn="ctr" fontAlgn="base"/>
            <a:r>
              <a:rPr lang="ru-RU" sz="2000" b="1" i="1" dirty="0" smtClean="0"/>
              <a:t>Но </a:t>
            </a:r>
            <a:r>
              <a:rPr lang="ru-RU" sz="2000" b="1" i="1" dirty="0"/>
              <a:t>узнав о своём родстве они, чтобы не разлучаться, превратились в цветок с двойной окраской. Что это за </a:t>
            </a:r>
            <a:r>
              <a:rPr lang="ru-RU" sz="2000" b="1" i="1" dirty="0" smtClean="0"/>
              <a:t>растение?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4306378"/>
              </p:ext>
            </p:extLst>
          </p:nvPr>
        </p:nvGraphicFramePr>
        <p:xfrm>
          <a:off x="1853669" y="6093296"/>
          <a:ext cx="6174718" cy="592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1338"/>
                <a:gridCol w="561338"/>
                <a:gridCol w="561338"/>
                <a:gridCol w="561338"/>
                <a:gridCol w="561338"/>
                <a:gridCol w="561338"/>
                <a:gridCol w="561338"/>
                <a:gridCol w="561338"/>
                <a:gridCol w="561338"/>
                <a:gridCol w="561338"/>
                <a:gridCol w="561338"/>
              </a:tblGrid>
              <a:tr h="5929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853664" y="6057224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443763" y="6056548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В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967638" y="6056548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520088" y="604702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072538" y="602797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206013" y="604702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653563" y="6056548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767988" y="606607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339488" y="604702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901463" y="604702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Ь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453913" y="604702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Я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8063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1" fill="hold">
                      <p:stCondLst>
                        <p:cond delay="0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960000">
                                      <p:cBhvr>
                                        <p:cTn id="27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7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28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8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9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3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50" grpId="0"/>
      <p:bldP spid="51" grpId="0"/>
      <p:bldP spid="52" grpId="0"/>
      <p:bldP spid="53" grpId="0"/>
      <p:bldP spid="56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60648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200" b="1" i="1" dirty="0"/>
              <a:t>Иван-да-Марья</a:t>
            </a:r>
            <a:r>
              <a:rPr lang="ru-RU" sz="2200" i="1" dirty="0"/>
              <a:t> – одна из распространенных сильных трав. Считается, что эта трава позволяет организму достичь гармонии </a:t>
            </a:r>
            <a:r>
              <a:rPr lang="ru-RU" sz="2200" i="1" dirty="0" err="1"/>
              <a:t>инь</a:t>
            </a:r>
            <a:r>
              <a:rPr lang="ru-RU" sz="2200" i="1" dirty="0"/>
              <a:t> и </a:t>
            </a:r>
            <a:r>
              <a:rPr lang="ru-RU" sz="2200" i="1" dirty="0" err="1"/>
              <a:t>янь</a:t>
            </a:r>
            <a:r>
              <a:rPr lang="ru-RU" sz="2200" i="1" dirty="0"/>
              <a:t> - энергии, помогают человеку достигнуть счастья в жизни, притягивает к нему то, чего ему не хватает.</a:t>
            </a:r>
          </a:p>
          <a:p>
            <a:pPr fontAlgn="base"/>
            <a:r>
              <a:rPr lang="ru-RU" sz="2200" i="1" dirty="0"/>
              <a:t>Все зло трава убирает, т.к. пробуждает резервные силы организма противостоять ему. </a:t>
            </a:r>
          </a:p>
          <a:p>
            <a:pPr fontAlgn="base"/>
            <a:r>
              <a:rPr lang="ru-RU" sz="2200" i="1" dirty="0"/>
              <a:t>Это растение успокаивает </a:t>
            </a:r>
          </a:p>
          <a:p>
            <a:pPr fontAlgn="base"/>
            <a:r>
              <a:rPr lang="ru-RU" sz="2200" i="1" dirty="0"/>
              <a:t>нервную систему, при постоянном </a:t>
            </a:r>
          </a:p>
          <a:p>
            <a:pPr fontAlgn="base"/>
            <a:r>
              <a:rPr lang="ru-RU" sz="2200" i="1" dirty="0"/>
              <a:t>применении отвара из травы, </a:t>
            </a:r>
          </a:p>
          <a:p>
            <a:pPr fontAlgn="base"/>
            <a:r>
              <a:rPr lang="ru-RU" sz="2200" i="1" dirty="0"/>
              <a:t>человек заметно преображается.</a:t>
            </a:r>
          </a:p>
        </p:txBody>
      </p:sp>
      <p:pic>
        <p:nvPicPr>
          <p:cNvPr id="60" name="Picture 2" descr="http://s3.fotokto.ru/photo/full/171/17180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2774" y="332656"/>
            <a:ext cx="4028400" cy="268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s://img.7dach.ru/uploads/images/16/31/27/2017/07/22/b26a5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088" y="3140968"/>
            <a:ext cx="4028400" cy="2675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15809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b="1" i="1" dirty="0"/>
              <a:t>Название этого растения происходит от латинского слова «ласточка». В народе его называют ласточкина трава, чистая трава. Есть древнее поверье, что соком </a:t>
            </a:r>
            <a:r>
              <a:rPr lang="ru-RU" b="1" i="1" dirty="0" smtClean="0"/>
              <a:t>этого растения </a:t>
            </a:r>
            <a:r>
              <a:rPr lang="ru-RU" b="1" i="1" dirty="0"/>
              <a:t>лечат своих слепорождённых птенцов. Потому — то и говорят, что зацветает он прилётом птиц</a:t>
            </a:r>
            <a:r>
              <a:rPr lang="ru-RU" b="1" i="1" dirty="0" smtClean="0"/>
              <a:t>. Что </a:t>
            </a:r>
            <a:r>
              <a:rPr lang="ru-RU" b="1" i="1" dirty="0"/>
              <a:t>это за </a:t>
            </a:r>
            <a:r>
              <a:rPr lang="ru-RU" b="1" i="1" dirty="0" smtClean="0"/>
              <a:t>растение?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4566674"/>
              </p:ext>
            </p:extLst>
          </p:nvPr>
        </p:nvGraphicFramePr>
        <p:xfrm>
          <a:off x="2517637" y="6110164"/>
          <a:ext cx="4824536" cy="592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3067"/>
                <a:gridCol w="603067"/>
                <a:gridCol w="603067"/>
                <a:gridCol w="603067"/>
                <a:gridCol w="603067"/>
                <a:gridCol w="603067"/>
                <a:gridCol w="603067"/>
                <a:gridCol w="603067"/>
              </a:tblGrid>
              <a:tr h="5929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520306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Ч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129906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720456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339581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Т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939656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539731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Т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149331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758931" y="6093296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06271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960000">
                                      <p:cBhvr>
                                        <p:cTn id="20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2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2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50" grpId="0"/>
      <p:bldP spid="55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60648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i="1" dirty="0"/>
              <a:t>Характерная особенность </a:t>
            </a:r>
            <a:r>
              <a:rPr lang="ru-RU" sz="2000" b="1" i="1" dirty="0"/>
              <a:t>чистотела</a:t>
            </a:r>
            <a:r>
              <a:rPr lang="ru-RU" sz="2000" i="1" dirty="0"/>
              <a:t> – желтый млечный сок, который выделяется на сломе стебля, листьев. Все растение очень хрупкое, и малейшая ранка вызывает обильное выделение вязкой жидкости. Капельки густого вещества в былые времена стали поводом для суеверных представлений об этой траве. Особенно заинтересовались чистотелом алхимики, пытавшиеся получить золото из различных растений. </a:t>
            </a:r>
          </a:p>
          <a:p>
            <a:pPr fontAlgn="base"/>
            <a:r>
              <a:rPr lang="ru-RU" sz="2000" i="1" dirty="0"/>
              <a:t>По их мнению, благородный металл </a:t>
            </a:r>
          </a:p>
          <a:p>
            <a:pPr fontAlgn="base"/>
            <a:r>
              <a:rPr lang="ru-RU" sz="2000" i="1" dirty="0"/>
              <a:t>якобы растворен в соке чистотела, </a:t>
            </a:r>
          </a:p>
          <a:p>
            <a:pPr fontAlgn="base"/>
            <a:r>
              <a:rPr lang="ru-RU" sz="2000" i="1" dirty="0"/>
              <a:t>поэтому и окрашивает его в желтый </a:t>
            </a:r>
          </a:p>
          <a:p>
            <a:pPr fontAlgn="base"/>
            <a:r>
              <a:rPr lang="ru-RU" sz="2000" i="1" dirty="0"/>
              <a:t>цвет. Из травы выжимали сок, испаряли </a:t>
            </a:r>
            <a:r>
              <a:rPr lang="ru-RU" sz="2000" i="1" dirty="0" smtClean="0"/>
              <a:t>из </a:t>
            </a:r>
            <a:r>
              <a:rPr lang="ru-RU" sz="2000" i="1" dirty="0"/>
              <a:t>него влагу. </a:t>
            </a:r>
          </a:p>
        </p:txBody>
      </p:sp>
      <p:pic>
        <p:nvPicPr>
          <p:cNvPr id="54" name="Picture 2" descr="http://miraman.ru/uploads/public/000/000/025/1280x1024_1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9965" y="236662"/>
            <a:ext cx="4028400" cy="302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s://avatars.mds.yandex.net/get-zen_doc/138668/pub_5b7f818cc04fcc00a94e413c_5b7f81cad83c5800ae7de02b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9965" y="3259103"/>
            <a:ext cx="4028400" cy="302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567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i="1" dirty="0"/>
              <a:t>Русская легенда утверждает, что однажды старуха Зима со своими спутниками Морозом и Ветром решила не пускать на землю Весну. </a:t>
            </a:r>
            <a:endParaRPr lang="ru-RU" sz="1900" b="1" i="1" dirty="0" smtClean="0"/>
          </a:p>
          <a:p>
            <a:pPr algn="ctr"/>
            <a:r>
              <a:rPr lang="ru-RU" sz="1900" b="1" i="1" dirty="0" smtClean="0"/>
              <a:t>Но </a:t>
            </a:r>
            <a:r>
              <a:rPr lang="ru-RU" sz="1900" b="1" i="1" dirty="0"/>
              <a:t>смелый </a:t>
            </a:r>
            <a:r>
              <a:rPr lang="ru-RU" sz="1900" b="1" i="1" dirty="0" smtClean="0"/>
              <a:t>цветок </a:t>
            </a:r>
            <a:r>
              <a:rPr lang="ru-RU" sz="1900" b="1" i="1" dirty="0"/>
              <a:t>выпрямился, расправил лепестки и попросил </a:t>
            </a:r>
            <a:endParaRPr lang="ru-RU" sz="1900" b="1" i="1" dirty="0" smtClean="0"/>
          </a:p>
          <a:p>
            <a:pPr algn="ctr"/>
            <a:r>
              <a:rPr lang="ru-RU" sz="1900" b="1" i="1" dirty="0" smtClean="0"/>
              <a:t>защиты </a:t>
            </a:r>
            <a:r>
              <a:rPr lang="ru-RU" sz="1900" b="1" i="1" dirty="0"/>
              <a:t>у Солнца. Солнце заметило </a:t>
            </a:r>
            <a:r>
              <a:rPr lang="ru-RU" sz="1900" b="1" i="1" dirty="0" smtClean="0"/>
              <a:t>его, </a:t>
            </a:r>
            <a:r>
              <a:rPr lang="ru-RU" sz="1900" b="1" i="1" dirty="0"/>
              <a:t>согрело землю и открыло </a:t>
            </a:r>
            <a:endParaRPr lang="ru-RU" sz="1900" b="1" i="1" dirty="0" smtClean="0"/>
          </a:p>
          <a:p>
            <a:pPr algn="ctr"/>
            <a:r>
              <a:rPr lang="ru-RU" sz="1900" b="1" i="1" dirty="0" smtClean="0"/>
              <a:t>дорогу </a:t>
            </a:r>
            <a:r>
              <a:rPr lang="ru-RU" sz="1900" b="1" i="1" dirty="0"/>
              <a:t>Весне</a:t>
            </a:r>
            <a:r>
              <a:rPr lang="ru-RU" sz="1900" b="1" i="1" dirty="0" smtClean="0"/>
              <a:t>. О каком растении идёт речь</a:t>
            </a:r>
            <a:r>
              <a:rPr lang="en-US" sz="1900" b="1" i="1" dirty="0" smtClean="0"/>
              <a:t>?</a:t>
            </a:r>
            <a:endParaRPr lang="ru-RU" sz="1900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02491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67298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32105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396912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61720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26527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26527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26527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1357070"/>
              </p:ext>
            </p:extLst>
          </p:nvPr>
        </p:nvGraphicFramePr>
        <p:xfrm>
          <a:off x="1853668" y="6110164"/>
          <a:ext cx="611947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947"/>
                <a:gridCol w="611947"/>
                <a:gridCol w="611947"/>
                <a:gridCol w="611947"/>
                <a:gridCol w="611947"/>
                <a:gridCol w="611947"/>
                <a:gridCol w="611947"/>
                <a:gridCol w="611947"/>
                <a:gridCol w="611947"/>
                <a:gridCol w="611947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1853664" y="6033482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2463264" y="6033482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072864" y="6040338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691989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31111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92071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53031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Ж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13991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76856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378164" y="60308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47780"/>
      </p:ext>
    </p:extLst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2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2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3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4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8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260648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/>
              <a:t>Подснежник</a:t>
            </a:r>
            <a:r>
              <a:rPr lang="ru-RU" sz="2000" i="1" dirty="0"/>
              <a:t> получил своё название за способность растения пробиваться из земли и зацветать с первыми теплыми весенними лучами солнца, когда чуть подтает снег. Латинское же название подснежника “</a:t>
            </a:r>
            <a:r>
              <a:rPr lang="ru-RU" sz="2000" i="1" dirty="0" err="1"/>
              <a:t>галантус</a:t>
            </a:r>
            <a:r>
              <a:rPr lang="ru-RU" sz="2000" i="1" dirty="0"/>
              <a:t>” предположительно, имеет греческие корни, в переводе означает “молочный цветок”. Вероятно, в этом названии отразился нежный белоснежный цвет подснежника.</a:t>
            </a:r>
          </a:p>
          <a:p>
            <a:r>
              <a:rPr lang="ru-RU" sz="2000" i="1" dirty="0"/>
              <a:t>Кроме того, подснежник активно используется в медицине из-за алкалоидов, содержащихся в нём. </a:t>
            </a:r>
          </a:p>
          <a:p>
            <a:r>
              <a:rPr lang="ru-RU" sz="2000" i="1" dirty="0"/>
              <a:t>Это растение несёт в себе огромную </a:t>
            </a:r>
          </a:p>
          <a:p>
            <a:r>
              <a:rPr lang="ru-RU" sz="2000" i="1" dirty="0"/>
              <a:t>ценность и пользу, ведь применение </a:t>
            </a:r>
          </a:p>
          <a:p>
            <a:r>
              <a:rPr lang="ru-RU" sz="2000" i="1" dirty="0"/>
              <a:t>настойки из подснежников позволяет </a:t>
            </a:r>
          </a:p>
          <a:p>
            <a:r>
              <a:rPr lang="ru-RU" sz="2000" i="1" dirty="0"/>
              <a:t>вылечить множество различных </a:t>
            </a:r>
          </a:p>
          <a:p>
            <a:r>
              <a:rPr lang="ru-RU" sz="2000" i="1" dirty="0"/>
              <a:t>болезней.</a:t>
            </a:r>
          </a:p>
        </p:txBody>
      </p:sp>
      <p:pic>
        <p:nvPicPr>
          <p:cNvPr id="61" name="Picture 2" descr="http://www.chvetochki.org.ua/wp-content/uploads/2018/07/Podsnezhnik-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8989"/>
            <a:ext cx="4028400" cy="268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itd2.mycdn.me/image?id=852574639547&amp;t=20&amp;plc=WEB&amp;tkn=*vgsEOCI8zP7YptCTLlRcs7aWs5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19025"/>
            <a:ext cx="4028400" cy="2786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0676304"/>
      </p:ext>
    </p:extLst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40943"/>
            <a:ext cx="8640960" cy="200622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Однажды богиня цветов Флора спустилась на землю и стала одаривать цветы именами. Всем цветам дала имя, никого не обидела, и только один цветок остался без имени. Однако Флора одарила его чудесной силой — возвращать память людям. Какое имя у этого цветка?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9554541"/>
              </p:ext>
            </p:extLst>
          </p:nvPr>
        </p:nvGraphicFramePr>
        <p:xfrm>
          <a:off x="2411760" y="6021288"/>
          <a:ext cx="486054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455796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Б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91581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411760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491880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99593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13402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63808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21414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71820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156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0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1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1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2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8" grpId="0"/>
      <p:bldP spid="49" grpId="0"/>
      <p:bldP spid="47" grpId="0"/>
      <p:bldP spid="54" grpId="0"/>
      <p:bldP spid="55" grpId="0"/>
      <p:bldP spid="56" grpId="0"/>
      <p:bldP spid="56" grpId="1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60648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i="1" dirty="0"/>
              <a:t>Название цветка говорит само за себя: не забывай, будь верен, помни. Известно, что </a:t>
            </a:r>
            <a:r>
              <a:rPr lang="ru-RU" sz="2200" b="1" i="1" dirty="0"/>
              <a:t>незабудка</a:t>
            </a:r>
            <a:r>
              <a:rPr lang="ru-RU" sz="2200" i="1" dirty="0"/>
              <a:t> — это символ постоянства и верности. В народе слагалось множество легенд об этом цветке, его воспевали в песнях и стихах, а художники изображали на полотнах. Цветок этот достаточно скромный, небольшой, не выделяется каким-то </a:t>
            </a:r>
          </a:p>
          <a:p>
            <a:r>
              <a:rPr lang="ru-RU" sz="2200" i="1" dirty="0"/>
              <a:t>особенным ароматом, но в то же время почему-то вызывает трепетные чувства </a:t>
            </a:r>
          </a:p>
          <a:p>
            <a:r>
              <a:rPr lang="ru-RU" sz="2200" i="1" dirty="0"/>
              <a:t>у того, кто его созерцает. </a:t>
            </a:r>
          </a:p>
          <a:p>
            <a:r>
              <a:rPr lang="ru-RU" sz="2200" i="1" dirty="0"/>
              <a:t>Небесный цвет лепестков </a:t>
            </a:r>
          </a:p>
          <a:p>
            <a:r>
              <a:rPr lang="ru-RU" sz="2200" i="1" dirty="0"/>
              <a:t>незабудки поражает своей </a:t>
            </a:r>
          </a:p>
          <a:p>
            <a:r>
              <a:rPr lang="ru-RU" sz="2200" i="1" dirty="0"/>
              <a:t>чистотой и глубиной.</a:t>
            </a:r>
          </a:p>
        </p:txBody>
      </p:sp>
      <p:pic>
        <p:nvPicPr>
          <p:cNvPr id="57" name="Picture 2" descr="https://plants-1.ru/wp-content/uploads/2018/07/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8551" y="330002"/>
            <a:ext cx="4028400" cy="2696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s://s.poembook.ru/theme/b1/28/64/1083b9dcc96baa484609320aa2621b6f474c983f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088" y="3048049"/>
            <a:ext cx="4028400" cy="302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294992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i="1" dirty="0"/>
              <a:t>В сказке «Золотой ключик, или Приключения Буратино» маленькая девочка, имеющая голубые волосы, заставляла деревянного мальчика писать диктант. О каком цветке шла речь в этом диктанте?</a:t>
            </a:r>
            <a:endParaRPr lang="ru-RU" sz="2400" b="1" dirty="0"/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6281090"/>
              </p:ext>
            </p:extLst>
          </p:nvPr>
        </p:nvGraphicFramePr>
        <p:xfrm>
          <a:off x="4201680" y="6015191"/>
          <a:ext cx="2268252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7063"/>
                <a:gridCol w="567063"/>
                <a:gridCol w="567063"/>
                <a:gridCol w="567063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477398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9792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882741" y="5926013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345410" y="5955377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6108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8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1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19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1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8" grpId="0"/>
      <p:bldP spid="56" grpId="0"/>
      <p:bldP spid="57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97346"/>
            <a:ext cx="8712968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Работа с презентацией: </a:t>
            </a:r>
            <a:endParaRPr lang="ru-RU" sz="2400" dirty="0"/>
          </a:p>
          <a:p>
            <a:pPr algn="just">
              <a:spcBef>
                <a:spcPts val="600"/>
              </a:spcBef>
            </a:pPr>
            <a:r>
              <a:rPr lang="ru-RU" sz="2000" dirty="0"/>
              <a:t>На слайде читаем задание. Участник крутит барабан (навести мышку на барабан – нажать), называет букву. Щелкаем по названной букве, если буква присутствует в слове, то она появится в соответствующей клетке задания, если нет – она исчезает.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Если участник не верно назвал букву, ход игры переходит к следующему игроку. 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Если стрелка укажет на сектор ПРИЗ, участник должен выбрать приз или игру. 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Если стрелка укажет на сектор НОЛЬ, ход переходит к следующему игроку. 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Если стрелка укажет на сектор «ПЛЮС», он имеет право открыть любую букву в загаданном слове. 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Если стрелка укажет на сектор ПРИЗ, участник должен выбрать приз или игру. </a:t>
            </a:r>
          </a:p>
          <a:p>
            <a:pPr algn="just">
              <a:spcBef>
                <a:spcPts val="600"/>
              </a:spcBef>
            </a:pPr>
            <a:r>
              <a:rPr lang="ru-RU" sz="2000" dirty="0"/>
              <a:t>Когда слово разгадано, по стрелке </a:t>
            </a:r>
            <a:r>
              <a:rPr lang="ru-RU" sz="2000" dirty="0" smtClean="0"/>
              <a:t>   переходим </a:t>
            </a:r>
            <a:r>
              <a:rPr lang="ru-RU" sz="2000" dirty="0"/>
              <a:t>на слайд угаданного инструмента. Затем переходим к следующему слайду и работаем с ним аналогично.</a:t>
            </a:r>
          </a:p>
        </p:txBody>
      </p:sp>
      <p:sp>
        <p:nvSpPr>
          <p:cNvPr id="55" name="Управляющая кнопка: далее 54">
            <a:hlinkClick r:id="" action="ppaction://noaction" highlightClick="1"/>
          </p:cNvPr>
          <p:cNvSpPr/>
          <p:nvPr/>
        </p:nvSpPr>
        <p:spPr>
          <a:xfrm>
            <a:off x="4628381" y="4437112"/>
            <a:ext cx="360040" cy="357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398728"/>
      </p:ext>
    </p:extLst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60648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i="1" dirty="0"/>
              <a:t>Мальвина, узнав, что Буратино совсем не учился и, по её мнению, является дремучим неучем, организовала для Буратино домашнюю школу и начала его учить математике и грамоте с помощью сакраментальной фразы, которую она продиктовала:</a:t>
            </a:r>
          </a:p>
          <a:p>
            <a:pPr algn="ctr"/>
            <a:r>
              <a:rPr lang="ru-RU" sz="2200" i="1" dirty="0"/>
              <a:t>А </a:t>
            </a:r>
            <a:r>
              <a:rPr lang="ru-RU" sz="2200" b="1" i="1" dirty="0"/>
              <a:t>роза</a:t>
            </a:r>
            <a:r>
              <a:rPr lang="ru-RU" sz="2200" i="1" dirty="0"/>
              <a:t> упала на лапу </a:t>
            </a:r>
            <a:r>
              <a:rPr lang="ru-RU" sz="2200" i="1" dirty="0" err="1"/>
              <a:t>Азора</a:t>
            </a:r>
            <a:r>
              <a:rPr lang="ru-RU" sz="2200" i="1" dirty="0"/>
              <a:t>.</a:t>
            </a:r>
          </a:p>
          <a:p>
            <a:r>
              <a:rPr lang="ru-RU" sz="2200" i="1" dirty="0"/>
              <a:t>Если прочитать эту фраза с конца, получится то же утверждение без изменений. Такая волшебная фраза называется греческим словом "палиндром", которое обозначает слова-перевёртыши. </a:t>
            </a:r>
          </a:p>
          <a:p>
            <a:r>
              <a:rPr lang="ru-RU" sz="2200" i="1" dirty="0"/>
              <a:t>Они могут читаться одинаково </a:t>
            </a:r>
          </a:p>
          <a:p>
            <a:r>
              <a:rPr lang="ru-RU" sz="2200" i="1" dirty="0"/>
              <a:t>что слева направо, так и </a:t>
            </a:r>
          </a:p>
          <a:p>
            <a:r>
              <a:rPr lang="ru-RU" sz="2200" i="1" dirty="0"/>
              <a:t>справа </a:t>
            </a:r>
            <a:r>
              <a:rPr lang="ru-RU" sz="2200" i="1" dirty="0" smtClean="0"/>
              <a:t>налево.</a:t>
            </a:r>
            <a:endParaRPr lang="ru-RU" sz="2200" dirty="0"/>
          </a:p>
        </p:txBody>
      </p:sp>
      <p:pic>
        <p:nvPicPr>
          <p:cNvPr id="49" name="Picture 2" descr="https://wallbox.ru/resize/1920x1200/wallpapers/main/201549/aaab46cc665d9a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1205" y="452934"/>
            <a:ext cx="4028400" cy="2517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s://99px.ru/sstorage/53/2016/05/tmb_165423_72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088" y="2996952"/>
            <a:ext cx="4028400" cy="2739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291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8" name="Picture 8" descr="https://fs01.infourok.ru/images/doc/10/13348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369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</a:rPr>
              <a:t>В русской народной медицине это растение пользуется </a:t>
            </a:r>
          </a:p>
          <a:p>
            <a:pPr algn="ctr"/>
            <a:r>
              <a:rPr lang="ru-RU" sz="2200" b="1" i="1" dirty="0" smtClean="0">
                <a:solidFill>
                  <a:schemeClr val="tx1"/>
                </a:solidFill>
              </a:rPr>
              <a:t>особой любовью. Её рекомендуют при глазных заболеваниях, головной боли, опухолях. Они, словно снежинки, разбросаны на зелёном лугу. О каком растении идёт речь?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59832" y="6021288"/>
          <a:ext cx="4176466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6638"/>
                <a:gridCol w="596638"/>
                <a:gridCol w="596638"/>
                <a:gridCol w="596638"/>
                <a:gridCol w="596638"/>
                <a:gridCol w="596638"/>
                <a:gridCol w="596638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3059832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9386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269933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860032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436097" y="5949280"/>
            <a:ext cx="6480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Ш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070133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646197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8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9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1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0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8" grpId="0"/>
      <p:bldP spid="49" grpId="0"/>
      <p:bldP spid="50" grpId="0"/>
      <p:bldP spid="51" grpId="0"/>
      <p:bldP spid="52" grpId="0"/>
      <p:bldP spid="53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64890" y="260648"/>
            <a:ext cx="4608512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i="1" dirty="0" smtClean="0"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Родина </a:t>
            </a:r>
            <a:r>
              <a:rPr lang="ru-RU" sz="2100" b="1" i="1" dirty="0" smtClean="0"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ромашки</a:t>
            </a:r>
            <a:r>
              <a:rPr lang="ru-RU" sz="2100" i="1" dirty="0" smtClean="0"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- Америка. Давным-давно как сорняк она попала вместе с зерном в трюм пароходов, затем поехала по железной дороге. В вагонах были щели, и мелкие её семена рассеялись вдоль железнодорожного полотна. Вскоре насыпи покрылись мягкой и ароматной травкой. Так и попала она в Россию. И, наверное, у всех народов принято гадать на ней: «любит — не любит».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i="1" dirty="0" smtClean="0"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Чай из ромашки с медом и сахаром дают пить детям. Выпейте отвар ромашки на ночь — сон будет крепким и спокойным.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i="1" dirty="0" smtClean="0"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Применяют ее от простуды и кашля.</a:t>
            </a:r>
            <a:endParaRPr lang="ru-RU" sz="2100" i="1" dirty="0" smtClean="0">
              <a:effectLst/>
            </a:endParaRPr>
          </a:p>
        </p:txBody>
      </p:sp>
      <p:pic>
        <p:nvPicPr>
          <p:cNvPr id="15362" name="Picture 2" descr="http://fb.ru/misc/i/gallery/11458/22603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4810" y="3316229"/>
            <a:ext cx="4027911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img2.badfon.ru/original/7000x4651/f/14/romashki-nebo-stebli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s://wallbox.ru/resize/1024x768/wallpapers/main2/201715/nebo-cvety-solnce-pole-vesna-romask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2964" y="260648"/>
            <a:ext cx="4028400" cy="3021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1743266"/>
      </p:ext>
    </p:extLst>
  </p:cSld>
  <p:clrMapOvr>
    <a:masterClrMapping/>
  </p:clrMapOvr>
  <p:transition advClick="0"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40943"/>
            <a:ext cx="8640960" cy="200622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Существует легенда о том, как были открыты его целебные свойства. Лежали на дороге две змеи, грелись на солнышке. Вдруг из-за поворота выехала телега. Одна змея успела уползти, а другая нет. Люди остановились и увидели, как та змея, которая уползла, принесла раненой листок одного растения, и через некоторое время они вместе скрылись с глаз. Какое это было растение?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2411760" y="6021288"/>
          <a:ext cx="540060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455796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91581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411760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491880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99593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13402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63808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Ж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21414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71820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222261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9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2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8" grpId="0"/>
      <p:bldP spid="49" grpId="0"/>
      <p:bldP spid="47" grpId="0"/>
      <p:bldP spid="54" grpId="0"/>
      <p:bldP spid="55" grpId="0"/>
      <p:bldP spid="56" grpId="0"/>
      <p:bldP spid="56" grpId="1"/>
      <p:bldP spid="62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2400" i="1" dirty="0"/>
              <a:t>Название этого растения берет </a:t>
            </a:r>
            <a:r>
              <a:rPr lang="ru-RU" sz="2400" i="1" dirty="0" smtClean="0"/>
              <a:t>своё </a:t>
            </a:r>
            <a:r>
              <a:rPr lang="ru-RU" sz="2400" i="1" dirty="0"/>
              <a:t>начало от словосочетания «растущий по дорогам» и это действительно так, ведь </a:t>
            </a:r>
            <a:r>
              <a:rPr lang="ru-RU" sz="2400" b="1" i="1" dirty="0"/>
              <a:t>подорожник</a:t>
            </a:r>
            <a:r>
              <a:rPr lang="ru-RU" sz="2400" i="1" dirty="0"/>
              <a:t> обычно растет у дорог, на пустырях, возле наших домов — то есть близко к людям, поэтому найти его не составит труда.</a:t>
            </a:r>
            <a:endParaRPr lang="ru-RU" sz="2400" b="1" i="1" dirty="0" smtClean="0"/>
          </a:p>
          <a:p>
            <a:pPr algn="just" fontAlgn="base"/>
            <a:r>
              <a:rPr lang="ru-RU" sz="2400" i="1" dirty="0" smtClean="0"/>
              <a:t>Используют </a:t>
            </a:r>
            <a:r>
              <a:rPr lang="ru-RU" sz="2400" i="1" dirty="0"/>
              <a:t>листья при желудочно-кишечных заболеваниях, в качестве отхаркивающего средства, для прикладывания к ранам, порезам, язвам.</a:t>
            </a:r>
            <a:endParaRPr lang="ru-RU" sz="2400" dirty="0"/>
          </a:p>
        </p:txBody>
      </p:sp>
      <p:pic>
        <p:nvPicPr>
          <p:cNvPr id="16386" name="Picture 2" descr="https://rastenievod.com/wp-content/uploads/2018/04/2-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6562" y="2968724"/>
            <a:ext cx="4028400" cy="3354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rasfokus.ru/images/photos/medium/7013e8554877ee707e53a5a52258cfe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16562" y="116632"/>
            <a:ext cx="4028400" cy="2901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03620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2200" b="1" i="1" dirty="0" smtClean="0">
                <a:solidFill>
                  <a:schemeClr val="tx1"/>
                </a:solidFill>
              </a:rPr>
              <a:t>Это многолетнее растение, золотисто – желтые цветки. Растет вдоль опушек сухих хвойных лесов, вдоль дорог, на лесных полянах. Лечат каменную болезнь печени, болезней легких, воспалительные процессы. Что это за растение</a:t>
            </a:r>
            <a:r>
              <a:rPr lang="en-US" sz="2200" b="1" i="1" dirty="0" smtClean="0">
                <a:solidFill>
                  <a:schemeClr val="tx1"/>
                </a:solidFill>
              </a:rPr>
              <a:t>?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59832" y="6021288"/>
          <a:ext cx="4536504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7063"/>
                <a:gridCol w="567063"/>
                <a:gridCol w="567063"/>
                <a:gridCol w="567063"/>
                <a:gridCol w="567063"/>
                <a:gridCol w="567063"/>
                <a:gridCol w="567063"/>
                <a:gridCol w="567063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471601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059832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635896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В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97925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926117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Б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502181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350053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006237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Й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0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2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1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8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51532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2400" b="1" i="1" dirty="0" smtClean="0">
                <a:effectLst/>
              </a:rPr>
              <a:t>Зверобой</a:t>
            </a:r>
            <a:r>
              <a:rPr lang="ru-RU" sz="2400" i="1" dirty="0" smtClean="0">
                <a:effectLst/>
              </a:rPr>
              <a:t> называют </a:t>
            </a:r>
            <a:r>
              <a:rPr lang="ru-RU" sz="2400" i="1" dirty="0">
                <a:effectLst/>
              </a:rPr>
              <a:t>– травой от 99 болезней. Это растение считали магическим, предохраняющим от привидений. Бытовало поверье, будто черти, колдуны не страшны человеку, который постоянно носит с собой это растение, а небольшой пучок этого растения, прикрепленный к двери или спрятанный на пороге, непременно преградит колдуну путь в дом. Кроме того, из зверобоя получают красивые краски для ткани – красную, рыжую, зелёную.</a:t>
            </a:r>
            <a:endParaRPr lang="ru-RU" sz="2400" dirty="0">
              <a:effectLst/>
            </a:endParaRPr>
          </a:p>
        </p:txBody>
      </p:sp>
      <p:pic>
        <p:nvPicPr>
          <p:cNvPr id="13314" name="Picture 2" descr="http://itd0.mycdn.me/image?id=875156215604&amp;t=20&amp;plc=WEB&amp;tkn=*n0VDcb6ysCuCCn1oxhngF2k23h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0717" y="476672"/>
            <a:ext cx="4028400" cy="2861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domashniy-comfort.ru/images/stories/picture/000zveroboy/zv_0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9317" y="3386236"/>
            <a:ext cx="4028400" cy="268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7242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640960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ru-RU" sz="2400" b="1" i="1" dirty="0" smtClean="0">
                <a:solidFill>
                  <a:schemeClr val="tx1"/>
                </a:solidFill>
              </a:rPr>
              <a:t>Это растение можно встретить повсюду: под каждым забором, в канаве, у дорог. А людей простоватых, которых ничего не стоит обмануть, так и называют… А как</a:t>
            </a:r>
            <a:r>
              <a:rPr lang="en-US" sz="2400" b="1" i="1" dirty="0" smtClean="0">
                <a:solidFill>
                  <a:schemeClr val="tx1"/>
                </a:solidFill>
              </a:rPr>
              <a:t>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20486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852936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3501008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95736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843808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4149080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52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99592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7664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Щ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Ъ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43808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797152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99592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7664" y="5445224"/>
            <a:ext cx="612000" cy="612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Барабан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2132856"/>
            <a:ext cx="3456384" cy="3456384"/>
          </a:xfrm>
          <a:prstGeom prst="rect">
            <a:avLst/>
          </a:prstGeom>
        </p:spPr>
      </p:pic>
      <p:pic>
        <p:nvPicPr>
          <p:cNvPr id="42" name="Рисунок 41" descr="стрел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3313523">
            <a:off x="7596355" y="5135477"/>
            <a:ext cx="1018973" cy="708369"/>
          </a:xfrm>
          <a:prstGeom prst="rect">
            <a:avLst/>
          </a:prstGeom>
        </p:spPr>
      </p:pic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59832" y="6021288"/>
          <a:ext cx="298319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6638"/>
                <a:gridCol w="596638"/>
                <a:gridCol w="596638"/>
                <a:gridCol w="596638"/>
                <a:gridCol w="596638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3059832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93869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69933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860032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422061" y="5949280"/>
            <a:ext cx="5900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Х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76064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960000">
                                      <p:cBhvr>
                                        <p:cTn id="1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00000">
                                      <p:cBhvr>
                                        <p:cTn id="18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8800000">
                                      <p:cBhvr>
                                        <p:cTn id="19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20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00000">
                                      <p:cBhvr>
                                        <p:cTn id="2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2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500000">
                                      <p:cBhvr>
                                        <p:cTn id="2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8" grpId="0"/>
      <p:bldP spid="47" grpId="0"/>
      <p:bldP spid="54" grpId="0"/>
      <p:bldP spid="55" grpId="0"/>
      <p:bldP spid="5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1349</Words>
  <Application>Microsoft Office PowerPoint</Application>
  <PresentationFormat>Экран (4:3)</PresentationFormat>
  <Paragraphs>436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Lego</dc:creator>
  <cp:lastModifiedBy>AceR</cp:lastModifiedBy>
  <cp:revision>92</cp:revision>
  <dcterms:created xsi:type="dcterms:W3CDTF">2015-11-03T05:07:16Z</dcterms:created>
  <dcterms:modified xsi:type="dcterms:W3CDTF">2022-12-01T15:31:55Z</dcterms:modified>
</cp:coreProperties>
</file>