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57" r:id="rId4"/>
    <p:sldId id="268" r:id="rId5"/>
    <p:sldId id="256" r:id="rId6"/>
    <p:sldId id="259" r:id="rId7"/>
    <p:sldId id="261" r:id="rId8"/>
    <p:sldId id="260" r:id="rId9"/>
    <p:sldId id="262" r:id="rId10"/>
    <p:sldId id="264" r:id="rId11"/>
    <p:sldId id="270" r:id="rId12"/>
    <p:sldId id="263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85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0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44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4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4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4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42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5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9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4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34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1C1C6-BA23-47C2-8292-9F9E047012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CF2B5-EBB6-4BF7-8061-058ED011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3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microsoft.com/office/2007/relationships/hdphoto" Target="../media/hdphoto2.wdp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556" y="1124744"/>
            <a:ext cx="7992888" cy="1569660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«Актуальность 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введения основ финансовой грамотности 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в образовательную деятельность 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ДОУ»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750432"/>
            <a:ext cx="9144000" cy="7829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nstantia" panose="02030602050306030303" pitchFamily="18" charset="0"/>
              </a:rPr>
              <a:t>Попова Оксана Викторовна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60648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Constantia" pitchFamily="18" charset="0"/>
              </a:rPr>
              <a:t>муниципальное дошкольное образовательное учреждение </a:t>
            </a:r>
          </a:p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rgbClr val="C00000"/>
                </a:solidFill>
                <a:latin typeface="Constantia" pitchFamily="18" charset="0"/>
              </a:rPr>
              <a:t>«</a:t>
            </a:r>
            <a:r>
              <a:rPr lang="ru-RU" altLang="ru-RU" b="1" dirty="0" smtClean="0">
                <a:solidFill>
                  <a:srgbClr val="C00000"/>
                </a:solidFill>
                <a:latin typeface="Constantia" pitchFamily="18" charset="0"/>
              </a:rPr>
              <a:t>Центр развития ребенка </a:t>
            </a:r>
            <a:r>
              <a:rPr lang="ru-RU" altLang="ru-RU" b="1" dirty="0">
                <a:solidFill>
                  <a:srgbClr val="C00000"/>
                </a:solidFill>
                <a:latin typeface="Constantia" pitchFamily="18" charset="0"/>
              </a:rPr>
              <a:t>«Дубравушка» –  детский сад №31»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017" y="2564904"/>
            <a:ext cx="4765966" cy="317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94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91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617307"/>
            <a:ext cx="7179548" cy="5094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35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374994"/>
            <a:ext cx="5580112" cy="3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338267" y="2780928"/>
            <a:ext cx="2520280" cy="1664904"/>
          </a:xfrm>
          <a:prstGeom prst="cloud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Constantia" panose="02030602050306030303" pitchFamily="18" charset="0"/>
              </a:rPr>
              <a:t>Создание комфортной среды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987824" y="188640"/>
            <a:ext cx="3528392" cy="2018592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Constantia" panose="02030602050306030303" pitchFamily="18" charset="0"/>
              </a:rPr>
              <a:t>Развитие интеллектуальных способностей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6228184" y="1197936"/>
            <a:ext cx="2664296" cy="1791122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Constantia" panose="02030602050306030303" pitchFamily="18" charset="0"/>
              </a:rPr>
              <a:t>Формирование основ финансовой грамотности</a:t>
            </a:r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23730" y="620688"/>
            <a:ext cx="2634817" cy="1800200"/>
          </a:xfrm>
          <a:prstGeom prst="cloud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Constantia" panose="02030602050306030303" pitchFamily="18" charset="0"/>
              </a:rPr>
              <a:t>Реализация творческого потенциала</a:t>
            </a:r>
            <a:endParaRPr lang="ru-RU" i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383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970" y="3284984"/>
            <a:ext cx="4091947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31167"/>
            <a:ext cx="6192688" cy="2721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723" y="342188"/>
            <a:ext cx="1829658" cy="271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80681"/>
            <a:ext cx="4750970" cy="1199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16173"/>
            <a:ext cx="3515544" cy="205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37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8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764704"/>
            <a:ext cx="5616624" cy="936104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nstantia" panose="02030602050306030303" pitchFamily="18" charset="0"/>
              </a:rPr>
              <a:t>Реализация  программы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598406"/>
            <a:ext cx="2808312" cy="1224136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nstantia" panose="02030602050306030303" pitchFamily="18" charset="0"/>
              </a:rPr>
              <a:t>1 год</a:t>
            </a:r>
          </a:p>
          <a:p>
            <a:pPr algn="ctr"/>
            <a:r>
              <a:rPr lang="ru-RU" sz="2000" dirty="0" smtClean="0">
                <a:latin typeface="Constantia" panose="02030602050306030303" pitchFamily="18" charset="0"/>
              </a:rPr>
              <a:t>(подготовительная группа)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522240"/>
            <a:ext cx="2808312" cy="1224136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nstantia" panose="02030602050306030303" pitchFamily="18" charset="0"/>
              </a:rPr>
              <a:t>2 года </a:t>
            </a:r>
          </a:p>
          <a:p>
            <a:pPr algn="ctr"/>
            <a:r>
              <a:rPr lang="ru-RU" sz="2000" dirty="0" smtClean="0">
                <a:latin typeface="Constantia" panose="02030602050306030303" pitchFamily="18" charset="0"/>
              </a:rPr>
              <a:t>(старшая и подготовительная группы)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159732" y="1700808"/>
            <a:ext cx="0" cy="897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092280" y="170080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8904" y="4149080"/>
            <a:ext cx="3852428" cy="2407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108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82" y="3429000"/>
            <a:ext cx="2420140" cy="3237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82" y="332656"/>
            <a:ext cx="3922178" cy="2941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90" y="2132856"/>
            <a:ext cx="2733768" cy="3645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9608" y="3813856"/>
            <a:ext cx="3803915" cy="28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4355974" y="188640"/>
            <a:ext cx="3191459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http://www.pptback.com/uploads/a-sack-of-dollars-backgrounds-powerpoint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4" y="2276872"/>
            <a:ext cx="1800202" cy="1360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250744"/>
            <a:ext cx="1536881" cy="18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70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5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Constantia" panose="02030602050306030303" pitchFamily="18" charset="0"/>
              </a:rPr>
              <a:t>Э</a:t>
            </a:r>
            <a:r>
              <a:rPr lang="ru-RU" sz="2400" i="1" dirty="0" smtClean="0">
                <a:latin typeface="Constantia" panose="02030602050306030303" pitchFamily="18" charset="0"/>
              </a:rPr>
              <a:t>кономическое </a:t>
            </a:r>
            <a:r>
              <a:rPr lang="ru-RU" sz="2400" i="1" dirty="0">
                <a:latin typeface="Constantia" panose="02030602050306030303" pitchFamily="18" charset="0"/>
              </a:rPr>
              <a:t>воспитание это актуальное направление в современной дошкольной педагогике. </a:t>
            </a:r>
            <a:r>
              <a:rPr lang="ru-RU" sz="2400" i="1" dirty="0" smtClean="0">
                <a:latin typeface="Constantia" panose="02030602050306030303" pitchFamily="18" charset="0"/>
              </a:rPr>
              <a:t>Это возможность </a:t>
            </a:r>
            <a:r>
              <a:rPr lang="ru-RU" sz="2400" i="1" dirty="0">
                <a:latin typeface="Constantia" panose="02030602050306030303" pitchFamily="18" charset="0"/>
              </a:rPr>
              <a:t>с раннего детства приобщить детей к миру финансов и его закономерностям. Задача педагога – на доступном уровне рассказать ребенку о сложных понятиях, проявить творческий и индивидуальный </a:t>
            </a:r>
            <a:r>
              <a:rPr lang="ru-RU" sz="2400" i="1" dirty="0" smtClean="0">
                <a:latin typeface="Constantia" panose="02030602050306030303" pitchFamily="18" charset="0"/>
              </a:rPr>
              <a:t>подход, выбрать  </a:t>
            </a:r>
            <a:r>
              <a:rPr lang="ru-RU" sz="2400" i="1" dirty="0">
                <a:latin typeface="Constantia" panose="02030602050306030303" pitchFamily="18" charset="0"/>
              </a:rPr>
              <a:t>интересные и эффективные формы занятий, включающие игровой компонент и разные виды деятельности!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4411" y="3820984"/>
            <a:ext cx="4527605" cy="2802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971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844824"/>
            <a:ext cx="4104456" cy="2228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033" y="188640"/>
            <a:ext cx="418341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0229" y="4187164"/>
            <a:ext cx="4104456" cy="239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034" y="2564904"/>
            <a:ext cx="4183413" cy="2356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88640"/>
            <a:ext cx="3393646" cy="1589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5057775"/>
            <a:ext cx="2160240" cy="1529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2591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9" y="0"/>
            <a:ext cx="9144000" cy="6858000"/>
          </a:xfrm>
          <a:prstGeom prst="rect">
            <a:avLst/>
          </a:prstGeom>
        </p:spPr>
      </p:pic>
      <p:sp>
        <p:nvSpPr>
          <p:cNvPr id="3" name="Пятно 1 2"/>
          <p:cNvSpPr/>
          <p:nvPr/>
        </p:nvSpPr>
        <p:spPr>
          <a:xfrm>
            <a:off x="757447" y="188640"/>
            <a:ext cx="2617575" cy="2263147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nstantia" panose="02030602050306030303" pitchFamily="18" charset="0"/>
              </a:rPr>
              <a:t>5-6 лет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8959" y="728700"/>
            <a:ext cx="4752528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i="1" dirty="0">
                <a:solidFill>
                  <a:schemeClr val="tx1"/>
                </a:solidFill>
                <a:latin typeface="Georgia" panose="02040502050405020303" pitchFamily="18" charset="0"/>
              </a:rPr>
              <a:t>В</a:t>
            </a:r>
            <a:r>
              <a:rPr lang="ru-RU" sz="2000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озникает </a:t>
            </a:r>
            <a:r>
              <a:rPr lang="ru-RU" sz="2000" i="1" dirty="0">
                <a:solidFill>
                  <a:schemeClr val="tx1"/>
                </a:solidFill>
                <a:latin typeface="Georgia" panose="02040502050405020303" pitchFamily="18" charset="0"/>
              </a:rPr>
              <a:t>произвольность поведения, которая является важной психологической характеристикой и особенностью данного возрастного периода: действия ребенка становятся осознанными. Понимая свое поведение, дошкольник приобретает способность строить его в зависимости от создавшейся социальной ситуации и действовать осознанно и произвольно.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79" y="2678427"/>
            <a:ext cx="2601103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5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548680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Georgia" panose="02040502050405020303" pitchFamily="18" charset="0"/>
              </a:rPr>
              <a:t>«</a:t>
            </a:r>
            <a:r>
              <a:rPr lang="ru-RU" sz="2800" b="1" dirty="0">
                <a:latin typeface="Georgia" panose="02040502050405020303" pitchFamily="18" charset="0"/>
              </a:rPr>
              <a:t>Ф</a:t>
            </a:r>
            <a:r>
              <a:rPr lang="ru-RU" sz="2800" b="1" dirty="0" smtClean="0">
                <a:latin typeface="Georgia" panose="02040502050405020303" pitchFamily="18" charset="0"/>
              </a:rPr>
              <a:t>инансы» </a:t>
            </a:r>
            <a:r>
              <a:rPr lang="ru-RU" sz="2800" dirty="0" smtClean="0">
                <a:latin typeface="Georgia" panose="02040502050405020303" pitchFamily="18" charset="0"/>
              </a:rPr>
              <a:t>(в данном случае) совокупность </a:t>
            </a:r>
            <a:r>
              <a:rPr lang="ru-RU" sz="2800" dirty="0">
                <a:latin typeface="Georgia" panose="02040502050405020303" pitchFamily="18" charset="0"/>
              </a:rPr>
              <a:t>личных и семейных денежных средств, которыми будет распоряжаться человек в течение </a:t>
            </a:r>
            <a:r>
              <a:rPr lang="ru-RU" sz="2800" dirty="0" smtClean="0">
                <a:latin typeface="Georgia" panose="02040502050405020303" pitchFamily="18" charset="0"/>
              </a:rPr>
              <a:t>жизни».</a:t>
            </a: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3068960"/>
            <a:ext cx="7620000" cy="3096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112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9572" y="332656"/>
            <a:ext cx="7704856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onstantia" panose="02030602050306030303" pitchFamily="18" charset="0"/>
              </a:rPr>
              <a:t>ЦЕЛЬ </a:t>
            </a:r>
            <a:r>
              <a:rPr lang="ru-RU" sz="3200" dirty="0" smtClean="0">
                <a:latin typeface="Constantia" panose="02030602050306030303" pitchFamily="18" charset="0"/>
              </a:rPr>
              <a:t>внедрения </a:t>
            </a:r>
            <a:r>
              <a:rPr lang="ru-RU" sz="3200" dirty="0">
                <a:latin typeface="Constantia" panose="02030602050306030303" pitchFamily="18" charset="0"/>
              </a:rPr>
              <a:t>финансовой грамотности в </a:t>
            </a:r>
            <a:r>
              <a:rPr lang="ru-RU" sz="3200" dirty="0" smtClean="0">
                <a:latin typeface="Constantia" panose="02030602050306030303" pitchFamily="18" charset="0"/>
              </a:rPr>
              <a:t>ДОУ: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437112"/>
            <a:ext cx="8352928" cy="2062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nstantia" panose="02030602050306030303" pitchFamily="18" charset="0"/>
              </a:rPr>
              <a:t>выработка у воспитанников практических навыков и умений экономически грамотного, нравственно обоснованного поведения.</a:t>
            </a:r>
            <a:endParaRPr lang="ru-RU" sz="3200" dirty="0">
              <a:latin typeface="Constantia" panose="0203060205030603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7" y="1844824"/>
            <a:ext cx="3571123" cy="224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50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6030" y="1700808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onstantia" panose="02030602050306030303" pitchFamily="18" charset="0"/>
              </a:rPr>
              <a:t>Помочь дошкольнику выработать следующие умения, навыки и личностные качества: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понимать </a:t>
            </a:r>
            <a:r>
              <a:rPr lang="ru-RU" dirty="0">
                <a:latin typeface="Constantia" panose="02030602050306030303" pitchFamily="18" charset="0"/>
              </a:rPr>
              <a:t>и ценить окружающий предметный мир (мир вещей как результат труда людей);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уважать </a:t>
            </a:r>
            <a:r>
              <a:rPr lang="ru-RU" dirty="0">
                <a:latin typeface="Constantia" panose="02030602050306030303" pitchFamily="18" charset="0"/>
              </a:rPr>
              <a:t>людей, умеющих трудиться и честно зарабатывать деньги;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осознавать </a:t>
            </a:r>
            <a:r>
              <a:rPr lang="ru-RU" dirty="0">
                <a:latin typeface="Constantia" panose="02030602050306030303" pitchFamily="18" charset="0"/>
              </a:rPr>
              <a:t>взаимосвязь понятий «труд — продукт — деньги» и «стоимость продукта в зависимости от его качества», видеть красоту человеческого творения;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признавать </a:t>
            </a:r>
            <a:r>
              <a:rPr lang="ru-RU" dirty="0">
                <a:latin typeface="Constantia" panose="02030602050306030303" pitchFamily="18" charset="0"/>
              </a:rPr>
              <a:t>авторитетными качества человека-хозяина: бережливость, рациональность, экономность, трудолюбие и вместе с тем — щедрость, благородство,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Constantia" panose="02030602050306030303" pitchFamily="18" charset="0"/>
              </a:rPr>
              <a:t>честность, отзывчивость, сочувствие (примеры меценатства, материальной взаимопомощи, поддержки и т. п.);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рационально </a:t>
            </a:r>
            <a:r>
              <a:rPr lang="ru-RU" dirty="0">
                <a:latin typeface="Constantia" panose="02030602050306030303" pitchFamily="18" charset="0"/>
              </a:rPr>
              <a:t>оценивать способы и средства выполнения желаний, корректировать собственные потребности, выстраивать их иерархию и временную перспективу реализации;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Constantia" panose="02030602050306030303" pitchFamily="18" charset="0"/>
              </a:rPr>
              <a:t>применять </a:t>
            </a:r>
            <a:r>
              <a:rPr lang="ru-RU" dirty="0">
                <a:latin typeface="Constantia" panose="02030602050306030303" pitchFamily="18" charset="0"/>
              </a:rPr>
              <a:t>полученные умения и навыки в реальных жизненных ситуациях.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116632"/>
            <a:ext cx="6192688" cy="1584176"/>
          </a:xfrm>
          <a:prstGeom prst="rightArrow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Основные  задачи  Программы</a:t>
            </a:r>
            <a:endParaRPr lang="ru-RU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925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620688"/>
            <a:ext cx="1497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59340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onstantia" panose="02030602050306030303" pitchFamily="18" charset="0"/>
              </a:rPr>
              <a:t>заключается в том, чтобы за счет использования информационной среды максимально полно активизировать интерес детей к экономической деятельности, оптимизировать их интеллектуальную нагрузку. Это поможет избежать детям многих ошибок по мере взросления и приобретения финансовой самостоятельности. А также заложит основы финансовой безопасности и благополучия  на протяжении всей жизни.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467544" y="116632"/>
            <a:ext cx="6192688" cy="1584176"/>
          </a:xfrm>
          <a:prstGeom prst="rightArrow">
            <a:avLst/>
          </a:prstGeom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Актуальность</a:t>
            </a:r>
            <a:endParaRPr lang="ru-RU" sz="2400" dirty="0">
              <a:latin typeface="Constantia" panose="02030602050306030303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759" y="4437112"/>
            <a:ext cx="7948473" cy="2149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943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2"/>
            <a:ext cx="9144000" cy="68828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24731">
            <a:off x="2994626" y="901784"/>
            <a:ext cx="3154748" cy="4371076"/>
          </a:xfrm>
          <a:prstGeom prst="rect">
            <a:avLst/>
          </a:prstGeom>
          <a:ln w="9525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977319"/>
            <a:ext cx="2557744" cy="3620033"/>
          </a:xfrm>
          <a:prstGeom prst="rect">
            <a:avLst/>
          </a:prstGeom>
          <a:ln w="9525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292393"/>
            <a:ext cx="3168352" cy="4339239"/>
          </a:xfrm>
          <a:prstGeom prst="rect">
            <a:avLst/>
          </a:prstGeom>
          <a:ln w="9525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931" y="393402"/>
            <a:ext cx="2444282" cy="1538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80691"/>
            <a:ext cx="2736304" cy="153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727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48680"/>
            <a:ext cx="3473863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116" y="1340768"/>
            <a:ext cx="3645317" cy="5149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1310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384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Попова Оксана Викторовна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№31</dc:creator>
  <cp:lastModifiedBy>Детсад №31</cp:lastModifiedBy>
  <cp:revision>30</cp:revision>
  <dcterms:created xsi:type="dcterms:W3CDTF">2022-11-15T05:23:54Z</dcterms:created>
  <dcterms:modified xsi:type="dcterms:W3CDTF">2022-12-01T07:20:54Z</dcterms:modified>
</cp:coreProperties>
</file>