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6"/>
  </p:notesMasterIdLst>
  <p:sldIdLst>
    <p:sldId id="256" r:id="rId2"/>
    <p:sldId id="281" r:id="rId3"/>
    <p:sldId id="257" r:id="rId4"/>
    <p:sldId id="266" r:id="rId5"/>
    <p:sldId id="258" r:id="rId6"/>
    <p:sldId id="259" r:id="rId7"/>
    <p:sldId id="260" r:id="rId8"/>
    <p:sldId id="261" r:id="rId9"/>
    <p:sldId id="262" r:id="rId10"/>
    <p:sldId id="269" r:id="rId11"/>
    <p:sldId id="268" r:id="rId12"/>
    <p:sldId id="263" r:id="rId13"/>
    <p:sldId id="270" r:id="rId14"/>
    <p:sldId id="283" r:id="rId15"/>
    <p:sldId id="284" r:id="rId16"/>
    <p:sldId id="285" r:id="rId17"/>
    <p:sldId id="271" r:id="rId18"/>
    <p:sldId id="286" r:id="rId19"/>
    <p:sldId id="287" r:id="rId20"/>
    <p:sldId id="288" r:id="rId21"/>
    <p:sldId id="305" r:id="rId22"/>
    <p:sldId id="273" r:id="rId23"/>
    <p:sldId id="274" r:id="rId24"/>
    <p:sldId id="291" r:id="rId25"/>
    <p:sldId id="294" r:id="rId26"/>
    <p:sldId id="295" r:id="rId27"/>
    <p:sldId id="303" r:id="rId28"/>
    <p:sldId id="302" r:id="rId29"/>
    <p:sldId id="301" r:id="rId30"/>
    <p:sldId id="300" r:id="rId31"/>
    <p:sldId id="304" r:id="rId32"/>
    <p:sldId id="277" r:id="rId33"/>
    <p:sldId id="280" r:id="rId34"/>
    <p:sldId id="290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98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15072FD4-C3C1-40E1-85CC-CA822B5E385A}"/>
    <pc:docChg chg="modSld">
      <pc:chgData name="" userId="" providerId="" clId="Web-{15072FD4-C3C1-40E1-85CC-CA822B5E385A}" dt="2018-10-17T16:22:27.740" v="122" actId="20577"/>
      <pc:docMkLst>
        <pc:docMk/>
      </pc:docMkLst>
      <pc:sldChg chg="modSp">
        <pc:chgData name="" userId="" providerId="" clId="Web-{15072FD4-C3C1-40E1-85CC-CA822B5E385A}" dt="2018-10-17T16:22:27.740" v="121" actId="20577"/>
        <pc:sldMkLst>
          <pc:docMk/>
          <pc:sldMk cId="3965450910" sldId="256"/>
        </pc:sldMkLst>
        <pc:spChg chg="mod">
          <ac:chgData name="" userId="" providerId="" clId="Web-{15072FD4-C3C1-40E1-85CC-CA822B5E385A}" dt="2018-10-17T16:21:22.786" v="78" actId="20577"/>
          <ac:spMkLst>
            <pc:docMk/>
            <pc:sldMk cId="3965450910" sldId="256"/>
            <ac:spMk id="5" creationId="{00000000-0000-0000-0000-000000000000}"/>
          </ac:spMkLst>
        </pc:spChg>
        <pc:spChg chg="mod">
          <ac:chgData name="" userId="" providerId="" clId="Web-{15072FD4-C3C1-40E1-85CC-CA822B5E385A}" dt="2018-10-17T16:21:47.411" v="116" actId="20577"/>
          <ac:spMkLst>
            <pc:docMk/>
            <pc:sldMk cId="3965450910" sldId="256"/>
            <ac:spMk id="10" creationId="{00000000-0000-0000-0000-000000000000}"/>
          </ac:spMkLst>
        </pc:spChg>
        <pc:spChg chg="mod">
          <ac:chgData name="" userId="" providerId="" clId="Web-{15072FD4-C3C1-40E1-85CC-CA822B5E385A}" dt="2018-10-17T16:22:27.740" v="121" actId="20577"/>
          <ac:spMkLst>
            <pc:docMk/>
            <pc:sldMk cId="3965450910" sldId="256"/>
            <ac:spMk id="1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FCEE9-662F-455A-A799-0823F43242E9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071ED-09FD-45E3-81E1-9B5DBC5D9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510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071ED-09FD-45E3-81E1-9B5DBC5D92C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145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C140-B20C-4218-AAF3-49ECB6E10410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3389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A513-1842-468C-B655-9C260673B30B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39490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1B3E-BA34-4EBC-BB92-867B4A59D08F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90505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49C2-4A05-4E5E-BA9A-EA5A70E18AD1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18668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69B05-84C5-456C-AF42-5091654C0FFC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5241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29BB3-3D9B-489E-B1A9-70C1E6B1D70E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88464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3386-4454-452D-87E4-1DC3C7DA799E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75792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4CC9-81FE-464D-BC86-0D893736C90F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14103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FEF9-F623-4C46-9D16-121926F2213E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40745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1051-3D58-4DCC-84BA-7081E5BEC0FD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41538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8756-B75E-486A-8A83-AF0C32B191F7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2909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232E-C5F1-43D2-A95E-E6E90CC5E5DF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11749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7F79-53BD-4563-8BE3-096C4F9B6108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16558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803C-C2DD-4BB2-A1E4-E77DFE567D3A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2481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D24D-E803-4314-B6B1-55DF09C377F9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2609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D789-58A1-4141-9F7D-E9F5DEE72CB7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0960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4A-D679-404D-809D-2F9B882A7F43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39796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0620B8B-42CE-4076-A8A6-F532A555E788}" type="datetime1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5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ransition>
    <p:dissolv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57;&#1077;&#1084;&#1072;1.wav" TargetMode="Externa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51;&#1080;&#1079;&#1072;.wav" TargetMode="Externa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40;&#1083;&#1077;&#1085;&#1072;.wav" TargetMode="Externa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42;&#1072;&#1085;&#1103;.wav" TargetMode="Externa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51;&#1080;&#1079;&#1072;2.wav" TargetMode="External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4;&#1091;&#1083;&#1100;&#1090;&#1080;&#1084;&#1077;&#1076;&#1080;&#1081;&#1085;&#1072;&#1103;%20&#1087;&#1088;&#1077;&#1079;&#1080;&#1085;&#1090;&#1072;&#1094;&#1080;&#1103;\&#1054;&#1073;&#1091;&#1095;&#1072;&#1102;&#1097;&#1072;&#1103;%20&#1087;&#1088;&#1077;&#1079;&#1077;&#1085;&#1090;&#1072;&#1094;&#1080;&#1103;\&#1040;&#1085;&#1103;1.wav" TargetMode="External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5082" y="168812"/>
            <a:ext cx="8736037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dirty="0" smtClean="0"/>
              <a:t>Государственное </a:t>
            </a:r>
            <a:r>
              <a:rPr lang="ru-RU" dirty="0"/>
              <a:t>бюджетное дошкольное образовательное учреждение детский сад №19 Курортного района Санкт-Петербурга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" y="1195753"/>
            <a:ext cx="86516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«ЗНАТОКИ ПРАВИЛ ПОЖАРНОЙ БЕЗОПАСНОСТИ»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12678" y="4811151"/>
            <a:ext cx="4220308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Рыбникова Марина Викторовна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0666" y="6288258"/>
            <a:ext cx="554267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b="1" dirty="0" smtClean="0"/>
              <a:t>2022 </a:t>
            </a:r>
            <a:r>
              <a:rPr lang="ru-RU" b="1" dirty="0"/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3965450910"/>
      </p:ext>
    </p:extLst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Picture 3" descr="C:\Documents and Settings\умис\Мои документы\основы безопасности\картинки пож\440a32957e997a9b755fcef9dc428b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225083"/>
            <a:ext cx="8778240" cy="64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53218" y="281354"/>
            <a:ext cx="86234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Пожарная машина – это машина специального назначения. Она всегда красного цвета, чтобы ее было видно издалека. Красный цвет –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цвет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огня. Едет пожарная машина быстро, чтобы успеть потушить огонь и спасти людей.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1354" y="196948"/>
            <a:ext cx="86234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 пожарной машине всегда находится огнетушитель, в котором находится особая пена. </a:t>
            </a:r>
          </a:p>
        </p:txBody>
      </p:sp>
      <p:pic>
        <p:nvPicPr>
          <p:cNvPr id="5" name="Picture 2" descr="C:\Documents and Settings\умис\Мои документы\основы безопасности\картинки пож\32602117_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39815"/>
            <a:ext cx="9144000" cy="481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9489" y="1041009"/>
            <a:ext cx="85953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Специальные шланги – называются «рукавами». Воду в шланги накачивает насос.  Если пожар на высоком этаже, то проникнуть внутрь горящего дома и спасти людей, помогает складная лестница. Имеется лопата.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2050" name="Picture 2" descr="D:\картинки для занятий\full_8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083" y="182880"/>
            <a:ext cx="8609427" cy="64148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074" name="Picture 2" descr="D:\картинки для занятий\4_54_52_aut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"/>
            <a:ext cx="8961120" cy="66751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1026" name="Picture 2" descr="D:\картинки для занятий\image_gardening0061319902321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812" y="225082"/>
            <a:ext cx="8721970" cy="64570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11016" y="225083"/>
            <a:ext cx="863756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Игра: «Выбери предмет»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Посмотрите внимательно на экран. Здесь изображены различные предметы. Давайте представим, что мы пожарные. Некоторые предметы нам понадобятся при тушении пожара, а некоторые нет. Назовите мне те предметы, которые мы с вами возьмем на тушение пожара.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4098" name="Picture 2" descr="D:\картинки для занятий\kak_narisovat_morogenno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89452" cy="6858000"/>
          </a:xfrm>
          <a:prstGeom prst="rect">
            <a:avLst/>
          </a:prstGeom>
          <a:noFill/>
        </p:spPr>
      </p:pic>
      <p:pic>
        <p:nvPicPr>
          <p:cNvPr id="4099" name="Picture 3" descr="D:\картинки для занятий\rekord3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9969" y="0"/>
            <a:ext cx="4994031" cy="2828925"/>
          </a:xfrm>
          <a:prstGeom prst="rect">
            <a:avLst/>
          </a:prstGeom>
          <a:noFill/>
        </p:spPr>
      </p:pic>
      <p:pic>
        <p:nvPicPr>
          <p:cNvPr id="4100" name="Picture 4" descr="D:\картинки для занятий\0000041138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2344" y="2772508"/>
            <a:ext cx="5331655" cy="40854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6147" name="Picture 3" descr="D:\картинки для занятий\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46055" cy="3094892"/>
          </a:xfrm>
          <a:prstGeom prst="rect">
            <a:avLst/>
          </a:prstGeom>
          <a:noFill/>
        </p:spPr>
      </p:pic>
      <p:pic>
        <p:nvPicPr>
          <p:cNvPr id="6148" name="Picture 4" descr="D:\картинки для занятий\18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114" y="0"/>
            <a:ext cx="4229686" cy="6858000"/>
          </a:xfrm>
          <a:prstGeom prst="rect">
            <a:avLst/>
          </a:prstGeom>
          <a:noFill/>
        </p:spPr>
      </p:pic>
      <p:pic>
        <p:nvPicPr>
          <p:cNvPr id="6149" name="Picture 5" descr="D:\картинки для занятий\image_gardening00613199023213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10485"/>
            <a:ext cx="5950634" cy="3847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00230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solidFill>
                  <a:srgbClr val="C00000"/>
                </a:solidFill>
                <a:latin typeface="Impact" pitchFamily="34" charset="0"/>
              </a:rPr>
              <a:t>Огонь</a:t>
            </a:r>
            <a:r>
              <a:rPr lang="ru-RU" dirty="0">
                <a:solidFill>
                  <a:srgbClr val="C00000"/>
                </a:solidFill>
                <a:latin typeface="Impact" pitchFamily="34" charset="0"/>
              </a:rPr>
              <a:t> наш друг, но при неосторожном с ним</a:t>
            </a:r>
            <a:br>
              <a:rPr lang="ru-RU" dirty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dirty="0">
                <a:solidFill>
                  <a:srgbClr val="C00000"/>
                </a:solidFill>
                <a:latin typeface="Impact" pitchFamily="34" charset="0"/>
              </a:rPr>
              <a:t>обращении он становится коварным врагом!</a:t>
            </a:r>
            <a:br>
              <a:rPr lang="ru-RU" dirty="0">
                <a:solidFill>
                  <a:srgbClr val="C00000"/>
                </a:solidFill>
                <a:latin typeface="Impact" pitchFamily="34" charset="0"/>
              </a:rPr>
            </a:br>
            <a:endParaRPr lang="ru-RU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000240"/>
            <a:ext cx="22288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143248"/>
            <a:ext cx="19288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357406"/>
            <a:ext cx="192882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928934"/>
            <a:ext cx="19288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000636"/>
            <a:ext cx="1046243" cy="17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000504"/>
            <a:ext cx="121444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4714884"/>
            <a:ext cx="76049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5143512"/>
            <a:ext cx="61761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571876"/>
            <a:ext cx="121444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5123" name="Picture 3" descr="D:\картинки для занятий\acp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373688" cy="3929063"/>
          </a:xfrm>
          <a:prstGeom prst="rect">
            <a:avLst/>
          </a:prstGeom>
          <a:noFill/>
        </p:spPr>
      </p:pic>
      <p:pic>
        <p:nvPicPr>
          <p:cNvPr id="5124" name="Picture 4" descr="D:\картинки для занятий\1311201215563013528113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99803"/>
            <a:ext cx="9144000" cy="3158196"/>
          </a:xfrm>
          <a:prstGeom prst="rect">
            <a:avLst/>
          </a:prstGeom>
          <a:noFill/>
        </p:spPr>
      </p:pic>
      <p:pic>
        <p:nvPicPr>
          <p:cNvPr id="5125" name="Picture 5" descr="D:\картинки для занятий\market_XyF9RdlOurlYi2ZsWs1BGQ_600x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6911" y="0"/>
            <a:ext cx="3967088" cy="37701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6948" y="407963"/>
            <a:ext cx="87219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7170" name="Picture 2" descr="D:\картинки для занятий\23785407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505" y="1445090"/>
            <a:ext cx="7934177" cy="4924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39152" y="616944"/>
            <a:ext cx="86234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Сейчас, я вам буду называть различные предметы, а вы должны мне сказать, можно ли их брать или включать без взрослых.</a:t>
            </a:r>
          </a:p>
          <a:p>
            <a:endParaRPr lang="ru-RU" sz="4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9151" y="239151"/>
            <a:ext cx="8707901" cy="6094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Игра: «Можно – нельзя»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Спички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Брать нельзя.</a:t>
            </a:r>
          </a:p>
          <a:p>
            <a:pPr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Газовая плита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Её трогать и включать без взрослых нельзя.</a:t>
            </a:r>
          </a:p>
          <a:p>
            <a:pPr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Посуда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Посуду трогать можно, но осторожно.</a:t>
            </a:r>
          </a:p>
          <a:p>
            <a:pPr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Книги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Книги можно смотреть и читать без взрослых.</a:t>
            </a:r>
          </a:p>
          <a:p>
            <a:pPr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Утюг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Утюг трогать нельзя.</a:t>
            </a:r>
          </a:p>
          <a:p>
            <a:pPr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Игрушки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игрушки можно играть и без взрослых.</a:t>
            </a:r>
          </a:p>
          <a:p>
            <a:pPr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Обогреватель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Обогреватель трогать и включать без взрослых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Карандаши и краски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Карандаши и краски можно брать и рисовать можно, но только на бумаге.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6948" y="365760"/>
            <a:ext cx="8778240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Ребята, а зачем нам нужна пожарная машина?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Все вы помните сказку К.Чуковского «Путаница»?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Бабочка в сказке потушила море.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Сейчас я вам предлагаю Физкультминутку.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Мы с вами будем бабочками, повторяйте за мной.</a:t>
            </a:r>
          </a:p>
          <a:p>
            <a:r>
              <a:rPr lang="ru-RU" dirty="0"/>
              <a:t>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Тут бабочка прилетела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встают со стульев, летят )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Крылышками помахала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машут крыльями)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Стало море потухать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приседают )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потухло.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Вот обрадовались звери!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Засмеялись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смеются )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запели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Ура! Ура )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Ручками захлопали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хлопают)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Ножками затопали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топают ).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Садятся на свои места.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CC3300"/>
                </a:solidFill>
                <a:latin typeface="Arial" charset="0"/>
              </a:rPr>
              <a:t>ПРАВИЛА ПРОТИВОПОЖАРНОЙ БЕЗОПАСНОСТИ</a:t>
            </a:r>
          </a:p>
        </p:txBody>
      </p:sp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4940300"/>
          </a:xfrm>
          <a:noFill/>
        </p:spPr>
      </p:pic>
      <p:sp>
        <p:nvSpPr>
          <p:cNvPr id="14339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2225" y="1600200"/>
            <a:ext cx="4041775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800"/>
          </a:p>
          <a:p>
            <a:pPr algn="ctr" eaLnBrk="1" hangingPunct="1">
              <a:buFontTx/>
              <a:buNone/>
            </a:pPr>
            <a:endParaRPr lang="ru-RU" sz="1800" b="1"/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928688" y="5000625"/>
            <a:ext cx="35036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Для забавы и игры</a:t>
            </a:r>
            <a:br>
              <a:rPr lang="ru-RU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Спичек в руки не бери!</a:t>
            </a:r>
            <a:br>
              <a:rPr lang="ru-RU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Не шути дружок с  огнём,</a:t>
            </a:r>
            <a:br>
              <a:rPr lang="ru-RU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Чтобы не жалеть потом!</a:t>
            </a:r>
            <a:br>
              <a:rPr lang="ru-RU" dirty="0">
                <a:solidFill>
                  <a:schemeClr val="bg1"/>
                </a:solidFill>
                <a:latin typeface="Arial Black" pitchFamily="34" charset="0"/>
              </a:rPr>
            </a:b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4857750" y="5072063"/>
            <a:ext cx="396081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Сам костёр не разжигай</a:t>
            </a:r>
            <a:br>
              <a:rPr lang="ru-RU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И другим не позволяй!</a:t>
            </a:r>
            <a:br>
              <a:rPr lang="ru-RU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Даже крошка- огонёк</a:t>
            </a:r>
            <a:br>
              <a:rPr lang="ru-RU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От пожара недалёк!</a:t>
            </a:r>
            <a:br>
              <a:rPr lang="ru-RU" dirty="0">
                <a:solidFill>
                  <a:schemeClr val="bg1"/>
                </a:solidFill>
                <a:latin typeface="Arial Black" pitchFamily="34" charset="0"/>
              </a:rPr>
            </a:b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Сема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5005388"/>
          </a:xfrm>
          <a:noFill/>
        </p:spPr>
      </p:pic>
      <p:sp>
        <p:nvSpPr>
          <p:cNvPr id="21507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2225" y="1600200"/>
            <a:ext cx="4041775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000" b="1"/>
          </a:p>
          <a:p>
            <a:pPr algn="ctr" eaLnBrk="1" hangingPunct="1">
              <a:buFontTx/>
              <a:buNone/>
            </a:pPr>
            <a:endParaRPr lang="ru-RU" sz="2000" b="1"/>
          </a:p>
        </p:txBody>
      </p:sp>
      <p:sp>
        <p:nvSpPr>
          <p:cNvPr id="17412" name="Text Box 8"/>
          <p:cNvSpPr txBox="1">
            <a:spLocks noChangeArrowheads="1"/>
          </p:cNvSpPr>
          <p:nvPr/>
        </p:nvSpPr>
        <p:spPr bwMode="auto">
          <a:xfrm>
            <a:off x="1857375" y="5157788"/>
            <a:ext cx="5400675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Все дети должны обязательно знать:</a:t>
            </a:r>
          </a:p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Электроприборы нельзя выключать</a:t>
            </a:r>
          </a:p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Тогда, когда руки мокры от воды.</a:t>
            </a:r>
          </a:p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Такая халатность- шаг до беды!</a:t>
            </a:r>
          </a:p>
          <a:p>
            <a:pPr algn="ctr"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  <a:p>
            <a:pPr algn="ctr">
              <a:defRPr/>
            </a:pP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  <a:p>
            <a:pPr algn="ctr">
              <a:defRPr/>
            </a:pP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7" name="Лиз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5149850"/>
          </a:xfrm>
          <a:noFill/>
        </p:spPr>
      </p:pic>
      <p:sp>
        <p:nvSpPr>
          <p:cNvPr id="19459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64050" y="1557338"/>
            <a:ext cx="4679950" cy="45656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800"/>
          </a:p>
          <a:p>
            <a:pPr eaLnBrk="1" hangingPunct="1">
              <a:buFontTx/>
              <a:buNone/>
            </a:pPr>
            <a:endParaRPr lang="ru-RU" sz="2800"/>
          </a:p>
        </p:txBody>
      </p:sp>
      <p:sp>
        <p:nvSpPr>
          <p:cNvPr id="15364" name="Text Box 8"/>
          <p:cNvSpPr txBox="1">
            <a:spLocks noChangeArrowheads="1"/>
          </p:cNvSpPr>
          <p:nvPr/>
        </p:nvSpPr>
        <p:spPr bwMode="auto">
          <a:xfrm>
            <a:off x="141288" y="5214938"/>
            <a:ext cx="47879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Будет включённым прибор оставаться-</a:t>
            </a:r>
          </a:p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Очень опасно к нему прикасаться:</a:t>
            </a:r>
          </a:p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Или получишь тока удар,</a:t>
            </a: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4716463" y="5157788"/>
            <a:ext cx="2560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4859338" y="5214938"/>
            <a:ext cx="4284662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Или от искры начнётся пожар.</a:t>
            </a:r>
          </a:p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Так что времени зря не теряй</a:t>
            </a:r>
          </a:p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И из розетки прибор выключай!</a:t>
            </a: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7" name="Ален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7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5049838"/>
          </a:xfrm>
          <a:noFill/>
        </p:spPr>
      </p:pic>
      <p:sp>
        <p:nvSpPr>
          <p:cNvPr id="17411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2225" y="1600200"/>
            <a:ext cx="4041775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000" b="1"/>
          </a:p>
          <a:p>
            <a:pPr algn="ctr" eaLnBrk="1" hangingPunct="1">
              <a:buFontTx/>
              <a:buNone/>
            </a:pPr>
            <a:endParaRPr lang="ru-RU" sz="2000" b="1"/>
          </a:p>
          <a:p>
            <a:pPr algn="ctr" eaLnBrk="1" hangingPunct="1">
              <a:buFontTx/>
              <a:buNone/>
            </a:pPr>
            <a:endParaRPr lang="ru-RU" sz="2000" b="1"/>
          </a:p>
        </p:txBody>
      </p:sp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1547813" y="5157788"/>
            <a:ext cx="5329237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Не играй с электроплиткою.</a:t>
            </a:r>
          </a:p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Спрыгнет с плитки пламя прыткое!</a:t>
            </a:r>
          </a:p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Уголёк из печки «скок»,</a:t>
            </a:r>
          </a:p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И поджёг половичок.</a:t>
            </a:r>
          </a:p>
          <a:p>
            <a:pPr algn="ctr"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6" name="Ваня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43186" y="616944"/>
            <a:ext cx="67423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8813" y="1705778"/>
            <a:ext cx="87641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Закрепить знания детей о правилах пожарной безопасности, правилах поведения при пожаре;</a:t>
            </a:r>
          </a:p>
          <a:p>
            <a:pPr algn="ctr">
              <a:buFontTx/>
              <a:buChar char="-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воспитывать чувство ответственности;</a:t>
            </a:r>
          </a:p>
          <a:p>
            <a:pPr algn="ctr">
              <a:buFontTx/>
              <a:buChar char="-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развивать уверенность и чувство взаимопомощи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4875213"/>
          </a:xfrm>
          <a:noFill/>
        </p:spPr>
      </p:pic>
      <p:sp>
        <p:nvSpPr>
          <p:cNvPr id="16387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2225" y="2781300"/>
            <a:ext cx="4041775" cy="33448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400"/>
          </a:p>
          <a:p>
            <a:pPr eaLnBrk="1" hangingPunct="1">
              <a:buFontTx/>
              <a:buNone/>
            </a:pPr>
            <a:endParaRPr lang="ru-RU" sz="2400"/>
          </a:p>
          <a:p>
            <a:pPr algn="ctr" eaLnBrk="1" hangingPunct="1">
              <a:buFontTx/>
              <a:buNone/>
            </a:pPr>
            <a:endParaRPr lang="ru-RU" sz="2000" b="1"/>
          </a:p>
        </p:txBody>
      </p:sp>
      <p:sp>
        <p:nvSpPr>
          <p:cNvPr id="12292" name="Text Box 8"/>
          <p:cNvSpPr txBox="1">
            <a:spLocks noChangeArrowheads="1"/>
          </p:cNvSpPr>
          <p:nvPr/>
        </p:nvSpPr>
        <p:spPr bwMode="auto">
          <a:xfrm>
            <a:off x="2268538" y="5084763"/>
            <a:ext cx="424815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Чтобы пальчик или гвоздик</a:t>
            </a:r>
          </a:p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Вдруг в розетку не совать-</a:t>
            </a:r>
          </a:p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Электричество опасно-</a:t>
            </a:r>
          </a:p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Это каждый должен знать!</a:t>
            </a: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Лиза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5254625"/>
          </a:xfrm>
          <a:noFill/>
        </p:spPr>
      </p:pic>
      <p:sp>
        <p:nvSpPr>
          <p:cNvPr id="1638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381500"/>
            <a:ext cx="5256213" cy="2476500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/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/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b="1" dirty="0"/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9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5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Быть нельзя огня вблизи,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5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Там, где краски, газ, бензин;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5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Ведь о них нам не напрасно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5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Говорят «Огнеопасно!»</a:t>
            </a:r>
          </a:p>
        </p:txBody>
      </p:sp>
      <p:pic>
        <p:nvPicPr>
          <p:cNvPr id="4" name="Аня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6949" y="520505"/>
            <a:ext cx="8679766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Сегодня мы с вами закрепили много правил поведения с огнем, сейчас проверим, какие вы внимательные, предлагаю поиграть в игру: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«Это я, это я, это все мои друзья»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Я буду задавать вопросы, а вы должны хором ответить: «Это я, это я, это все мои друзья!»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унюхав запах гари, сообщает о пожаре?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Кто из вас, замети дым, закричит: «Пожар, горим»?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Кто из вас шалит с огнем утром, вечером и днем?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Кто от маленькой сестрички, незаметно прячет спички?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Кто из вас шалит с огнем? Признавайтесь честно в том.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Кто костров не разжигает и другим не разрешает?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33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1015" y="225083"/>
            <a:ext cx="6921305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Молодцы, ребята!!!</a:t>
            </a:r>
          </a:p>
          <a:p>
            <a:pPr algn="ctr"/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Правила пожарные без запинки знай.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Правила пожарные строго соблюдай.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Утром, вечером и днем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Осторожен будь с огнем!</a:t>
            </a:r>
          </a:p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D:\картинки для занятий\23785407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0"/>
            <a:ext cx="27432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757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latin typeface="Impact" pitchFamily="34" charset="0"/>
              </a:rPr>
              <a:t/>
            </a:r>
            <a:br>
              <a:rPr lang="ru-RU" sz="4400" dirty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sz="4400" dirty="0">
                <a:solidFill>
                  <a:srgbClr val="C00000"/>
                </a:solidFill>
                <a:latin typeface="Impact" pitchFamily="34" charset="0"/>
              </a:rPr>
              <a:t/>
            </a:r>
            <a:br>
              <a:rPr lang="ru-RU" sz="4400" dirty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sz="7300" dirty="0">
                <a:latin typeface="Impact" pitchFamily="34" charset="0"/>
              </a:rPr>
              <a:t>Соблюдайте правила </a:t>
            </a:r>
            <a:br>
              <a:rPr lang="ru-RU" sz="7300" dirty="0">
                <a:latin typeface="Impact" pitchFamily="34" charset="0"/>
              </a:rPr>
            </a:br>
            <a:r>
              <a:rPr lang="ru-RU" sz="7300" dirty="0">
                <a:latin typeface="Impact" pitchFamily="34" charset="0"/>
              </a:rPr>
              <a:t>пожарной безопасности ! ! ! </a:t>
            </a:r>
            <a:endParaRPr lang="ru-RU" sz="73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2664" y="3622040"/>
            <a:ext cx="2987040" cy="323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47472" y="3696282"/>
            <a:ext cx="2926080" cy="316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59196" y="3146552"/>
            <a:ext cx="3425952" cy="3711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08583" y="3846532"/>
            <a:ext cx="2825382" cy="306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6476" y="3879490"/>
            <a:ext cx="2764536" cy="299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43186" y="616944"/>
            <a:ext cx="6742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Отгадайте загадки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185" y="1705778"/>
            <a:ext cx="674232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 огнем бороться мы должны-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Мы  смелые работники.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Мы очень людям всем нужны,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Так кто же мы?</a:t>
            </a:r>
          </a:p>
          <a:p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8194" name="Picture 2" descr="D:\картинки для занятий\5a83de05130d44b38fc74cae66143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015" y="225083"/>
            <a:ext cx="8764174" cy="64430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4258906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43186" y="616944"/>
            <a:ext cx="674232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Если дым валит клубами,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Пламя бьется языками,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 огонь везде, и жар-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Это бедствие -…</a:t>
            </a:r>
          </a:p>
          <a:p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" name="Picture 3" descr="C:\Documents and Settings\умис\Мои документы\основы безопасности\картинки пож\aWDJZ4WIoD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016" y="196948"/>
            <a:ext cx="8679766" cy="6485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43186" y="616944"/>
            <a:ext cx="6742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57" y="956604"/>
            <a:ext cx="83843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Спешит, гудит – дорогу дай,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Моргает синим глазом,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Примчится вовремя – спасет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Детей и взрослых разом.</a:t>
            </a:r>
          </a:p>
          <a:p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1693" y="1364566"/>
            <a:ext cx="834214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Молодцы, ребята!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Загадки Вы отгадываете очень хорошо. Действительно это пожарная машина. А кто знает, как выглядит пожарная машина?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Капля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146</TotalTime>
  <Words>804</Words>
  <Application>Microsoft Office PowerPoint</Application>
  <PresentationFormat>Экран (4:3)</PresentationFormat>
  <Paragraphs>149</Paragraphs>
  <Slides>34</Slides>
  <Notes>1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Arial</vt:lpstr>
      <vt:lpstr>Arial Black</vt:lpstr>
      <vt:lpstr>Calibri</vt:lpstr>
      <vt:lpstr>Impact</vt:lpstr>
      <vt:lpstr>Times New Roman</vt:lpstr>
      <vt:lpstr>Tw Cen MT</vt:lpstr>
      <vt:lpstr>Капля</vt:lpstr>
      <vt:lpstr>Презентация PowerPoint</vt:lpstr>
      <vt:lpstr>Огонь наш друг, но при неосторожном с ним обращении он становится коварным врагом!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ПРОТИВОПОЖАРНОЙ БЕЗОПАСНОСТИ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Соблюдайте правила  пожарной безопасности ! ! !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Павел</cp:lastModifiedBy>
  <cp:revision>28</cp:revision>
  <dcterms:created xsi:type="dcterms:W3CDTF">2013-10-18T03:33:16Z</dcterms:created>
  <dcterms:modified xsi:type="dcterms:W3CDTF">2022-12-01T19:25:21Z</dcterms:modified>
</cp:coreProperties>
</file>