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0" r:id="rId4"/>
    <p:sldId id="262" r:id="rId5"/>
    <p:sldId id="265" r:id="rId6"/>
    <p:sldId id="261" r:id="rId7"/>
    <p:sldId id="263" r:id="rId8"/>
    <p:sldId id="257" r:id="rId9"/>
    <p:sldId id="259" r:id="rId10"/>
    <p:sldId id="264" r:id="rId11"/>
    <p:sldId id="266" r:id="rId12"/>
    <p:sldId id="268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99" autoAdjust="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 userDrawn="1"/>
        </p:nvSpPr>
        <p:spPr>
          <a:xfrm>
            <a:off x="467543" y="476672"/>
            <a:ext cx="8518733" cy="5472608"/>
          </a:xfrm>
          <a:prstGeom prst="ellipse">
            <a:avLst/>
          </a:prstGeom>
          <a:effectLst>
            <a:softEdge rad="3175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11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11188" y="501650"/>
            <a:ext cx="18288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2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476250"/>
            <a:ext cx="18288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9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07950" y="4652963"/>
            <a:ext cx="8878888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10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CC57-7F6C-4F1E-9D83-CB9D0F29C179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3AE8B-6C7E-4773-BBFC-0D370ED2D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2928B-5A5D-4727-9D63-409CF4443DC2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E0B1E-225A-4B9F-B7B0-097A37150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57927-73BE-4060-81B6-8026140D49B0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1C7DB-82F2-4F94-9853-A6AAA86B0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725" y="3213100"/>
            <a:ext cx="8950325" cy="3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7"/>
          <p:cNvSpPr/>
          <p:nvPr userDrawn="1"/>
        </p:nvSpPr>
        <p:spPr>
          <a:xfrm>
            <a:off x="107950" y="115888"/>
            <a:ext cx="8928100" cy="6742112"/>
          </a:xfrm>
          <a:prstGeom prst="rect">
            <a:avLst/>
          </a:prstGeom>
          <a:solidFill>
            <a:schemeClr val="accent3">
              <a:lumMod val="20000"/>
              <a:lumOff val="8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4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21790-78C0-4D3E-A292-1C617148544B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583CC-63BB-4439-9D78-C822F1731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4086F-B3D1-4E67-B065-EED48E5FF648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29026-5CD2-44A1-B966-0151DC883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2376F-D063-43AD-87CD-AE6E2C20FBE9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45360-985E-43E0-AB88-60C800A0F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9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0F0EB-ABFD-4DB6-B622-3957313186D6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CF15B-6E0A-4750-8A32-A724AF150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5"/>
          <p:cNvSpPr/>
          <p:nvPr userDrawn="1"/>
        </p:nvSpPr>
        <p:spPr>
          <a:xfrm>
            <a:off x="107950" y="115888"/>
            <a:ext cx="8928100" cy="6742112"/>
          </a:xfrm>
          <a:prstGeom prst="rect">
            <a:avLst/>
          </a:prstGeom>
          <a:solidFill>
            <a:schemeClr val="accent3">
              <a:lumMod val="20000"/>
              <a:lumOff val="8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1D18E-B0A6-4BC0-B865-31F7A77F0C7F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CA6E5-D054-402A-9A9B-5E147A5CF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4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0E2F9-65D1-4B0C-890E-B0C82B384FAA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911CC-2FFD-4A69-829D-D01CA7660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FC7DC-B9E3-420C-817C-0601600923E8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DB008-6EDB-40D3-A72A-AE014A394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CCA30-B6E0-4807-A4EE-3751E18B4927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7393A-9641-4643-A537-8AD880FC9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9CE4FE-EB54-4F1D-8578-C1FA54764216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60E58C-21CE-420E-AEB7-F862B8E93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755650" y="1428736"/>
            <a:ext cx="7772400" cy="2571767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</a:rPr>
              <a:t>Деловая игра 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</a:rPr>
              <a:t>«Знатоки словесного искусства»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  <a:t>в рамках проведения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</a:rPr>
              <a:t>стажировочной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  <a:t> площадки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  <a:t>«Приобщение детей дошкольного возраста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  <a:t>к искусству в рамках реализации ООП ДО»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4143380"/>
            <a:ext cx="5715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Презентацию  составила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 </a:t>
            </a:r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67»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Стаценко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Татьяна Петровна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2800" b="1" i="1" dirty="0" smtClean="0">
                <a:latin typeface="Times New Roman" pitchFamily="18" charset="0"/>
              </a:rPr>
              <a:t>Соотнесите имя писателя с  его портретом</a:t>
            </a:r>
            <a:r>
              <a:rPr lang="ru-RU" sz="4000" dirty="0" smtClean="0"/>
              <a:t>  </a:t>
            </a:r>
          </a:p>
        </p:txBody>
      </p:sp>
      <p:pic>
        <p:nvPicPr>
          <p:cNvPr id="35848" name="Picture 8" descr="андерс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36838"/>
            <a:ext cx="1855788" cy="2782887"/>
          </a:xfrm>
          <a:prstGeom prst="rect">
            <a:avLst/>
          </a:prstGeom>
          <a:noFill/>
        </p:spPr>
      </p:pic>
      <p:pic>
        <p:nvPicPr>
          <p:cNvPr id="35849" name="Picture 9" descr="заходе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2708275"/>
            <a:ext cx="2033587" cy="2705100"/>
          </a:xfrm>
          <a:prstGeom prst="rect">
            <a:avLst/>
          </a:prstGeom>
          <a:noFill/>
        </p:spPr>
      </p:pic>
      <p:pic>
        <p:nvPicPr>
          <p:cNvPr id="35850" name="Picture 10" descr="марша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2708275"/>
            <a:ext cx="2003425" cy="2665413"/>
          </a:xfrm>
          <a:prstGeom prst="rect">
            <a:avLst/>
          </a:prstGeom>
          <a:noFill/>
        </p:spPr>
      </p:pic>
      <p:pic>
        <p:nvPicPr>
          <p:cNvPr id="35851" name="Picture 11" descr="родар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2708275"/>
            <a:ext cx="2233612" cy="2679700"/>
          </a:xfrm>
          <a:prstGeom prst="rect">
            <a:avLst/>
          </a:prstGeom>
          <a:noFill/>
        </p:spPr>
      </p:pic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6732588" y="1773238"/>
            <a:ext cx="1873250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Г.Х.Андерсен</a:t>
            </a:r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2411413" y="1773238"/>
            <a:ext cx="1873250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Д. Родари</a:t>
            </a:r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4572000" y="1773238"/>
            <a:ext cx="1873250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Б.В.Заходер</a:t>
            </a: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250825" y="1773238"/>
            <a:ext cx="1873250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С.Я.Маршак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88 0.20444 L 0.47257 0.550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409 0.21484 L 0.49409 0.5478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6799 L -0.25208 0.550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0" y="2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0.05758 L -0.71667 0.55064 " pathEditMode="relative" ptsTypes="AA">
                                      <p:cBhvr>
                                        <p:cTn id="18" dur="2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2" grpId="0" animBg="1"/>
      <p:bldP spid="35853" grpId="0" animBg="1"/>
      <p:bldP spid="35854" grpId="0" animBg="1"/>
      <p:bldP spid="358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395288" y="1408113"/>
            <a:ext cx="5256212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>
                <a:latin typeface="Times New Roman" pitchFamily="18" charset="0"/>
              </a:rPr>
              <a:t>Мама приходит с работы,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Мама снимает боты,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Мама приходит в дом,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Мама глядит кругом.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Был на квартиру налёт?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Нет.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К нам заходил бегемот?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Нет.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Может быть, дом не наш?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Наш.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Может, не наш этаж?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Наш.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Просто приходил Серёжка,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Поиграли мы немножко.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Значит это не обвал?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Нет.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Значит, слон не танцевал?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Нет.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— Очень рада. Оказалось,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Я напрасно волновалась. </a:t>
            </a:r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2411413" y="476250"/>
            <a:ext cx="4679950" cy="8636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i="1"/>
              <a:t>Чтение в лицах</a:t>
            </a:r>
            <a:br>
              <a:rPr lang="ru-RU" i="1"/>
            </a:br>
            <a:r>
              <a:rPr lang="ru-RU" i="1"/>
              <a:t>Э.Успенский «Разгром»</a:t>
            </a:r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2411413" y="476250"/>
            <a:ext cx="4679950" cy="8636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i="1"/>
              <a:t>Чтение в лицах</a:t>
            </a:r>
            <a:br>
              <a:rPr lang="ru-RU" i="1"/>
            </a:br>
            <a:r>
              <a:rPr lang="ru-RU" i="1"/>
              <a:t>Э.Успенский «Разгром»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i="1" smtClean="0">
                <a:latin typeface="Times New Roman" pitchFamily="18" charset="0"/>
              </a:rPr>
              <a:t>Спасибо за внимание!</a:t>
            </a:r>
          </a:p>
        </p:txBody>
      </p:sp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4572000" y="1268413"/>
            <a:ext cx="4248150" cy="12954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ru-RU" dirty="0"/>
              <a:t/>
            </a:r>
            <a:br>
              <a:rPr lang="ru-RU" dirty="0"/>
            </a:br>
            <a:r>
              <a:rPr lang="ru-RU" dirty="0"/>
              <a:t>Презентацию для вас составила</a:t>
            </a:r>
            <a:br>
              <a:rPr lang="ru-RU" dirty="0"/>
            </a:br>
            <a:r>
              <a:rPr lang="ru-RU" dirty="0"/>
              <a:t>учитель-логопед </a:t>
            </a:r>
            <a:br>
              <a:rPr lang="ru-RU" dirty="0"/>
            </a:br>
            <a:r>
              <a:rPr lang="ru-RU" dirty="0" err="1"/>
              <a:t>Стаценко</a:t>
            </a:r>
            <a:r>
              <a:rPr lang="ru-RU" dirty="0"/>
              <a:t> Татьяна Петровна</a:t>
            </a:r>
            <a:br>
              <a:rPr lang="ru-RU" dirty="0"/>
            </a:br>
            <a:r>
              <a:rPr lang="ru-RU" dirty="0"/>
              <a:t>МБДОУ «Детский сад 67»</a:t>
            </a:r>
          </a:p>
          <a:p>
            <a:pPr algn="r"/>
            <a:endParaRPr lang="ru-RU" dirty="0"/>
          </a:p>
        </p:txBody>
      </p:sp>
      <p:pic>
        <p:nvPicPr>
          <p:cNvPr id="40966" name="Picture 6" descr="1539442822_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924175"/>
            <a:ext cx="4819650" cy="28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Словесное искусство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>
          <a:xfrm>
            <a:off x="285720" y="928670"/>
            <a:ext cx="8572560" cy="5197493"/>
          </a:xfrm>
        </p:spPr>
        <p:txBody>
          <a:bodyPr/>
          <a:lstStyle/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современной литературной энциклопедии под словесностью понимается совокупность всех текстов, которые находятся в культурном обращении общества. «Словесность» или словесное искусство - это художественная литература и фольклор.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Литература - наиболее доступный и действенный в воспитательном отношении вид искусства. В литературном произведении слово выступает в тесном единстве его образной и понятийной сторон. Именно эта особенность словесного искусства расширяет возможности предмета литературы по сравнению с другими видами искусства.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помощью художественного слова ребенок овладевает грамматикой родного языка в единстве с лексикой. Литература расширяет кругозор дошкольника, развивает его восприятие, мышление, память, воображение и творчество, является средством формирования личности ребенка, оказывая сильное морально-идейное воздействие, объединяет детский коллектив.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Искусство слова отражает действительность через художественные образы, показывает наиболее типичное, осмысливая и обобщая реальные жизненные факты. Это помогает ребенку познавать жизнь, формирует его отношение к окружающему. Художественные произведения, раскрывая внутренний мир героев, заставляют детей волноваться, переживать, как свои, радости и горести героев.</a:t>
            </a:r>
          </a:p>
          <a:p>
            <a:pPr>
              <a:spcBef>
                <a:spcPts val="0"/>
              </a:spcBef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800" b="1" i="1" dirty="0" smtClean="0">
                <a:latin typeface="Times New Roman" pitchFamily="18" charset="0"/>
              </a:rPr>
              <a:t>Доскажи определение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341438"/>
            <a:ext cx="6202363" cy="55165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Древнерусская, позже русская народная эпическая песня о героических событиях или примечательных эпизодах национальной истории XI—XVI веков - это …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Жанр дидактической литературы: короткий рассказ в стихах или прозе с прямо сформулированным моральным выводом, придающим рассказу аллегорический смысл - это… 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Один из жанров фольклора, либо литературы. Эпическое, преимущественно прозаическое произведение волшебного, героического или бытового характера - это …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Изречение в виде грамматически законченного предложения, в котором выражена народная мудрость в поучительной форме. Может иметь повествовательный и побудительный характер – это ...  </a:t>
            </a:r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6877050" y="1268413"/>
            <a:ext cx="1871663" cy="865187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Былина</a:t>
            </a:r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6877050" y="2349500"/>
            <a:ext cx="1871663" cy="865188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Басня</a:t>
            </a:r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6877050" y="3429000"/>
            <a:ext cx="1871663" cy="865188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Сказка</a:t>
            </a:r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6877050" y="4581525"/>
            <a:ext cx="1871663" cy="865188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</a:rPr>
              <a:t>Пословица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  <p:bldP spid="28678" grpId="0" animBg="1"/>
      <p:bldP spid="28679" grpId="0" animBg="1"/>
      <p:bldP spid="286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800" b="1" i="1" smtClean="0">
                <a:latin typeface="Times New Roman" pitchFamily="18" charset="0"/>
              </a:rPr>
              <a:t>Приведите примеры пословиц</a:t>
            </a:r>
            <a:r>
              <a:rPr lang="ru-RU" sz="2800" b="1" smtClean="0"/>
              <a:t> </a:t>
            </a:r>
            <a:r>
              <a:rPr lang="ru-RU" sz="2800" b="1" i="1" smtClean="0">
                <a:latin typeface="Times New Roman" pitchFamily="18" charset="0"/>
              </a:rPr>
              <a:t>(2-3 примера)</a:t>
            </a: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395288" y="4508500"/>
            <a:ext cx="3744912" cy="7191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Повествовательного характера</a:t>
            </a:r>
          </a:p>
        </p:txBody>
      </p:sp>
      <p:sp>
        <p:nvSpPr>
          <p:cNvPr id="30728" name="AutoShape 8"/>
          <p:cNvSpPr>
            <a:spLocks noChangeArrowheads="1"/>
          </p:cNvSpPr>
          <p:nvPr/>
        </p:nvSpPr>
        <p:spPr bwMode="auto">
          <a:xfrm>
            <a:off x="395288" y="1989138"/>
            <a:ext cx="3744912" cy="719137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Побудительного характера</a:t>
            </a:r>
          </a:p>
        </p:txBody>
      </p:sp>
      <p:sp>
        <p:nvSpPr>
          <p:cNvPr id="30730" name="AutoShape 10"/>
          <p:cNvSpPr>
            <a:spLocks noChangeArrowheads="1"/>
          </p:cNvSpPr>
          <p:nvPr/>
        </p:nvSpPr>
        <p:spPr bwMode="auto">
          <a:xfrm>
            <a:off x="4211638" y="1412875"/>
            <a:ext cx="3889375" cy="7921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Сделал дело — гуляй смело.</a:t>
            </a:r>
          </a:p>
        </p:txBody>
      </p:sp>
      <p:sp>
        <p:nvSpPr>
          <p:cNvPr id="30731" name="AutoShape 11"/>
          <p:cNvSpPr>
            <a:spLocks noChangeArrowheads="1"/>
          </p:cNvSpPr>
          <p:nvPr/>
        </p:nvSpPr>
        <p:spPr bwMode="auto">
          <a:xfrm>
            <a:off x="4211638" y="2349500"/>
            <a:ext cx="3889375" cy="863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Готовь сани летом, а телегу зимой. </a:t>
            </a:r>
          </a:p>
        </p:txBody>
      </p:sp>
      <p:sp>
        <p:nvSpPr>
          <p:cNvPr id="30732" name="AutoShape 12"/>
          <p:cNvSpPr>
            <a:spLocks noChangeArrowheads="1"/>
          </p:cNvSpPr>
          <p:nvPr/>
        </p:nvSpPr>
        <p:spPr bwMode="auto">
          <a:xfrm>
            <a:off x="4211638" y="4005263"/>
            <a:ext cx="3889375" cy="863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За двумя зайцами погонишься </a:t>
            </a:r>
            <a:br>
              <a:rPr lang="ru-RU"/>
            </a:br>
            <a:r>
              <a:rPr lang="ru-RU"/>
              <a:t>— ни одного не поймаешь. </a:t>
            </a:r>
          </a:p>
        </p:txBody>
      </p:sp>
      <p:sp>
        <p:nvSpPr>
          <p:cNvPr id="30733" name="AutoShape 13"/>
          <p:cNvSpPr>
            <a:spLocks noChangeArrowheads="1"/>
          </p:cNvSpPr>
          <p:nvPr/>
        </p:nvSpPr>
        <p:spPr bwMode="auto">
          <a:xfrm>
            <a:off x="4211638" y="5013325"/>
            <a:ext cx="3889375" cy="863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Краткость — сестра таланта.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 animBg="1"/>
      <p:bldP spid="30731" grpId="0" animBg="1"/>
      <p:bldP spid="30732" grpId="0" animBg="1"/>
      <p:bldP spid="307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800" b="1" i="1" smtClean="0">
                <a:latin typeface="Times New Roman" pitchFamily="18" charset="0"/>
              </a:rPr>
              <a:t>Прочитайте отрывок текста.</a:t>
            </a:r>
            <a:br>
              <a:rPr lang="ru-RU" sz="2800" b="1" i="1" smtClean="0">
                <a:latin typeface="Times New Roman" pitchFamily="18" charset="0"/>
              </a:rPr>
            </a:br>
            <a:r>
              <a:rPr lang="ru-RU" sz="2800" b="1" i="1" smtClean="0">
                <a:latin typeface="Times New Roman" pitchFamily="18" charset="0"/>
              </a:rPr>
              <a:t>Назовите автора и произведение</a:t>
            </a:r>
            <a:r>
              <a:rPr lang="ru-RU" sz="2800" i="1" smtClean="0">
                <a:latin typeface="Times New Roman" pitchFamily="18" charset="0"/>
              </a:rPr>
              <a:t>.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79388" y="1700213"/>
            <a:ext cx="4752975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33350"/>
            <a:r>
              <a:rPr lang="ru-RU" sz="1400"/>
              <a:t>Вот и чайник за кофейником бежит,</a:t>
            </a:r>
          </a:p>
          <a:p>
            <a:pPr indent="133350"/>
            <a:r>
              <a:rPr lang="ru-RU" sz="1400"/>
              <a:t>Тараторит, тараторит, дребезжит...</a:t>
            </a:r>
          </a:p>
          <a:p>
            <a:pPr indent="133350"/>
            <a:r>
              <a:rPr lang="ru-RU" sz="1400"/>
              <a:t>Утюги бегут покрякивают,</a:t>
            </a:r>
          </a:p>
          <a:p>
            <a:pPr indent="133350"/>
            <a:r>
              <a:rPr lang="ru-RU" sz="1400"/>
              <a:t>Через лужи, через лужи перескакивают.</a:t>
            </a:r>
          </a:p>
          <a:p>
            <a:pPr indent="133350"/>
            <a:r>
              <a:rPr lang="ru-RU" sz="1400"/>
              <a:t>А за ними блюдца, блюдца -</a:t>
            </a:r>
          </a:p>
          <a:p>
            <a:pPr indent="133350"/>
            <a:r>
              <a:rPr lang="ru-RU" sz="1400"/>
              <a:t>Дзынь-ля-ля! Дзынь-ля-ля!</a:t>
            </a:r>
          </a:p>
          <a:p>
            <a:pPr indent="133350"/>
            <a:r>
              <a:rPr lang="ru-RU" sz="1400"/>
              <a:t>Вдоль по улице несутся -</a:t>
            </a:r>
          </a:p>
          <a:p>
            <a:pPr indent="133350"/>
            <a:r>
              <a:rPr lang="ru-RU" sz="1400"/>
              <a:t>Дзынь-ля-ля! Дзынь-ля-ля!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492500" y="3357563"/>
            <a:ext cx="23034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/>
              <a:t>Вместо шапки на ходу</a:t>
            </a:r>
            <a:br>
              <a:rPr lang="ru-RU" sz="1400"/>
            </a:br>
            <a:r>
              <a:rPr lang="ru-RU" sz="1400"/>
              <a:t>Он надел сковороду.</a:t>
            </a:r>
            <a:br>
              <a:rPr lang="ru-RU" sz="1400"/>
            </a:br>
            <a:r>
              <a:rPr lang="ru-RU" sz="1400"/>
              <a:t>Вместо валенок перчатки</a:t>
            </a:r>
            <a:br>
              <a:rPr lang="ru-RU" sz="1400"/>
            </a:br>
            <a:r>
              <a:rPr lang="ru-RU" sz="1400"/>
              <a:t>Натянул себе на пятки</a:t>
            </a:r>
            <a:r>
              <a:rPr lang="ru-RU" sz="1200"/>
              <a:t>.</a:t>
            </a:r>
            <a:r>
              <a:rPr lang="ru-RU"/>
              <a:t> 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5219700" y="1916113"/>
            <a:ext cx="346551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/>
              <a:t>«Что, батько, так рано поднялся?</a:t>
            </a:r>
            <a:br>
              <a:rPr lang="ru-RU" sz="1400"/>
            </a:br>
            <a:r>
              <a:rPr lang="ru-RU" sz="1400"/>
              <a:t>Чего ты взыскался?»</a:t>
            </a:r>
            <a:br>
              <a:rPr lang="ru-RU" sz="1400"/>
            </a:br>
            <a:r>
              <a:rPr lang="ru-RU" sz="1400"/>
              <a:t>Поп ему в ответ: «Нужен мне работник:</a:t>
            </a:r>
            <a:br>
              <a:rPr lang="ru-RU" sz="1400"/>
            </a:br>
            <a:r>
              <a:rPr lang="ru-RU" sz="1400"/>
              <a:t>Повар, конюх и плотник. </a:t>
            </a:r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>
            <a:off x="179388" y="1268413"/>
            <a:ext cx="3024187" cy="431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/>
              <a:t>К.И.Чуковский</a:t>
            </a:r>
            <a:br>
              <a:rPr lang="ru-RU" sz="1400" b="1"/>
            </a:br>
            <a:r>
              <a:rPr lang="ru-RU" sz="1400" b="1"/>
              <a:t>«Федорино горе»</a:t>
            </a:r>
          </a:p>
        </p:txBody>
      </p:sp>
      <p:sp>
        <p:nvSpPr>
          <p:cNvPr id="36872" name="AutoShape 8"/>
          <p:cNvSpPr>
            <a:spLocks noChangeArrowheads="1"/>
          </p:cNvSpPr>
          <p:nvPr/>
        </p:nvSpPr>
        <p:spPr bwMode="auto">
          <a:xfrm>
            <a:off x="3059113" y="2924175"/>
            <a:ext cx="3024187" cy="431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/>
              <a:t>С.Я.Маршак</a:t>
            </a:r>
            <a:br>
              <a:rPr lang="ru-RU" sz="1400" b="1"/>
            </a:br>
            <a:r>
              <a:rPr lang="ru-RU" sz="1400" b="1"/>
              <a:t>«Вот какой рассеянный»</a:t>
            </a:r>
            <a:r>
              <a:rPr lang="ru-RU" sz="1400"/>
              <a:t> </a:t>
            </a:r>
          </a:p>
        </p:txBody>
      </p:sp>
      <p:sp>
        <p:nvSpPr>
          <p:cNvPr id="36873" name="AutoShape 9"/>
          <p:cNvSpPr>
            <a:spLocks noChangeArrowheads="1"/>
          </p:cNvSpPr>
          <p:nvPr/>
        </p:nvSpPr>
        <p:spPr bwMode="auto">
          <a:xfrm>
            <a:off x="5148263" y="1484313"/>
            <a:ext cx="3455987" cy="431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/>
              <a:t>А.С.Пушкин</a:t>
            </a:r>
          </a:p>
          <a:p>
            <a:pPr algn="ctr"/>
            <a:r>
              <a:rPr lang="ru-RU" sz="1400" b="1"/>
              <a:t>«Сказка о попе и работнике его Балде»</a:t>
            </a:r>
            <a:r>
              <a:rPr lang="ru-RU" sz="1400"/>
              <a:t> </a:t>
            </a:r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6300788" y="4797425"/>
            <a:ext cx="22098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/>
              <a:t>По пути на базар чудаки</a:t>
            </a:r>
            <a:br>
              <a:rPr lang="ru-RU" sz="1400"/>
            </a:br>
            <a:r>
              <a:rPr lang="ru-RU" sz="1400"/>
              <a:t>Перепутали все пятаки.</a:t>
            </a:r>
            <a:br>
              <a:rPr lang="ru-RU" sz="1400"/>
            </a:br>
            <a:r>
              <a:rPr lang="ru-RU" sz="1400"/>
              <a:t>Который пятак</a:t>
            </a:r>
            <a:br>
              <a:rPr lang="ru-RU" sz="1400"/>
            </a:br>
            <a:r>
              <a:rPr lang="ru-RU" sz="1400"/>
              <a:t>на кушак,</a:t>
            </a:r>
            <a:br>
              <a:rPr lang="ru-RU" sz="1400"/>
            </a:br>
            <a:r>
              <a:rPr lang="ru-RU" sz="1400"/>
              <a:t>Который пятак</a:t>
            </a:r>
            <a:br>
              <a:rPr lang="ru-RU" sz="1400"/>
            </a:br>
            <a:r>
              <a:rPr lang="ru-RU" sz="1400"/>
              <a:t>на колпак,</a:t>
            </a:r>
            <a:br>
              <a:rPr lang="ru-RU" sz="1400"/>
            </a:br>
            <a:r>
              <a:rPr lang="ru-RU" sz="1400"/>
              <a:t>А который пятак -</a:t>
            </a:r>
            <a:br>
              <a:rPr lang="ru-RU" sz="1400"/>
            </a:br>
            <a:r>
              <a:rPr lang="ru-RU" sz="1400"/>
              <a:t>так. </a:t>
            </a:r>
          </a:p>
        </p:txBody>
      </p:sp>
      <p:sp>
        <p:nvSpPr>
          <p:cNvPr id="36875" name="AutoShape 11"/>
          <p:cNvSpPr>
            <a:spLocks noChangeArrowheads="1"/>
          </p:cNvSpPr>
          <p:nvPr/>
        </p:nvSpPr>
        <p:spPr bwMode="auto">
          <a:xfrm>
            <a:off x="5724525" y="4365625"/>
            <a:ext cx="3024188" cy="431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/>
              <a:t>Ю.Д.Владимиров</a:t>
            </a:r>
            <a:br>
              <a:rPr lang="ru-RU" sz="1400" b="1"/>
            </a:br>
            <a:r>
              <a:rPr lang="ru-RU" sz="1400" b="1"/>
              <a:t>«Чудаки»</a:t>
            </a:r>
            <a:r>
              <a:rPr lang="ru-RU" sz="1400"/>
              <a:t> </a:t>
            </a: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323850" y="4868863"/>
            <a:ext cx="2270125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/>
              <a:t>Но меж тем уж село</a:t>
            </a:r>
            <a:br>
              <a:rPr lang="ru-RU" sz="1400"/>
            </a:br>
            <a:r>
              <a:rPr lang="ru-RU" sz="1400"/>
              <a:t>Солнышко давно;</a:t>
            </a:r>
            <a:br>
              <a:rPr lang="ru-RU" sz="1400"/>
            </a:br>
            <a:r>
              <a:rPr lang="ru-RU" sz="1400"/>
              <a:t>Поднялася вьюга,</a:t>
            </a:r>
            <a:br>
              <a:rPr lang="ru-RU" sz="1400"/>
            </a:br>
            <a:r>
              <a:rPr lang="ru-RU" sz="1400"/>
              <a:t>На небе темно.</a:t>
            </a:r>
          </a:p>
          <a:p>
            <a:r>
              <a:rPr lang="ru-RU" sz="1400"/>
              <a:t>Весь ты перезябнешь, —</a:t>
            </a:r>
            <a:br>
              <a:rPr lang="ru-RU" sz="1400"/>
            </a:br>
            <a:r>
              <a:rPr lang="ru-RU" sz="1400"/>
              <a:t>Руки не согнёшь, —</a:t>
            </a:r>
            <a:br>
              <a:rPr lang="ru-RU" sz="1400"/>
            </a:br>
            <a:r>
              <a:rPr lang="ru-RU" sz="1400"/>
              <a:t>И домой тихонько,</a:t>
            </a:r>
            <a:br>
              <a:rPr lang="ru-RU" sz="1400"/>
            </a:br>
            <a:r>
              <a:rPr lang="ru-RU" sz="1400"/>
              <a:t>Нехотя бредёшь.</a:t>
            </a:r>
          </a:p>
        </p:txBody>
      </p:sp>
      <p:sp>
        <p:nvSpPr>
          <p:cNvPr id="36877" name="AutoShape 13"/>
          <p:cNvSpPr>
            <a:spLocks noChangeArrowheads="1"/>
          </p:cNvSpPr>
          <p:nvPr/>
        </p:nvSpPr>
        <p:spPr bwMode="auto">
          <a:xfrm>
            <a:off x="250825" y="4292600"/>
            <a:ext cx="3024188" cy="431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/>
              <a:t>И.В.Сурикрв</a:t>
            </a:r>
          </a:p>
          <a:p>
            <a:pPr algn="ctr"/>
            <a:r>
              <a:rPr lang="ru-RU" sz="1400" b="1"/>
              <a:t>«Детство»</a:t>
            </a:r>
            <a:r>
              <a:rPr lang="ru-RU" sz="1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69" grpId="0"/>
      <p:bldP spid="36870" grpId="0"/>
      <p:bldP spid="36871" grpId="0" animBg="1"/>
      <p:bldP spid="36872" grpId="0" animBg="1"/>
      <p:bldP spid="36873" grpId="0" animBg="1"/>
      <p:bldP spid="36874" grpId="0"/>
      <p:bldP spid="36875" grpId="0" animBg="1"/>
      <p:bldP spid="36876" grpId="0"/>
      <p:bldP spid="368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>
          <a:xfrm>
            <a:off x="-180975" y="188913"/>
            <a:ext cx="8229600" cy="1143000"/>
          </a:xfrm>
        </p:spPr>
        <p:txBody>
          <a:bodyPr/>
          <a:lstStyle/>
          <a:p>
            <a:r>
              <a:rPr lang="ru-RU" sz="2800" b="1" i="1" smtClean="0">
                <a:latin typeface="Times New Roman" pitchFamily="18" charset="0"/>
              </a:rPr>
              <a:t>«Четвертый лишний»</a:t>
            </a:r>
          </a:p>
        </p:txBody>
      </p:sp>
      <p:pic>
        <p:nvPicPr>
          <p:cNvPr id="29704" name="Picture 8" descr="img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96975"/>
            <a:ext cx="2592388" cy="2286000"/>
          </a:xfrm>
          <a:prstGeom prst="rect">
            <a:avLst/>
          </a:prstGeom>
          <a:noFill/>
        </p:spPr>
      </p:pic>
      <p:pic>
        <p:nvPicPr>
          <p:cNvPr id="29705" name="Picture 9" descr="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836613"/>
            <a:ext cx="2289175" cy="2832100"/>
          </a:xfrm>
          <a:prstGeom prst="rect">
            <a:avLst/>
          </a:prstGeom>
          <a:noFill/>
        </p:spPr>
      </p:pic>
      <p:pic>
        <p:nvPicPr>
          <p:cNvPr id="29706" name="Picture 10" descr="s1200 (1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1125" y="3716338"/>
            <a:ext cx="2251075" cy="2952750"/>
          </a:xfrm>
          <a:prstGeom prst="rect">
            <a:avLst/>
          </a:prstGeom>
          <a:noFill/>
        </p:spPr>
      </p:pic>
      <p:pic>
        <p:nvPicPr>
          <p:cNvPr id="29707" name="Picture 11" descr="origin_10_e81ca32830968c4b85ae59a20c2a25c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573463"/>
            <a:ext cx="2212975" cy="3087687"/>
          </a:xfrm>
          <a:prstGeom prst="rect">
            <a:avLst/>
          </a:prstGeom>
          <a:noFill/>
        </p:spPr>
      </p:pic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3635375" y="1341438"/>
            <a:ext cx="2232025" cy="1512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Назовите </a:t>
            </a:r>
            <a:br>
              <a:rPr lang="ru-RU"/>
            </a:br>
            <a:r>
              <a:rPr lang="ru-RU"/>
              <a:t>лишнюю </a:t>
            </a:r>
            <a:br>
              <a:rPr lang="ru-RU"/>
            </a:br>
            <a:r>
              <a:rPr lang="ru-RU"/>
              <a:t>иллюстрацию.</a:t>
            </a:r>
            <a:br>
              <a:rPr lang="ru-RU"/>
            </a:br>
            <a:r>
              <a:rPr lang="ru-RU"/>
              <a:t>Объясните почему</a:t>
            </a:r>
            <a:br>
              <a:rPr lang="ru-RU"/>
            </a:br>
            <a:r>
              <a:rPr lang="ru-RU"/>
              <a:t>она лишняя.</a:t>
            </a:r>
          </a:p>
        </p:txBody>
      </p:sp>
      <p:sp>
        <p:nvSpPr>
          <p:cNvPr id="29711" name="AutoShape 15"/>
          <p:cNvSpPr>
            <a:spLocks noChangeArrowheads="1"/>
          </p:cNvSpPr>
          <p:nvPr/>
        </p:nvSpPr>
        <p:spPr bwMode="auto">
          <a:xfrm>
            <a:off x="3059113" y="5300663"/>
            <a:ext cx="2519362" cy="1081087"/>
          </a:xfrm>
          <a:prstGeom prst="leftArrow">
            <a:avLst>
              <a:gd name="adj1" fmla="val 50000"/>
              <a:gd name="adj2" fmla="val 5826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Рассказ В.П.Катаева</a:t>
            </a:r>
            <a:br>
              <a:rPr lang="ru-RU"/>
            </a:br>
            <a:r>
              <a:rPr lang="ru-RU"/>
              <a:t>Цветик-семицветик</a:t>
            </a:r>
          </a:p>
        </p:txBody>
      </p:sp>
      <p:sp>
        <p:nvSpPr>
          <p:cNvPr id="29712" name="AutoShape 16"/>
          <p:cNvSpPr>
            <a:spLocks noChangeArrowheads="1"/>
          </p:cNvSpPr>
          <p:nvPr/>
        </p:nvSpPr>
        <p:spPr bwMode="auto">
          <a:xfrm rot="2385659">
            <a:off x="3635375" y="3284538"/>
            <a:ext cx="2951163" cy="1368425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Рассказы Н.Н.Носова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1" grpId="0" animBg="1"/>
      <p:bldP spid="297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>
          <a:xfrm>
            <a:off x="-180975" y="188913"/>
            <a:ext cx="8229600" cy="1143000"/>
          </a:xfrm>
        </p:spPr>
        <p:txBody>
          <a:bodyPr/>
          <a:lstStyle/>
          <a:p>
            <a:r>
              <a:rPr lang="ru-RU" sz="2800" b="1" i="1" smtClean="0">
                <a:latin typeface="Times New Roman" pitchFamily="18" charset="0"/>
              </a:rPr>
              <a:t>«Четвертый лишний»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492500" y="981075"/>
            <a:ext cx="2232025" cy="1512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Назовите </a:t>
            </a:r>
            <a:br>
              <a:rPr lang="ru-RU"/>
            </a:br>
            <a:r>
              <a:rPr lang="ru-RU"/>
              <a:t>лишнюю </a:t>
            </a:r>
            <a:br>
              <a:rPr lang="ru-RU"/>
            </a:br>
            <a:r>
              <a:rPr lang="ru-RU"/>
              <a:t>иллюстрацию.</a:t>
            </a:r>
            <a:br>
              <a:rPr lang="ru-RU"/>
            </a:br>
            <a:r>
              <a:rPr lang="ru-RU"/>
              <a:t>Объясните почему</a:t>
            </a:r>
            <a:br>
              <a:rPr lang="ru-RU"/>
            </a:br>
            <a:r>
              <a:rPr lang="ru-RU"/>
              <a:t>она лишняя.</a:t>
            </a:r>
          </a:p>
        </p:txBody>
      </p:sp>
      <p:sp>
        <p:nvSpPr>
          <p:cNvPr id="31753" name="AutoShape 9"/>
          <p:cNvSpPr>
            <a:spLocks noChangeArrowheads="1"/>
          </p:cNvSpPr>
          <p:nvPr/>
        </p:nvSpPr>
        <p:spPr bwMode="auto">
          <a:xfrm rot="-2357802">
            <a:off x="2771775" y="3357563"/>
            <a:ext cx="2951163" cy="1368425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«Сказка о царе Салтане»</a:t>
            </a:r>
          </a:p>
        </p:txBody>
      </p:sp>
      <p:pic>
        <p:nvPicPr>
          <p:cNvPr id="31754" name="Picture 10" descr="xershov_konek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3284538"/>
            <a:ext cx="2881312" cy="3384550"/>
          </a:xfrm>
          <a:prstGeom prst="rect">
            <a:avLst/>
          </a:prstGeom>
          <a:noFill/>
        </p:spPr>
      </p:pic>
      <p:pic>
        <p:nvPicPr>
          <p:cNvPr id="31755" name="Picture 11" descr="img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908050"/>
            <a:ext cx="3059113" cy="2293938"/>
          </a:xfrm>
          <a:prstGeom prst="rect">
            <a:avLst/>
          </a:prstGeom>
          <a:noFill/>
        </p:spPr>
      </p:pic>
      <p:pic>
        <p:nvPicPr>
          <p:cNvPr id="31756" name="Picture 12" descr="s1200 (2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908050"/>
            <a:ext cx="3097212" cy="2411413"/>
          </a:xfrm>
          <a:prstGeom prst="rect">
            <a:avLst/>
          </a:prstGeom>
          <a:noFill/>
        </p:spPr>
      </p:pic>
      <p:pic>
        <p:nvPicPr>
          <p:cNvPr id="31757" name="Picture 13" descr="dsc_0881-700x9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357563"/>
            <a:ext cx="2514600" cy="3311525"/>
          </a:xfrm>
          <a:prstGeom prst="rect">
            <a:avLst/>
          </a:prstGeom>
          <a:noFill/>
        </p:spPr>
      </p:pic>
      <p:sp>
        <p:nvSpPr>
          <p:cNvPr id="31758" name="AutoShape 14"/>
          <p:cNvSpPr>
            <a:spLocks noChangeArrowheads="1"/>
          </p:cNvSpPr>
          <p:nvPr/>
        </p:nvSpPr>
        <p:spPr bwMode="auto">
          <a:xfrm>
            <a:off x="3348038" y="2565400"/>
            <a:ext cx="2519362" cy="647700"/>
          </a:xfrm>
          <a:prstGeom prst="flowChart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Сказки А.С.Пушкина</a:t>
            </a:r>
          </a:p>
        </p:txBody>
      </p:sp>
      <p:sp>
        <p:nvSpPr>
          <p:cNvPr id="31759" name="AutoShape 15"/>
          <p:cNvSpPr>
            <a:spLocks noChangeArrowheads="1"/>
          </p:cNvSpPr>
          <p:nvPr/>
        </p:nvSpPr>
        <p:spPr bwMode="auto">
          <a:xfrm>
            <a:off x="3059113" y="5373688"/>
            <a:ext cx="2808287" cy="1008062"/>
          </a:xfrm>
          <a:prstGeom prst="rightArrow">
            <a:avLst>
              <a:gd name="adj1" fmla="val 50000"/>
              <a:gd name="adj2" fmla="val 6964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«Конёк-горбунок»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 animBg="1"/>
      <p:bldP spid="31758" grpId="0" animBg="1"/>
      <p:bldP spid="317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smtClean="0">
                <a:latin typeface="Times New Roman" pitchFamily="18" charset="0"/>
              </a:rPr>
              <a:t>Соберите разрезную картинку.</a:t>
            </a:r>
            <a:br>
              <a:rPr lang="ru-RU" sz="2800" b="1" i="1" smtClean="0">
                <a:latin typeface="Times New Roman" pitchFamily="18" charset="0"/>
              </a:rPr>
            </a:br>
            <a:r>
              <a:rPr lang="ru-RU" sz="2800" b="1" i="1" smtClean="0">
                <a:latin typeface="Times New Roman" pitchFamily="18" charset="0"/>
              </a:rPr>
              <a:t>Назовите произведение и его автора.</a:t>
            </a:r>
          </a:p>
        </p:txBody>
      </p:sp>
      <p:pic>
        <p:nvPicPr>
          <p:cNvPr id="14358" name="Picture 22" descr="image_part_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5229225"/>
            <a:ext cx="1295400" cy="1189038"/>
          </a:xfrm>
          <a:prstGeom prst="rect">
            <a:avLst/>
          </a:prstGeom>
          <a:noFill/>
        </p:spPr>
      </p:pic>
      <p:pic>
        <p:nvPicPr>
          <p:cNvPr id="14359" name="Picture 23" descr="image_part_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5229225"/>
            <a:ext cx="1295400" cy="1192213"/>
          </a:xfrm>
          <a:prstGeom prst="rect">
            <a:avLst/>
          </a:prstGeom>
          <a:noFill/>
        </p:spPr>
      </p:pic>
      <p:pic>
        <p:nvPicPr>
          <p:cNvPr id="14360" name="Picture 24" descr="image_part_0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5229225"/>
            <a:ext cx="1295400" cy="1189038"/>
          </a:xfrm>
          <a:prstGeom prst="rect">
            <a:avLst/>
          </a:prstGeom>
          <a:noFill/>
        </p:spPr>
      </p:pic>
      <p:pic>
        <p:nvPicPr>
          <p:cNvPr id="14361" name="Picture 25" descr="image_part_0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3713" y="5229225"/>
            <a:ext cx="1295400" cy="1192213"/>
          </a:xfrm>
          <a:prstGeom prst="rect">
            <a:avLst/>
          </a:prstGeom>
          <a:noFill/>
        </p:spPr>
      </p:pic>
      <p:pic>
        <p:nvPicPr>
          <p:cNvPr id="14362" name="Picture 26" descr="image_part_00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5825" y="1341438"/>
            <a:ext cx="1295400" cy="1193800"/>
          </a:xfrm>
          <a:prstGeom prst="rect">
            <a:avLst/>
          </a:prstGeom>
          <a:noFill/>
        </p:spPr>
      </p:pic>
      <p:pic>
        <p:nvPicPr>
          <p:cNvPr id="14363" name="Picture 27" descr="image_part_00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1341438"/>
            <a:ext cx="1295400" cy="1198562"/>
          </a:xfrm>
          <a:prstGeom prst="rect">
            <a:avLst/>
          </a:prstGeom>
          <a:noFill/>
        </p:spPr>
      </p:pic>
      <p:pic>
        <p:nvPicPr>
          <p:cNvPr id="14364" name="Picture 28" descr="image_part_00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67400" y="5229225"/>
            <a:ext cx="1295400" cy="1193800"/>
          </a:xfrm>
          <a:prstGeom prst="rect">
            <a:avLst/>
          </a:prstGeom>
          <a:noFill/>
        </p:spPr>
      </p:pic>
      <p:pic>
        <p:nvPicPr>
          <p:cNvPr id="14365" name="Picture 29" descr="image_part_00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35825" y="3933825"/>
            <a:ext cx="1295400" cy="1198563"/>
          </a:xfrm>
          <a:prstGeom prst="rect">
            <a:avLst/>
          </a:prstGeom>
          <a:noFill/>
        </p:spPr>
      </p:pic>
      <p:pic>
        <p:nvPicPr>
          <p:cNvPr id="14366" name="Picture 30" descr="image_part_00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5288" y="5229225"/>
            <a:ext cx="1295400" cy="1189038"/>
          </a:xfrm>
          <a:prstGeom prst="rect">
            <a:avLst/>
          </a:prstGeom>
          <a:noFill/>
        </p:spPr>
      </p:pic>
      <p:pic>
        <p:nvPicPr>
          <p:cNvPr id="14367" name="Picture 31" descr="image_part_0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35825" y="2636838"/>
            <a:ext cx="1295400" cy="1192212"/>
          </a:xfrm>
          <a:prstGeom prst="rect">
            <a:avLst/>
          </a:prstGeom>
          <a:noFill/>
        </p:spPr>
      </p:pic>
      <p:pic>
        <p:nvPicPr>
          <p:cNvPr id="14368" name="Picture 32" descr="image_part_01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5288" y="3933825"/>
            <a:ext cx="1295400" cy="1189038"/>
          </a:xfrm>
          <a:prstGeom prst="rect">
            <a:avLst/>
          </a:prstGeom>
          <a:noFill/>
        </p:spPr>
      </p:pic>
      <p:pic>
        <p:nvPicPr>
          <p:cNvPr id="14369" name="Picture 33" descr="image_part_01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95288" y="2636838"/>
            <a:ext cx="1330325" cy="1225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2" name="Picture 14" descr="дюймовоч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844675"/>
            <a:ext cx="5832475" cy="4025900"/>
          </a:xfrm>
          <a:prstGeom prst="rect">
            <a:avLst/>
          </a:prstGeom>
          <a:noFill/>
        </p:spPr>
      </p:pic>
      <p:sp>
        <p:nvSpPr>
          <p:cNvPr id="27664" name="AutoShape 16"/>
          <p:cNvSpPr>
            <a:spLocks noChangeArrowheads="1"/>
          </p:cNvSpPr>
          <p:nvPr/>
        </p:nvSpPr>
        <p:spPr bwMode="auto">
          <a:xfrm>
            <a:off x="2771775" y="549275"/>
            <a:ext cx="3671888" cy="8651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i="1"/>
              <a:t>Г.Х.Андерсен «Дюймовочка»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afbabde74b6db6121bed47cacfe4d3cf58206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405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Деловая игра  «Знатоки словесного искусства» в рамках проведения стажировочной площадки «Приобщение детей дошкольного возраста  к искусству в рамках реализации ООП ДО»</vt:lpstr>
      <vt:lpstr>Словесное искусство</vt:lpstr>
      <vt:lpstr>Доскажи определение</vt:lpstr>
      <vt:lpstr>Приведите примеры пословиц (2-3 примера)</vt:lpstr>
      <vt:lpstr>Прочитайте отрывок текста. Назовите автора и произведение.</vt:lpstr>
      <vt:lpstr>«Четвертый лишний»</vt:lpstr>
      <vt:lpstr>«Четвертый лишний»</vt:lpstr>
      <vt:lpstr>Соберите разрезную картинку. Назовите произведение и его автора.</vt:lpstr>
      <vt:lpstr>Презентация PowerPoint</vt:lpstr>
      <vt:lpstr>Соотнесите имя писателя с  его портретом  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ОМ</dc:creator>
  <cp:lastModifiedBy>Админ</cp:lastModifiedBy>
  <cp:revision>24</cp:revision>
  <dcterms:created xsi:type="dcterms:W3CDTF">2014-03-11T17:59:07Z</dcterms:created>
  <dcterms:modified xsi:type="dcterms:W3CDTF">2022-10-26T05:58:42Z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1265000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