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5" r:id="rId2"/>
    <p:sldId id="257" r:id="rId3"/>
    <p:sldId id="260" r:id="rId4"/>
    <p:sldId id="258" r:id="rId5"/>
    <p:sldId id="261" r:id="rId6"/>
    <p:sldId id="268" r:id="rId7"/>
    <p:sldId id="262" r:id="rId8"/>
    <p:sldId id="270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50" autoAdjust="0"/>
    <p:restoredTop sz="94660" autoAdjust="0"/>
  </p:normalViewPr>
  <p:slideViewPr>
    <p:cSldViewPr>
      <p:cViewPr varScale="1">
        <p:scale>
          <a:sx n="101" d="100"/>
          <a:sy n="101" d="100"/>
        </p:scale>
        <p:origin x="-8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0FDD2-EBFD-4FE9-B966-BCBAA1EBB5CB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9A742-AD48-4B6D-A467-2E0747795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DAC9-FE1A-4E80-8867-989701029CDF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91262-9B6F-4915-8D10-D60036BA8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9pPr>
          </a:lstStyle>
          <a:p>
            <a:pPr eaLnBrk="0" hangingPunct="0">
              <a:defRPr/>
            </a:pPr>
            <a:r>
              <a:rPr lang="en-US" sz="7200" smtClean="0">
                <a:cs typeface="+mn-cs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9pPr>
          </a:lstStyle>
          <a:p>
            <a:pPr algn="r" eaLnBrk="0" hangingPunct="0">
              <a:defRPr/>
            </a:pPr>
            <a:r>
              <a:rPr lang="en-US" sz="7200" smtClean="0">
                <a:cs typeface="+mn-cs"/>
              </a:rPr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DCEA3-5AF4-4C83-AA1D-2FC5532BCDC7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17EC7-CD89-47D3-A413-5F8818A94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CFFDC-95D0-4805-B6A4-5FEFEB7F668A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7945E-38A2-4E97-A0FE-2E31D0E6D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9pPr>
          </a:lstStyle>
          <a:p>
            <a:pPr eaLnBrk="0" hangingPunct="0">
              <a:defRPr/>
            </a:pPr>
            <a:r>
              <a:rPr lang="en-US" sz="8000" smtClean="0">
                <a:cs typeface="+mn-cs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/>
              </a:defRPr>
            </a:lvl9pPr>
          </a:lstStyle>
          <a:p>
            <a:pPr algn="r" eaLnBrk="0" hangingPunct="0">
              <a:defRPr/>
            </a:pPr>
            <a:r>
              <a:rPr lang="en-US" sz="8000" smtClean="0">
                <a:cs typeface="+mn-cs"/>
              </a:rPr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5CC58-0C7A-4CE4-9E97-8B019AD1FF30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902B5-9CBB-48E3-9DA5-7E0555BC6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1FA2D-ED21-4FC5-B1E3-F10EF781D4CD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A5218-FD91-4B53-A268-40A822EAB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499E7-BFDF-44EA-87C6-A84A18009AAD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5A7B1-5F71-4007-A678-FB36D0E34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6C4F3-84BA-4322-B0B5-5D3EF11F1796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69ECA-CBAE-4E0E-8975-B150B5260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338" y="2490788"/>
            <a:ext cx="6799262" cy="34448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DD50E-F5ED-4B6A-BFEB-48E9807EB257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4F3A8-47EE-4F89-BAC7-3FAEE1CAD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/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90AF3-80EC-48F6-90E7-5DB7BBCE07B7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E3F56-157C-4511-A4AA-BCD8086D5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E72E2-375F-48B3-9218-1508C14830FA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A11F3-CB07-4D29-B720-52E825745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C9DA8-8089-4193-B609-93F1E04757FD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01E3D-3192-498B-90EC-D71DCD431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2842-C491-45A2-B016-D4F42725688D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220A4-6DF6-4D0B-8310-A326E69B3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9CEB7-7114-4AB5-A200-D80876A3BC8D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9675-B9F9-43CD-8764-A4FBE4922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CF65E-1BB3-4CBA-928D-52B0F00AA98F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3515C-8265-40D6-8090-2A2CF06D8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05817-7620-4D73-AB31-FBA8F13A5128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61E49-CF79-4BFF-BB51-82F54F3BA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D7BBC-180F-4BC1-973F-FD6DCC70E569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373F3-0B2A-4FC8-A3E2-91119C611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51938" cy="6858000"/>
            <a:chOff x="0" y="0"/>
            <a:chExt cx="9152467" cy="6858000"/>
          </a:xfrm>
        </p:grpSpPr>
        <p:pic>
          <p:nvPicPr>
            <p:cNvPr id="1032" name="Picture 7" descr="SD-PanelContent.png"/>
            <p:cNvPicPr>
              <a:picLocks noChangeAspect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0"/>
            <a:srcRect l="2" r="14240"/>
            <a:stretch>
              <a:fillRect/>
            </a:stretch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0"/>
            <a:srcRect l="2" r="14240"/>
            <a:stretch>
              <a:fillRect/>
            </a:stretch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2A2D0814-1962-4842-8F97-8A9920BBFB15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F6335CE-9708-44E3-82B4-2A11B7489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3" r:id="rId6"/>
    <p:sldLayoutId id="2147483719" r:id="rId7"/>
    <p:sldLayoutId id="2147483712" r:id="rId8"/>
    <p:sldLayoutId id="2147483711" r:id="rId9"/>
    <p:sldLayoutId id="2147483720" r:id="rId10"/>
    <p:sldLayoutId id="2147483721" r:id="rId11"/>
    <p:sldLayoutId id="2147483710" r:id="rId12"/>
    <p:sldLayoutId id="2147483722" r:id="rId13"/>
    <p:sldLayoutId id="2147483723" r:id="rId14"/>
    <p:sldLayoutId id="2147483724" r:id="rId15"/>
    <p:sldLayoutId id="2147483725" r:id="rId16"/>
    <p:sldLayoutId id="2147483709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987550"/>
            <a:ext cx="561657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1835150" y="1412875"/>
            <a:ext cx="6122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000" b="1">
                <a:solidFill>
                  <a:schemeClr val="accent2"/>
                </a:solidFill>
                <a:latin typeface="Arial" charset="0"/>
              </a:rPr>
              <a:t>«</a:t>
            </a:r>
            <a:r>
              <a:rPr lang="ru-RU" sz="6000" b="1">
                <a:solidFill>
                  <a:schemeClr val="accent2"/>
                </a:solidFill>
                <a:latin typeface="Izhitsa" pitchFamily="34" charset="0"/>
              </a:rPr>
              <a:t>Русская изба</a:t>
            </a:r>
            <a:r>
              <a:rPr lang="ru-RU" sz="6000" b="1">
                <a:solidFill>
                  <a:schemeClr val="accent2"/>
                </a:solidFill>
                <a:latin typeface="Arial" charset="0"/>
              </a:rPr>
              <a:t>»</a:t>
            </a:r>
            <a:r>
              <a:rPr lang="ru-RU"/>
              <a:t> 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1928794" y="1125538"/>
            <a:ext cx="6429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Izhitsa" pitchFamily="34" charset="0"/>
              </a:rPr>
              <a:t>Проект в </a:t>
            </a:r>
            <a:r>
              <a:rPr lang="ru-RU" sz="2400" b="1" dirty="0" smtClean="0">
                <a:solidFill>
                  <a:schemeClr val="tx2"/>
                </a:solidFill>
                <a:latin typeface="Izhitsa" pitchFamily="34" charset="0"/>
              </a:rPr>
              <a:t>подготовительной группе</a:t>
            </a:r>
            <a:endParaRPr lang="ru-RU" sz="2400" b="1" dirty="0">
              <a:solidFill>
                <a:schemeClr val="tx2"/>
              </a:solidFill>
              <a:latin typeface="Izhits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176338" y="476250"/>
            <a:ext cx="6799262" cy="1368425"/>
          </a:xfrm>
        </p:spPr>
        <p:txBody>
          <a:bodyPr/>
          <a:lstStyle/>
          <a:p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где же люди спали? </a:t>
            </a:r>
            <a:r>
              <a:rPr lang="ru-RU" sz="1600" b="1" i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(На печи, на лавках, на сундуках.)</a:t>
            </a:r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 в некоторых избах делали полати – это такие полки. На них и спали.</a:t>
            </a:r>
            <a:b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smtClean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63938" y="2563813"/>
            <a:ext cx="4889500" cy="3671887"/>
          </a:xfrm>
        </p:spPr>
      </p:pic>
      <p:pic>
        <p:nvPicPr>
          <p:cNvPr id="2867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484313"/>
            <a:ext cx="331152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830263" y="765175"/>
            <a:ext cx="3813175" cy="576263"/>
          </a:xfrm>
        </p:spPr>
        <p:txBody>
          <a:bodyPr/>
          <a:lstStyle/>
          <a:p>
            <a:pPr algn="l"/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Для освещения горницы пользовались лучиной.</a:t>
            </a:r>
          </a:p>
        </p:txBody>
      </p:sp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2060575"/>
            <a:ext cx="2857500" cy="3028950"/>
          </a:xfrm>
        </p:spPr>
      </p:pic>
      <p:pic>
        <p:nvPicPr>
          <p:cNvPr id="2969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509588"/>
            <a:ext cx="37465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pPr eaLnBrk="1" hangingPunct="1"/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Давным давно на Руси предпочитали жить в деревянных домах, считая, что жить в них здоровее. Строили их из бревен и называли избами.</a:t>
            </a:r>
            <a:b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Объект 11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289550" y="4365625"/>
            <a:ext cx="3028950" cy="1871663"/>
          </a:xfrm>
        </p:spPr>
      </p:pic>
      <p:pic>
        <p:nvPicPr>
          <p:cNvPr id="2048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5088" y="1757363"/>
            <a:ext cx="3316287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3650" y="1916113"/>
            <a:ext cx="3503613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6025" y="4005263"/>
            <a:ext cx="36004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8"/>
          <p:cNvSpPr>
            <a:spLocks noGrp="1"/>
          </p:cNvSpPr>
          <p:nvPr>
            <p:ph type="title"/>
          </p:nvPr>
        </p:nvSpPr>
        <p:spPr>
          <a:xfrm>
            <a:off x="971550" y="692150"/>
            <a:ext cx="7004050" cy="936625"/>
          </a:xfrm>
        </p:spPr>
        <p:txBody>
          <a:bodyPr/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Посреди горницы ставили печь. О ней говорили: «Печь – всему голова». </a:t>
            </a:r>
            <a:b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</a:br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Голова – значит, самая главная. Почему печь в избе самая главная?</a:t>
            </a:r>
            <a:b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ln>
                  <a:noFill/>
                </a:ln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ln>
                  <a:noFill/>
                </a:ln>
                <a:ea typeface="Calibri" pitchFamily="34" charset="0"/>
                <a:cs typeface="Times New Roman" pitchFamily="18" charset="0"/>
              </a:rPr>
            </a:br>
            <a:endParaRPr lang="ru-RU" sz="1400" smtClean="0">
              <a:ln>
                <a:noFill/>
              </a:ln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1506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63638" y="1341438"/>
            <a:ext cx="6619875" cy="4967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176338" y="549275"/>
            <a:ext cx="6799262" cy="503238"/>
          </a:xfrm>
        </p:spPr>
        <p:txBody>
          <a:bodyPr/>
          <a:lstStyle/>
          <a:p>
            <a:pPr eaLnBrk="1" hangingPunct="1"/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Русская печь, как мать родная, накормит и обогреет, когда надо вылечит и обсушит</a:t>
            </a:r>
          </a:p>
        </p:txBody>
      </p:sp>
      <p:pic>
        <p:nvPicPr>
          <p:cNvPr id="22530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11275"/>
            <a:ext cx="51276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420938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176338" y="620713"/>
            <a:ext cx="6799262" cy="1223962"/>
          </a:xfrm>
        </p:spPr>
        <p:txBody>
          <a:bodyPr/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1600" b="1" smtClean="0">
                <a:ln>
                  <a:noFill/>
                </a:ln>
                <a:latin typeface="Arial" charset="0"/>
                <a:ea typeface="Calibri" pitchFamily="34" charset="0"/>
                <a:cs typeface="Times New Roman" pitchFamily="18" charset="0"/>
              </a:rPr>
              <a:t>С левой стороны, за печкой находилось рабочее место хозяйки. Здесь женщины делали домашние дела. Какие? (</a:t>
            </a:r>
            <a:r>
              <a:rPr lang="ru-RU" sz="1600" b="1" i="1" smtClean="0">
                <a:ln>
                  <a:noFill/>
                </a:ln>
                <a:latin typeface="Arial" charset="0"/>
                <a:ea typeface="Calibri" pitchFamily="34" charset="0"/>
                <a:cs typeface="Times New Roman" pitchFamily="18" charset="0"/>
              </a:rPr>
              <a:t>Готовили пищу, мыли посуду, стирали и т. п.</a:t>
            </a:r>
            <a:r>
              <a:rPr lang="ru-RU" sz="1600" b="1" smtClean="0">
                <a:ln>
                  <a:noFill/>
                </a:ln>
                <a:latin typeface="Arial" charset="0"/>
                <a:ea typeface="Calibri" pitchFamily="34" charset="0"/>
                <a:cs typeface="Times New Roman" pitchFamily="18" charset="0"/>
              </a:rPr>
              <a:t>) Женщину в старину называли..? </a:t>
            </a:r>
            <a:r>
              <a:rPr lang="ru-RU" sz="1600" b="1" i="1" smtClean="0">
                <a:ln>
                  <a:noFill/>
                </a:ln>
                <a:latin typeface="Arial" charset="0"/>
                <a:ea typeface="Calibri" pitchFamily="34" charset="0"/>
                <a:cs typeface="Times New Roman" pitchFamily="18" charset="0"/>
              </a:rPr>
              <a:t>(Баба.)</a:t>
            </a:r>
            <a:r>
              <a:rPr lang="ru-RU" sz="1600" b="1" smtClean="0">
                <a:ln>
                  <a:noFill/>
                </a:ln>
                <a:latin typeface="Arial" charset="0"/>
                <a:ea typeface="Calibri" pitchFamily="34" charset="0"/>
                <a:cs typeface="Times New Roman" pitchFamily="18" charset="0"/>
              </a:rPr>
              <a:t> Вот поэтому место за печкой называлось бабий кут. Кут – означает угол: бабий угол, или бабий кут.</a:t>
            </a:r>
            <a:br>
              <a:rPr lang="ru-RU" sz="1600" b="1" smtClean="0">
                <a:ln>
                  <a:noFill/>
                </a:ln>
                <a:latin typeface="Arial" charset="0"/>
                <a:ea typeface="Calibri" pitchFamily="34" charset="0"/>
                <a:cs typeface="Times New Roman" pitchFamily="18" charset="0"/>
              </a:rPr>
            </a:br>
            <a:endParaRPr lang="ru-RU" sz="1600" b="1" smtClean="0">
              <a:ln>
                <a:noFill/>
              </a:ln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3554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1844675"/>
            <a:ext cx="3868738" cy="2376488"/>
          </a:xfrm>
        </p:spPr>
      </p:pic>
      <p:pic>
        <p:nvPicPr>
          <p:cNvPr id="2355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" y="1819275"/>
            <a:ext cx="40957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4125" y="4375150"/>
            <a:ext cx="31892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692150"/>
            <a:ext cx="6624638" cy="576263"/>
          </a:xfrm>
        </p:spPr>
        <p:txBody>
          <a:bodyPr/>
          <a:lstStyle/>
          <a:p>
            <a:pPr algn="l"/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Мужской угол -коник, где обычно ставился большой сундук. В нем хранили самое ценное имущество, на нем же спал хозяин дома. В конике выполняли мелкие мужские работы.</a:t>
            </a:r>
            <a:r>
              <a:rPr lang="ru-RU" sz="14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4578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4013" y="1476375"/>
            <a:ext cx="5903912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176338" y="692150"/>
            <a:ext cx="6799262" cy="865188"/>
          </a:xfrm>
        </p:spPr>
        <p:txBody>
          <a:bodyPr/>
          <a:lstStyle/>
          <a:p>
            <a:pPr algn="l"/>
            <a:r>
              <a:rPr lang="ru-RU" sz="1600" b="1" smtClean="0">
                <a:ln>
                  <a:noFill/>
                </a:ln>
                <a:latin typeface="Arial" charset="0"/>
                <a:ea typeface="Calibri" pitchFamily="34" charset="0"/>
                <a:cs typeface="Times New Roman" pitchFamily="18" charset="0"/>
              </a:rPr>
              <a:t>В другой стороне горницы – правой – висит икона, стоит стол обеденный и лавки. Эту часть горницы называли красный угол. Красный – значит красивый. Здесь встречали гостей, угощали их, потчевали и все самые важные семейные вопросы решали.</a:t>
            </a:r>
          </a:p>
        </p:txBody>
      </p:sp>
      <p:pic>
        <p:nvPicPr>
          <p:cNvPr id="25602" name="Рисунок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44675"/>
            <a:ext cx="71755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1176338" y="620713"/>
            <a:ext cx="6799262" cy="1368425"/>
          </a:xfrm>
        </p:spPr>
        <p:txBody>
          <a:bodyPr/>
          <a:lstStyle/>
          <a:p>
            <a:pPr algn="l"/>
            <a:r>
              <a:rPr lang="ru-RU" sz="14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Красный угол был самым главным и почетным местом в доме. В нем находился домашний иконостас. Считалось важным, что при входе в избу, человек в первую очередь должен обратить внимание на икону. В связи с этим сложилась даже поговорка «Без Бога — не до порога». Красный угол всегда держали в чистоте, а иногда и украшали вышитыми полотенцами.</a:t>
            </a:r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1989138"/>
            <a:ext cx="5759450" cy="431958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692150"/>
            <a:ext cx="6697662" cy="1008063"/>
          </a:xfrm>
        </p:spPr>
        <p:txBody>
          <a:bodyPr/>
          <a:lstStyle/>
          <a:p>
            <a:r>
              <a:rPr lang="ru-RU" sz="1600" b="1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А еще стоят в горнице сундуки. Они служили хозяевам вместо шкафов, тумбочек. В них хранили одежду, ткани, украшения. Чем больше сундуков было в доме, тем богаче считалась семья.</a:t>
            </a:r>
            <a:r>
              <a:rPr lang="ru-RU" sz="1400" smtClean="0">
                <a:ln>
                  <a:noFill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pic>
        <p:nvPicPr>
          <p:cNvPr id="27650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13" y="4359275"/>
            <a:ext cx="3065462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2513" y="2492375"/>
            <a:ext cx="5032375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6113" y="1773238"/>
            <a:ext cx="29464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1164</TotalTime>
  <Words>341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Натуральные материалы</vt:lpstr>
      <vt:lpstr>Слайд 1</vt:lpstr>
      <vt:lpstr>Давным давно на Руси предпочитали жить в деревянных домах, считая, что жить в них здоровее. Строили их из бревен и называли избами. </vt:lpstr>
      <vt:lpstr>Посреди горницы ставили печь. О ней говорили: «Печь – всему голова».  Голова – значит, самая главная. Почему печь в избе самая главная?  </vt:lpstr>
      <vt:lpstr>Русская печь, как мать родная, накормит и обогреет, когда надо вылечит и обсушит</vt:lpstr>
      <vt:lpstr>С левой стороны, за печкой находилось рабочее место хозяйки. Здесь женщины делали домашние дела. Какие? (Готовили пищу, мыли посуду, стирали и т. п.) Женщину в старину называли..? (Баба.) Вот поэтому место за печкой называлось бабий кут. Кут – означает угол: бабий угол, или бабий кут. </vt:lpstr>
      <vt:lpstr>Мужской угол -коник, где обычно ставился большой сундук. В нем хранили самое ценное имущество, на нем же спал хозяин дома. В конике выполняли мелкие мужские работы. </vt:lpstr>
      <vt:lpstr>В другой стороне горницы – правой – висит икона, стоит стол обеденный и лавки. Эту часть горницы называли красный угол. Красный – значит красивый. Здесь встречали гостей, угощали их, потчевали и все самые важные семейные вопросы решали.</vt:lpstr>
      <vt:lpstr>Красный угол был самым главным и почетным местом в доме. В нем находился домашний иконостас. Считалось важным, что при входе в избу, человек в первую очередь должен обратить внимание на икону. В связи с этим сложилась даже поговорка «Без Бога — не до порога». Красный угол всегда держали в чистоте, а иногда и украшали вышитыми полотенцами.</vt:lpstr>
      <vt:lpstr>А еще стоят в горнице сундуки. Они служили хозяевам вместо шкафов, тумбочек. В них хранили одежду, ткани, украшения. Чем больше сундуков было в доме, тем богаче считалась семья. </vt:lpstr>
      <vt:lpstr>А где же люди спали? (На печи, на лавках, на сундуках.) А в некоторых избах делали полати – это такие полки. На них и спали. </vt:lpstr>
      <vt:lpstr>Для освещения горницы пользовались лучиной.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Наташа</dc:creator>
  <cp:lastModifiedBy>Пользователь Windows</cp:lastModifiedBy>
  <cp:revision>171</cp:revision>
  <dcterms:created xsi:type="dcterms:W3CDTF">2012-11-21T10:22:18Z</dcterms:created>
  <dcterms:modified xsi:type="dcterms:W3CDTF">2022-11-28T13:40:29Z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TC300086489990</vt:lpwstr>
  </property>
</Properties>
</file>