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75" r:id="rId10"/>
    <p:sldId id="263" r:id="rId11"/>
    <p:sldId id="277" r:id="rId12"/>
    <p:sldId id="278" r:id="rId13"/>
    <p:sldId id="265" r:id="rId14"/>
    <p:sldId id="264" r:id="rId15"/>
    <p:sldId id="266" r:id="rId16"/>
    <p:sldId id="267" r:id="rId17"/>
    <p:sldId id="268" r:id="rId18"/>
    <p:sldId id="269" r:id="rId19"/>
    <p:sldId id="270" r:id="rId20"/>
    <p:sldId id="279" r:id="rId21"/>
    <p:sldId id="272" r:id="rId22"/>
    <p:sldId id="271" r:id="rId23"/>
    <p:sldId id="273" r:id="rId24"/>
    <p:sldId id="27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8.jpeg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2314590"/>
          </a:xfrm>
        </p:spPr>
        <p:txBody>
          <a:bodyPr/>
          <a:lstStyle/>
          <a:p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286256"/>
            <a:ext cx="7391174" cy="1752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</a:t>
            </a:r>
            <a:r>
              <a:rPr lang="ru-RU" dirty="0" smtClean="0"/>
              <a:t>ОД </a:t>
            </a:r>
            <a:r>
              <a:rPr lang="ru-RU" dirty="0" smtClean="0"/>
              <a:t>по </a:t>
            </a:r>
            <a:r>
              <a:rPr lang="ru-RU" b="1" dirty="0" smtClean="0"/>
              <a:t>формированию элементарных </a:t>
            </a:r>
            <a:r>
              <a:rPr lang="ru-RU" b="1" dirty="0" err="1" smtClean="0"/>
              <a:t>матемаматических</a:t>
            </a:r>
            <a:r>
              <a:rPr lang="ru-RU" b="1" dirty="0" smtClean="0"/>
              <a:t> </a:t>
            </a:r>
            <a:r>
              <a:rPr lang="ru-RU" b="1" dirty="0" smtClean="0"/>
              <a:t>представлений</a:t>
            </a:r>
          </a:p>
          <a:p>
            <a:r>
              <a:rPr lang="ru-RU" b="1" dirty="0" smtClean="0"/>
              <a:t>в </a:t>
            </a:r>
            <a:r>
              <a:rPr lang="ru-RU" b="1" dirty="0" smtClean="0"/>
              <a:t>средней группе</a:t>
            </a:r>
          </a:p>
          <a:p>
            <a:r>
              <a:rPr lang="ru-RU" dirty="0" smtClean="0"/>
              <a:t>МБДОУ Детский сад им. Ю.А. Гагарина</a:t>
            </a:r>
          </a:p>
          <a:p>
            <a:r>
              <a:rPr lang="ru-RU" dirty="0" smtClean="0"/>
              <a:t>Составили: </a:t>
            </a:r>
          </a:p>
          <a:p>
            <a:r>
              <a:rPr lang="ru-RU" dirty="0" err="1" smtClean="0"/>
              <a:t>Дыдолева</a:t>
            </a:r>
            <a:r>
              <a:rPr lang="ru-RU" dirty="0" smtClean="0"/>
              <a:t> Ю.И., Панюшкина А.В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857232"/>
            <a:ext cx="692948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Путешествие в сказку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«Теремок»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 descr="загружен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4357694"/>
            <a:ext cx="2324100" cy="1971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357562"/>
            <a:ext cx="2428892" cy="25508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загружено (3)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7072330" y="5286388"/>
            <a:ext cx="1614825" cy="1204908"/>
          </a:xfr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357298"/>
            <a:ext cx="1836578" cy="1928826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1285860"/>
            <a:ext cx="2085975" cy="2190750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1071546"/>
            <a:ext cx="2312728" cy="2428892"/>
          </a:xfrm>
          <a:prstGeom prst="rect">
            <a:avLst/>
          </a:prstGeom>
        </p:spPr>
      </p:pic>
      <p:pic>
        <p:nvPicPr>
          <p:cNvPr id="8" name="Рисунок 7" descr="загружено (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28794" y="2643182"/>
            <a:ext cx="762000" cy="895350"/>
          </a:xfrm>
          <a:prstGeom prst="rect">
            <a:avLst/>
          </a:prstGeom>
        </p:spPr>
      </p:pic>
      <p:pic>
        <p:nvPicPr>
          <p:cNvPr id="9" name="Рисунок 8" descr="загружено (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2214554"/>
            <a:ext cx="762000" cy="895350"/>
          </a:xfrm>
          <a:prstGeom prst="rect">
            <a:avLst/>
          </a:prstGeom>
        </p:spPr>
      </p:pic>
      <p:pic>
        <p:nvPicPr>
          <p:cNvPr id="10" name="Рисунок 9" descr="загружено (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29520" y="2214554"/>
            <a:ext cx="762000" cy="895350"/>
          </a:xfrm>
          <a:prstGeom prst="rect">
            <a:avLst/>
          </a:prstGeom>
        </p:spPr>
      </p:pic>
      <p:pic>
        <p:nvPicPr>
          <p:cNvPr id="11" name="Рисунок 10" descr="загружено (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3174" y="5072074"/>
            <a:ext cx="762000" cy="895350"/>
          </a:xfrm>
          <a:prstGeom prst="rect">
            <a:avLst/>
          </a:prstGeom>
        </p:spPr>
      </p:pic>
      <p:pic>
        <p:nvPicPr>
          <p:cNvPr id="13" name="Рисунок 1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3500438"/>
            <a:ext cx="2085975" cy="2190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928670"/>
            <a:ext cx="2000264" cy="2100734"/>
          </a:xfrm>
          <a:prstGeom prst="rect">
            <a:avLst/>
          </a:prstGeom>
        </p:spPr>
      </p:pic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571480"/>
            <a:ext cx="2428892" cy="2550891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857232"/>
            <a:ext cx="2085975" cy="2190750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3500438"/>
            <a:ext cx="2085975" cy="2190750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3357562"/>
            <a:ext cx="2085975" cy="21907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загружено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2000240"/>
            <a:ext cx="762000" cy="895350"/>
          </a:xfrm>
          <a:prstGeom prst="rect">
            <a:avLst/>
          </a:prstGeom>
        </p:spPr>
      </p:pic>
      <p:pic>
        <p:nvPicPr>
          <p:cNvPr id="11" name="Рисунок 10" descr="загружено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2143116"/>
            <a:ext cx="762000" cy="895350"/>
          </a:xfrm>
          <a:prstGeom prst="rect">
            <a:avLst/>
          </a:prstGeom>
        </p:spPr>
      </p:pic>
      <p:pic>
        <p:nvPicPr>
          <p:cNvPr id="12" name="Рисунок 11" descr="загружено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2071678"/>
            <a:ext cx="762000" cy="895350"/>
          </a:xfrm>
          <a:prstGeom prst="rect">
            <a:avLst/>
          </a:prstGeom>
        </p:spPr>
      </p:pic>
      <p:pic>
        <p:nvPicPr>
          <p:cNvPr id="13" name="Рисунок 12" descr="загружено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4714884"/>
            <a:ext cx="762000" cy="895350"/>
          </a:xfrm>
          <a:prstGeom prst="rect">
            <a:avLst/>
          </a:prstGeom>
        </p:spPr>
      </p:pic>
      <p:pic>
        <p:nvPicPr>
          <p:cNvPr id="14" name="Рисунок 13" descr="загружено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4572008"/>
            <a:ext cx="762000" cy="895350"/>
          </a:xfrm>
          <a:prstGeom prst="rect">
            <a:avLst/>
          </a:prstGeom>
        </p:spPr>
      </p:pic>
      <p:pic>
        <p:nvPicPr>
          <p:cNvPr id="15" name="Содержимое 3" descr="загружено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72330" y="5286388"/>
            <a:ext cx="1614825" cy="120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928670"/>
            <a:ext cx="2000264" cy="2100734"/>
          </a:xfrm>
          <a:prstGeom prst="rect">
            <a:avLst/>
          </a:prstGeom>
        </p:spPr>
      </p:pic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571480"/>
            <a:ext cx="2428892" cy="2550891"/>
          </a:xfrm>
          <a:prstGeom prst="rect">
            <a:avLst/>
          </a:prstGeom>
        </p:spPr>
      </p:pic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857232"/>
            <a:ext cx="2085975" cy="2190750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3500438"/>
            <a:ext cx="2085975" cy="21907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загружено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2000240"/>
            <a:ext cx="762000" cy="895350"/>
          </a:xfrm>
          <a:prstGeom prst="rect">
            <a:avLst/>
          </a:prstGeom>
        </p:spPr>
      </p:pic>
      <p:pic>
        <p:nvPicPr>
          <p:cNvPr id="9" name="Рисунок 8" descr="загружено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2143116"/>
            <a:ext cx="762000" cy="895350"/>
          </a:xfrm>
          <a:prstGeom prst="rect">
            <a:avLst/>
          </a:prstGeom>
        </p:spPr>
      </p:pic>
      <p:pic>
        <p:nvPicPr>
          <p:cNvPr id="10" name="Рисунок 9" descr="загружено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2071678"/>
            <a:ext cx="762000" cy="895350"/>
          </a:xfrm>
          <a:prstGeom prst="rect">
            <a:avLst/>
          </a:prstGeom>
        </p:spPr>
      </p:pic>
      <p:pic>
        <p:nvPicPr>
          <p:cNvPr id="11" name="Рисунок 10" descr="загружено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4714884"/>
            <a:ext cx="762000" cy="895350"/>
          </a:xfrm>
          <a:prstGeom prst="rect">
            <a:avLst/>
          </a:prstGeom>
        </p:spPr>
      </p:pic>
      <p:pic>
        <p:nvPicPr>
          <p:cNvPr id="13" name="Содержимое 3" descr="загружено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72330" y="5286388"/>
            <a:ext cx="1614825" cy="120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гружено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3500438"/>
            <a:ext cx="3286148" cy="28575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56546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</a:rPr>
              <a:t>Физкультминутка </a:t>
            </a:r>
            <a:br>
              <a:rPr lang="ru-RU" b="1" i="1" u="sng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Зайчикам не будет скучно,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Сделаем зарядку дружно?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Вправо, влево повернись, наклонись и поднимись.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Лапки кверху, лапки в бок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на месте скок-скок - скок.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А теперь бежим вприпрыжку,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Молодцы, мои зайчишки!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Замедляйте детки шаг,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Шаг на месте, стой!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Вот так!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Сколько зверушек стало жить в Теремке?</a:t>
            </a:r>
            <a:endParaRPr lang="ru-RU" sz="3200" dirty="0"/>
          </a:p>
        </p:txBody>
      </p:sp>
      <p:pic>
        <p:nvPicPr>
          <p:cNvPr id="6" name="Содержимое 5" descr="загружено (3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214942" y="4357694"/>
            <a:ext cx="2476500" cy="1847850"/>
          </a:xfrm>
        </p:spPr>
      </p:pic>
      <p:pic>
        <p:nvPicPr>
          <p:cNvPr id="5" name="Содержимое 4" descr="загружено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643306" y="1071546"/>
            <a:ext cx="3779017" cy="3205969"/>
          </a:xfrm>
        </p:spPr>
      </p:pic>
      <p:pic>
        <p:nvPicPr>
          <p:cNvPr id="7" name="Рисунок 6" descr="загружено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70" y="3929066"/>
            <a:ext cx="1752600" cy="2609850"/>
          </a:xfrm>
          <a:prstGeom prst="rect">
            <a:avLst/>
          </a:prstGeom>
        </p:spPr>
      </p:pic>
      <p:pic>
        <p:nvPicPr>
          <p:cNvPr id="8" name="Рисунок 7" descr="загружено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1928802"/>
            <a:ext cx="2143125" cy="2143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Тише, тише не шумите, 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Кто-то к нам идет сюда! 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Ну, конечно же, лиса!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загружено (5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 rot="1341928">
            <a:off x="4801531" y="2711118"/>
            <a:ext cx="3602789" cy="1876453"/>
          </a:xfrm>
        </p:spPr>
      </p:pic>
      <p:pic>
        <p:nvPicPr>
          <p:cNvPr id="6" name="Содержимое 5" descr="загружено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714348" y="2857496"/>
            <a:ext cx="4286280" cy="3757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Решила лисичка украсить теремок разноцветными флажками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загружено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2125842"/>
            <a:ext cx="4852320" cy="4116518"/>
          </a:xfrm>
        </p:spPr>
      </p:pic>
      <p:sp>
        <p:nvSpPr>
          <p:cNvPr id="5" name="Волна 4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7572396" y="4286256"/>
            <a:ext cx="1214446" cy="857256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олна 7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00958" y="4357694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 descr="загружен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2357430"/>
            <a:ext cx="5000660" cy="3852080"/>
          </a:xfrm>
          <a:prstGeom prst="rect">
            <a:avLst/>
          </a:prstGeom>
        </p:spPr>
      </p:pic>
      <p:sp>
        <p:nvSpPr>
          <p:cNvPr id="5" name="Волна 4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7572396" y="4286256"/>
            <a:ext cx="1214446" cy="857256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00958" y="4357694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 descr="загружен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428868"/>
            <a:ext cx="5072098" cy="3852080"/>
          </a:xfrm>
          <a:prstGeom prst="rect">
            <a:avLst/>
          </a:prstGeom>
        </p:spPr>
      </p:pic>
      <p:sp>
        <p:nvSpPr>
          <p:cNvPr id="4" name="Волна 3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лна 4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7572396" y="4286256"/>
            <a:ext cx="1214446" cy="857256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00958" y="4357694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 descr="загружен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428868"/>
            <a:ext cx="5072098" cy="3852080"/>
          </a:xfrm>
          <a:prstGeom prst="rect">
            <a:avLst/>
          </a:prstGeom>
        </p:spPr>
      </p:pic>
      <p:sp>
        <p:nvSpPr>
          <p:cNvPr id="4" name="Волна 3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лна 4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7572396" y="4286256"/>
            <a:ext cx="1214446" cy="857256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00958" y="4357694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15130" cy="515462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Цели: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1. Закреплять счет в пределах 5; понятия «короче», «длиннее»; геометрические фигуры (круг, квадрат, треугольник, овал, прямоугольник).</a:t>
            </a:r>
            <a:br>
              <a:rPr lang="ru-RU" dirty="0" smtClean="0"/>
            </a:br>
            <a:r>
              <a:rPr lang="ru-RU" dirty="0" smtClean="0"/>
              <a:t>2. Развивать мышление,  зрительную память, внимание, счетные умения.</a:t>
            </a:r>
            <a:br>
              <a:rPr lang="ru-RU" dirty="0" smtClean="0"/>
            </a:br>
            <a:r>
              <a:rPr lang="ru-RU" dirty="0" smtClean="0"/>
              <a:t>3. Воспитывать дружелюбие, доброту, отзывчивость.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загружено (2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6929454" y="4000504"/>
            <a:ext cx="1790716" cy="2609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Содержимое 3" descr="загружен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428868"/>
            <a:ext cx="5072098" cy="3852080"/>
          </a:xfrm>
          <a:prstGeom prst="rect">
            <a:avLst/>
          </a:prstGeom>
        </p:spPr>
      </p:pic>
      <p:sp>
        <p:nvSpPr>
          <p:cNvPr id="5" name="Волна 4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7572396" y="4286256"/>
            <a:ext cx="1214446" cy="857256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олна 7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00958" y="4357694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загружено (1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428736"/>
            <a:ext cx="2428877" cy="2428877"/>
          </a:xfrm>
        </p:spPr>
      </p:pic>
      <p:pic>
        <p:nvPicPr>
          <p:cNvPr id="7" name="Рисунок 6" descr="загружено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4000504"/>
            <a:ext cx="1752600" cy="2609850"/>
          </a:xfrm>
          <a:prstGeom prst="rect">
            <a:avLst/>
          </a:prstGeom>
        </p:spPr>
      </p:pic>
      <p:pic>
        <p:nvPicPr>
          <p:cNvPr id="8" name="Рисунок 7" descr="загружено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1714488"/>
            <a:ext cx="2776508" cy="2071702"/>
          </a:xfrm>
          <a:prstGeom prst="rect">
            <a:avLst/>
          </a:prstGeom>
        </p:spPr>
      </p:pic>
      <p:pic>
        <p:nvPicPr>
          <p:cNvPr id="5" name="Содержимое 4" descr="загружено.jpg"/>
          <p:cNvPicPr>
            <a:picLocks noGrp="1" noChangeAspect="1"/>
          </p:cNvPicPr>
          <p:nvPr>
            <p:ph sz="quarter" idx="2"/>
          </p:nvPr>
        </p:nvPicPr>
        <p:blipFill>
          <a:blip r:embed="rId5" cstate="print"/>
          <a:stretch>
            <a:fillRect/>
          </a:stretch>
        </p:blipFill>
        <p:spPr>
          <a:xfrm>
            <a:off x="2500298" y="1214422"/>
            <a:ext cx="3705113" cy="3143272"/>
          </a:xfrm>
        </p:spPr>
      </p:pic>
      <p:pic>
        <p:nvPicPr>
          <p:cNvPr id="9" name="Рисунок 8" descr="загружено (5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392093">
            <a:off x="3979217" y="4458328"/>
            <a:ext cx="3383288" cy="176212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Сколько зверушек стало жить в Теремке?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ages (1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2214554"/>
            <a:ext cx="2433635" cy="440809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7400948" cy="2082792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</a:rPr>
              <a:t>А по лесу уж медведь идёт. </a:t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>Вдруг увидел теремок – </a:t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>как заревёт: </a:t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>«Вы пустите меня в теремок!» 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загружено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500562" y="2928934"/>
            <a:ext cx="3969386" cy="33674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загружено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4786322"/>
            <a:ext cx="2476500" cy="1847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ages (3)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-785850" y="0"/>
            <a:ext cx="6308669" cy="4143404"/>
          </a:xfrm>
        </p:spPr>
      </p:pic>
      <p:pic>
        <p:nvPicPr>
          <p:cNvPr id="8" name="Содержимое 7" descr="images (1)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 flipH="1">
            <a:off x="6572264" y="500042"/>
            <a:ext cx="1817243" cy="2643206"/>
          </a:xfrm>
        </p:spPr>
      </p:pic>
      <p:pic>
        <p:nvPicPr>
          <p:cNvPr id="9" name="Рисунок 8" descr="загружено (5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14941" y="3143248"/>
            <a:ext cx="3017541" cy="1571636"/>
          </a:xfrm>
          <a:prstGeom prst="rect">
            <a:avLst/>
          </a:prstGeom>
        </p:spPr>
      </p:pic>
      <p:pic>
        <p:nvPicPr>
          <p:cNvPr id="10" name="Рисунок 9" descr="загружено (1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00298" y="4071942"/>
            <a:ext cx="2143125" cy="2143125"/>
          </a:xfrm>
          <a:prstGeom prst="rect">
            <a:avLst/>
          </a:prstGeom>
        </p:spPr>
      </p:pic>
      <p:pic>
        <p:nvPicPr>
          <p:cNvPr id="11" name="Рисунок 10" descr="загружено (2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158" y="4000504"/>
            <a:ext cx="1752600" cy="2609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643182"/>
            <a:ext cx="8229600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</a:rPr>
              <a:t>КОНЕЦ!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9048" cy="2654296"/>
          </a:xfrm>
        </p:spPr>
        <p:txBody>
          <a:bodyPr>
            <a:noAutofit/>
          </a:bodyPr>
          <a:lstStyle/>
          <a:p>
            <a:endParaRPr lang="ru-RU" sz="2800" dirty="0"/>
          </a:p>
        </p:txBody>
      </p:sp>
      <p:pic>
        <p:nvPicPr>
          <p:cNvPr id="8" name="Содержимое 7" descr="загружено (1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3929066"/>
            <a:ext cx="2143125" cy="2143125"/>
          </a:xfrm>
        </p:spPr>
      </p:pic>
      <p:pic>
        <p:nvPicPr>
          <p:cNvPr id="7" name="Содержимое 6" descr="загружено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623076" y="500042"/>
            <a:ext cx="3957735" cy="3357586"/>
          </a:xfrm>
        </p:spPr>
      </p:pic>
      <p:sp>
        <p:nvSpPr>
          <p:cNvPr id="6" name="Прямоугольник 5"/>
          <p:cNvSpPr/>
          <p:nvPr/>
        </p:nvSpPr>
        <p:spPr>
          <a:xfrm>
            <a:off x="500034" y="285728"/>
            <a:ext cx="3861986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Стоит в поле Теремок.</a:t>
            </a:r>
            <a:b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Он не низок, не высок.</a:t>
            </a:r>
            <a:b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 по полю мышка бежала,</a:t>
            </a:r>
            <a:b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Теремок увидала</a:t>
            </a:r>
            <a:endParaRPr lang="ru-RU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загружено (1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 rot="21337850">
            <a:off x="298243" y="2721494"/>
            <a:ext cx="2143125" cy="2286001"/>
          </a:xfrm>
        </p:spPr>
      </p:pic>
      <p:pic>
        <p:nvPicPr>
          <p:cNvPr id="7" name="Содержимое 6" descr="загружено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995583" y="2214554"/>
            <a:ext cx="2829343" cy="2400303"/>
          </a:xfrm>
        </p:spPr>
      </p:pic>
      <p:sp>
        <p:nvSpPr>
          <p:cNvPr id="5" name="Прямоугольник 4"/>
          <p:cNvSpPr/>
          <p:nvPr/>
        </p:nvSpPr>
        <p:spPr>
          <a:xfrm>
            <a:off x="928662" y="428604"/>
            <a:ext cx="742955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 какой дорожке идти Мышке?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3623" y="3996890"/>
            <a:ext cx="3326403" cy="45676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15706" y="5746433"/>
            <a:ext cx="8168467" cy="41800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Сколько зверушек стало жить в Теремке?</a:t>
            </a:r>
            <a:endParaRPr lang="ru-RU" dirty="0"/>
          </a:p>
        </p:txBody>
      </p:sp>
      <p:pic>
        <p:nvPicPr>
          <p:cNvPr id="5" name="Содержимое 4" descr="загружено (1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14437" y="2814637"/>
            <a:ext cx="2143125" cy="2143125"/>
          </a:xfrm>
        </p:spPr>
      </p:pic>
      <p:pic>
        <p:nvPicPr>
          <p:cNvPr id="6" name="Содержимое 5" descr="загружено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428992" y="1428736"/>
            <a:ext cx="5056888" cy="42900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загружено (2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29058" y="3643314"/>
            <a:ext cx="1752600" cy="2609850"/>
          </a:xfrm>
        </p:spPr>
      </p:pic>
      <p:pic>
        <p:nvPicPr>
          <p:cNvPr id="6" name="Содержимое 5" descr="загружено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143504" y="785794"/>
            <a:ext cx="3643306" cy="3090838"/>
          </a:xfrm>
        </p:spPr>
      </p:pic>
      <p:sp>
        <p:nvSpPr>
          <p:cNvPr id="7" name="Прямоугольник 6"/>
          <p:cNvSpPr/>
          <p:nvPr/>
        </p:nvSpPr>
        <p:spPr>
          <a:xfrm>
            <a:off x="642910" y="571480"/>
            <a:ext cx="400052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Лягушка скачет по болоту.</a:t>
            </a:r>
          </a:p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теремке ей жить охота!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Волшебные бусы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загружено (2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357430"/>
            <a:ext cx="2428892" cy="3616938"/>
          </a:xfrm>
        </p:spPr>
      </p:pic>
      <p:sp>
        <p:nvSpPr>
          <p:cNvPr id="5" name="Прямоугольник 4"/>
          <p:cNvSpPr/>
          <p:nvPr/>
        </p:nvSpPr>
        <p:spPr>
          <a:xfrm>
            <a:off x="3143240" y="1857364"/>
            <a:ext cx="1071570" cy="10715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00496" y="3000372"/>
            <a:ext cx="1285884" cy="12858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143504" y="3500438"/>
            <a:ext cx="1285884" cy="128588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286644" y="1714488"/>
            <a:ext cx="1643074" cy="857256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72264" y="2928934"/>
            <a:ext cx="857256" cy="142876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3623480" y="3020199"/>
            <a:ext cx="504000" cy="321471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000628" y="4214818"/>
            <a:ext cx="357190" cy="142876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215076" y="4071942"/>
            <a:ext cx="357188" cy="214316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9" idx="3"/>
          </p:cNvCxnSpPr>
          <p:nvPr/>
        </p:nvCxnSpPr>
        <p:spPr>
          <a:xfrm rot="5400000">
            <a:off x="7286646" y="2714619"/>
            <a:ext cx="1071569" cy="785820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олилиния 24"/>
          <p:cNvSpPr/>
          <p:nvPr/>
        </p:nvSpPr>
        <p:spPr>
          <a:xfrm>
            <a:off x="2714612" y="1571612"/>
            <a:ext cx="691996" cy="335799"/>
          </a:xfrm>
          <a:custGeom>
            <a:avLst/>
            <a:gdLst>
              <a:gd name="connsiteX0" fmla="*/ 689317 w 691996"/>
              <a:gd name="connsiteY0" fmla="*/ 310075 h 335799"/>
              <a:gd name="connsiteX1" fmla="*/ 661181 w 691996"/>
              <a:gd name="connsiteY1" fmla="*/ 267872 h 335799"/>
              <a:gd name="connsiteX2" fmla="*/ 576775 w 691996"/>
              <a:gd name="connsiteY2" fmla="*/ 197533 h 335799"/>
              <a:gd name="connsiteX3" fmla="*/ 548640 w 691996"/>
              <a:gd name="connsiteY3" fmla="*/ 155330 h 335799"/>
              <a:gd name="connsiteX4" fmla="*/ 520504 w 691996"/>
              <a:gd name="connsiteY4" fmla="*/ 127195 h 335799"/>
              <a:gd name="connsiteX5" fmla="*/ 492369 w 691996"/>
              <a:gd name="connsiteY5" fmla="*/ 84992 h 335799"/>
              <a:gd name="connsiteX6" fmla="*/ 407963 w 691996"/>
              <a:gd name="connsiteY6" fmla="*/ 56856 h 335799"/>
              <a:gd name="connsiteX7" fmla="*/ 295421 w 691996"/>
              <a:gd name="connsiteY7" fmla="*/ 28721 h 335799"/>
              <a:gd name="connsiteX8" fmla="*/ 253218 w 691996"/>
              <a:gd name="connsiteY8" fmla="*/ 14653 h 335799"/>
              <a:gd name="connsiteX9" fmla="*/ 0 w 691996"/>
              <a:gd name="connsiteY9" fmla="*/ 585 h 33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1996" h="335799">
                <a:moveTo>
                  <a:pt x="689317" y="310075"/>
                </a:moveTo>
                <a:cubicBezTo>
                  <a:pt x="679938" y="296007"/>
                  <a:pt x="673136" y="279827"/>
                  <a:pt x="661181" y="267872"/>
                </a:cubicBezTo>
                <a:cubicBezTo>
                  <a:pt x="550531" y="157222"/>
                  <a:pt x="691996" y="335799"/>
                  <a:pt x="576775" y="197533"/>
                </a:cubicBezTo>
                <a:cubicBezTo>
                  <a:pt x="565951" y="184545"/>
                  <a:pt x="559202" y="168532"/>
                  <a:pt x="548640" y="155330"/>
                </a:cubicBezTo>
                <a:cubicBezTo>
                  <a:pt x="540354" y="144973"/>
                  <a:pt x="528790" y="137552"/>
                  <a:pt x="520504" y="127195"/>
                </a:cubicBezTo>
                <a:cubicBezTo>
                  <a:pt x="509942" y="113993"/>
                  <a:pt x="506706" y="93953"/>
                  <a:pt x="492369" y="84992"/>
                </a:cubicBezTo>
                <a:cubicBezTo>
                  <a:pt x="467220" y="69274"/>
                  <a:pt x="436735" y="64049"/>
                  <a:pt x="407963" y="56856"/>
                </a:cubicBezTo>
                <a:cubicBezTo>
                  <a:pt x="370449" y="47478"/>
                  <a:pt x="332105" y="40949"/>
                  <a:pt x="295421" y="28721"/>
                </a:cubicBezTo>
                <a:cubicBezTo>
                  <a:pt x="281353" y="24032"/>
                  <a:pt x="267965" y="16205"/>
                  <a:pt x="253218" y="14653"/>
                </a:cubicBezTo>
                <a:cubicBezTo>
                  <a:pt x="114017" y="0"/>
                  <a:pt x="91427" y="585"/>
                  <a:pt x="0" y="585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 flipH="1">
            <a:off x="8429652" y="1500174"/>
            <a:ext cx="500066" cy="285751"/>
          </a:xfrm>
          <a:custGeom>
            <a:avLst/>
            <a:gdLst>
              <a:gd name="connsiteX0" fmla="*/ 689317 w 691996"/>
              <a:gd name="connsiteY0" fmla="*/ 310075 h 335799"/>
              <a:gd name="connsiteX1" fmla="*/ 661181 w 691996"/>
              <a:gd name="connsiteY1" fmla="*/ 267872 h 335799"/>
              <a:gd name="connsiteX2" fmla="*/ 576775 w 691996"/>
              <a:gd name="connsiteY2" fmla="*/ 197533 h 335799"/>
              <a:gd name="connsiteX3" fmla="*/ 548640 w 691996"/>
              <a:gd name="connsiteY3" fmla="*/ 155330 h 335799"/>
              <a:gd name="connsiteX4" fmla="*/ 520504 w 691996"/>
              <a:gd name="connsiteY4" fmla="*/ 127195 h 335799"/>
              <a:gd name="connsiteX5" fmla="*/ 492369 w 691996"/>
              <a:gd name="connsiteY5" fmla="*/ 84992 h 335799"/>
              <a:gd name="connsiteX6" fmla="*/ 407963 w 691996"/>
              <a:gd name="connsiteY6" fmla="*/ 56856 h 335799"/>
              <a:gd name="connsiteX7" fmla="*/ 295421 w 691996"/>
              <a:gd name="connsiteY7" fmla="*/ 28721 h 335799"/>
              <a:gd name="connsiteX8" fmla="*/ 253218 w 691996"/>
              <a:gd name="connsiteY8" fmla="*/ 14653 h 335799"/>
              <a:gd name="connsiteX9" fmla="*/ 0 w 691996"/>
              <a:gd name="connsiteY9" fmla="*/ 585 h 33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1996" h="335799">
                <a:moveTo>
                  <a:pt x="689317" y="310075"/>
                </a:moveTo>
                <a:cubicBezTo>
                  <a:pt x="679938" y="296007"/>
                  <a:pt x="673136" y="279827"/>
                  <a:pt x="661181" y="267872"/>
                </a:cubicBezTo>
                <a:cubicBezTo>
                  <a:pt x="550531" y="157222"/>
                  <a:pt x="691996" y="335799"/>
                  <a:pt x="576775" y="197533"/>
                </a:cubicBezTo>
                <a:cubicBezTo>
                  <a:pt x="565951" y="184545"/>
                  <a:pt x="559202" y="168532"/>
                  <a:pt x="548640" y="155330"/>
                </a:cubicBezTo>
                <a:cubicBezTo>
                  <a:pt x="540354" y="144973"/>
                  <a:pt x="528790" y="137552"/>
                  <a:pt x="520504" y="127195"/>
                </a:cubicBezTo>
                <a:cubicBezTo>
                  <a:pt x="509942" y="113993"/>
                  <a:pt x="506706" y="93953"/>
                  <a:pt x="492369" y="84992"/>
                </a:cubicBezTo>
                <a:cubicBezTo>
                  <a:pt x="467220" y="69274"/>
                  <a:pt x="436735" y="64049"/>
                  <a:pt x="407963" y="56856"/>
                </a:cubicBezTo>
                <a:cubicBezTo>
                  <a:pt x="370449" y="47478"/>
                  <a:pt x="332105" y="40949"/>
                  <a:pt x="295421" y="28721"/>
                </a:cubicBezTo>
                <a:cubicBezTo>
                  <a:pt x="281353" y="24032"/>
                  <a:pt x="267965" y="16205"/>
                  <a:pt x="253218" y="14653"/>
                </a:cubicBezTo>
                <a:cubicBezTo>
                  <a:pt x="114017" y="0"/>
                  <a:pt x="91427" y="585"/>
                  <a:pt x="0" y="585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Сколько зверушек стало жить в Теремке?</a:t>
            </a:r>
            <a:endParaRPr lang="ru-RU" dirty="0"/>
          </a:p>
        </p:txBody>
      </p:sp>
      <p:pic>
        <p:nvPicPr>
          <p:cNvPr id="5" name="Содержимое 4" descr="загружено (2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3429000"/>
            <a:ext cx="1752600" cy="2609850"/>
          </a:xfrm>
        </p:spPr>
      </p:pic>
      <p:pic>
        <p:nvPicPr>
          <p:cNvPr id="6" name="Содержимое 5" descr="загружено (1)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6000760" y="4000504"/>
            <a:ext cx="2143125" cy="2143125"/>
          </a:xfrm>
        </p:spPr>
      </p:pic>
      <p:pic>
        <p:nvPicPr>
          <p:cNvPr id="7" name="Рисунок 6" descr="загружен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00298" y="1142984"/>
            <a:ext cx="3957734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загружено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714488"/>
            <a:ext cx="5194612" cy="440690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Выбежал на опушку зайчишка…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загружено (3)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572132" y="4071942"/>
            <a:ext cx="3146691" cy="23479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247</TotalTime>
  <Words>89</Words>
  <Application>Microsoft Office PowerPoint</Application>
  <PresentationFormat>Экран (4:3)</PresentationFormat>
  <Paragraphs>23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Слайд 1</vt:lpstr>
      <vt:lpstr>Цели:  1. Закреплять счет в пределах 5; понятия «короче», «длиннее»; геометрические фигуры (круг, квадрат, треугольник, овал, прямоугольник). 2. Развивать мышление,  зрительную память, внимание, счетные умения. 3. Воспитывать дружелюбие, доброту, отзывчивость. </vt:lpstr>
      <vt:lpstr>Слайд 3</vt:lpstr>
      <vt:lpstr>Слайд 4</vt:lpstr>
      <vt:lpstr>Сколько зверушек стало жить в Теремке?</vt:lpstr>
      <vt:lpstr>Слайд 6</vt:lpstr>
      <vt:lpstr>Волшебные бусы</vt:lpstr>
      <vt:lpstr>Сколько зверушек стало жить в Теремке?</vt:lpstr>
      <vt:lpstr>Выбежал на опушку зайчишка…</vt:lpstr>
      <vt:lpstr>Слайд 10</vt:lpstr>
      <vt:lpstr>Слайд 11</vt:lpstr>
      <vt:lpstr>Слайд 12</vt:lpstr>
      <vt:lpstr>Физкультминутка    Зайчикам не будет скучно, Сделаем зарядку дружно? Вправо, влево повернись, наклонись и поднимись. Лапки кверху, лапки в бок И на месте скок-скок - скок. А теперь бежим вприпрыжку, Молодцы, мои зайчишки! Замедляйте детки шаг, Шаг на месте, стой! Вот так!</vt:lpstr>
      <vt:lpstr>Сколько зверушек стало жить в Теремке?</vt:lpstr>
      <vt:lpstr>Тише, тише не шумите,  Кто-то к нам идет сюда!  Ну, конечно же, лиса!</vt:lpstr>
      <vt:lpstr>Решила лисичка украсить теремок разноцветными флажками</vt:lpstr>
      <vt:lpstr>Слайд 17</vt:lpstr>
      <vt:lpstr>Слайд 18</vt:lpstr>
      <vt:lpstr>Слайд 19</vt:lpstr>
      <vt:lpstr>Слайд 20</vt:lpstr>
      <vt:lpstr>Сколько зверушек стало жить в Теремке?</vt:lpstr>
      <vt:lpstr>А по лесу уж медведь идёт.  Вдруг увидел теремок –  как заревёт:  «Вы пустите меня в теремок!» </vt:lpstr>
      <vt:lpstr>Слайд 23</vt:lpstr>
      <vt:lpstr>КОНЕЦ!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Пользователь</cp:lastModifiedBy>
  <cp:revision>26</cp:revision>
  <dcterms:created xsi:type="dcterms:W3CDTF">2014-03-16T16:05:37Z</dcterms:created>
  <dcterms:modified xsi:type="dcterms:W3CDTF">2017-02-11T17:53:20Z</dcterms:modified>
</cp:coreProperties>
</file>