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Lst>
  <p:sldSz cx="6858000" cy="12192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0" autoAdjust="0"/>
    <p:restoredTop sz="94660"/>
  </p:normalViewPr>
  <p:slideViewPr>
    <p:cSldViewPr snapToGrid="0">
      <p:cViewPr varScale="1">
        <p:scale>
          <a:sx n="58" d="100"/>
          <a:sy n="58" d="100"/>
        </p:scale>
        <p:origin x="2520"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995312"/>
            <a:ext cx="5829300" cy="4244622"/>
          </a:xfrm>
        </p:spPr>
        <p:txBody>
          <a:bodyPr anchor="b"/>
          <a:lstStyle>
            <a:lvl1pPr algn="ctr">
              <a:defRPr sz="4500"/>
            </a:lvl1pPr>
          </a:lstStyle>
          <a:p>
            <a:r>
              <a:rPr lang="ru-RU" smtClean="0"/>
              <a:t>Образец заголовка</a:t>
            </a:r>
            <a:endParaRPr lang="en-US" dirty="0"/>
          </a:p>
        </p:txBody>
      </p:sp>
      <p:sp>
        <p:nvSpPr>
          <p:cNvPr id="3" name="Subtitle 2"/>
          <p:cNvSpPr>
            <a:spLocks noGrp="1"/>
          </p:cNvSpPr>
          <p:nvPr>
            <p:ph type="subTitle" idx="1"/>
          </p:nvPr>
        </p:nvSpPr>
        <p:spPr>
          <a:xfrm>
            <a:off x="857250" y="6403623"/>
            <a:ext cx="5143500" cy="2943577"/>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C120DE89-93C4-4DCE-873D-C4E8578E0E4B}" type="datetimeFigureOut">
              <a:rPr lang="ru-RU" smtClean="0"/>
              <a:t>09.04.2022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E7F1F1F-2AC1-4125-9CE9-8B5C09DA10FA}" type="slidenum">
              <a:rPr lang="ru-RU" smtClean="0"/>
              <a:t>‹#›</a:t>
            </a:fld>
            <a:endParaRPr lang="ru-RU"/>
          </a:p>
        </p:txBody>
      </p:sp>
    </p:spTree>
    <p:extLst>
      <p:ext uri="{BB962C8B-B14F-4D97-AF65-F5344CB8AC3E}">
        <p14:creationId xmlns:p14="http://schemas.microsoft.com/office/powerpoint/2010/main" val="15456330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120DE89-93C4-4DCE-873D-C4E8578E0E4B}" type="datetimeFigureOut">
              <a:rPr lang="ru-RU" smtClean="0"/>
              <a:t>09.04.2022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E7F1F1F-2AC1-4125-9CE9-8B5C09DA10FA}" type="slidenum">
              <a:rPr lang="ru-RU" smtClean="0"/>
              <a:t>‹#›</a:t>
            </a:fld>
            <a:endParaRPr lang="ru-RU"/>
          </a:p>
        </p:txBody>
      </p:sp>
    </p:spTree>
    <p:extLst>
      <p:ext uri="{BB962C8B-B14F-4D97-AF65-F5344CB8AC3E}">
        <p14:creationId xmlns:p14="http://schemas.microsoft.com/office/powerpoint/2010/main" val="41295390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649111"/>
            <a:ext cx="1478756" cy="10332156"/>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71488" y="649111"/>
            <a:ext cx="4350544" cy="10332156"/>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120DE89-93C4-4DCE-873D-C4E8578E0E4B}" type="datetimeFigureOut">
              <a:rPr lang="ru-RU" smtClean="0"/>
              <a:t>09.04.2022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E7F1F1F-2AC1-4125-9CE9-8B5C09DA10FA}" type="slidenum">
              <a:rPr lang="ru-RU" smtClean="0"/>
              <a:t>‹#›</a:t>
            </a:fld>
            <a:endParaRPr lang="ru-RU"/>
          </a:p>
        </p:txBody>
      </p:sp>
    </p:spTree>
    <p:extLst>
      <p:ext uri="{BB962C8B-B14F-4D97-AF65-F5344CB8AC3E}">
        <p14:creationId xmlns:p14="http://schemas.microsoft.com/office/powerpoint/2010/main" val="38475364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120DE89-93C4-4DCE-873D-C4E8578E0E4B}" type="datetimeFigureOut">
              <a:rPr lang="ru-RU" smtClean="0"/>
              <a:t>09.04.2022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E7F1F1F-2AC1-4125-9CE9-8B5C09DA10FA}" type="slidenum">
              <a:rPr lang="ru-RU" smtClean="0"/>
              <a:t>‹#›</a:t>
            </a:fld>
            <a:endParaRPr lang="ru-RU"/>
          </a:p>
        </p:txBody>
      </p:sp>
    </p:spTree>
    <p:extLst>
      <p:ext uri="{BB962C8B-B14F-4D97-AF65-F5344CB8AC3E}">
        <p14:creationId xmlns:p14="http://schemas.microsoft.com/office/powerpoint/2010/main" val="9504323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467916" y="3039537"/>
            <a:ext cx="5915025" cy="5071532"/>
          </a:xfrm>
        </p:spPr>
        <p:txBody>
          <a:bodyPr anchor="b"/>
          <a:lstStyle>
            <a:lvl1pPr>
              <a:defRPr sz="4500"/>
            </a:lvl1pPr>
          </a:lstStyle>
          <a:p>
            <a:r>
              <a:rPr lang="ru-RU" smtClean="0"/>
              <a:t>Образец заголовка</a:t>
            </a:r>
            <a:endParaRPr lang="en-US" dirty="0"/>
          </a:p>
        </p:txBody>
      </p:sp>
      <p:sp>
        <p:nvSpPr>
          <p:cNvPr id="3" name="Text Placeholder 2"/>
          <p:cNvSpPr>
            <a:spLocks noGrp="1"/>
          </p:cNvSpPr>
          <p:nvPr>
            <p:ph type="body" idx="1"/>
          </p:nvPr>
        </p:nvSpPr>
        <p:spPr>
          <a:xfrm>
            <a:off x="467916" y="8159048"/>
            <a:ext cx="5915025" cy="266699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120DE89-93C4-4DCE-873D-C4E8578E0E4B}" type="datetimeFigureOut">
              <a:rPr lang="ru-RU" smtClean="0"/>
              <a:t>09.04.2022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E7F1F1F-2AC1-4125-9CE9-8B5C09DA10FA}" type="slidenum">
              <a:rPr lang="ru-RU" smtClean="0"/>
              <a:t>‹#›</a:t>
            </a:fld>
            <a:endParaRPr lang="ru-RU"/>
          </a:p>
        </p:txBody>
      </p:sp>
    </p:spTree>
    <p:extLst>
      <p:ext uri="{BB962C8B-B14F-4D97-AF65-F5344CB8AC3E}">
        <p14:creationId xmlns:p14="http://schemas.microsoft.com/office/powerpoint/2010/main" val="5344622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471488" y="3245556"/>
            <a:ext cx="2914650" cy="773571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3471863" y="3245556"/>
            <a:ext cx="2914650" cy="773571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C120DE89-93C4-4DCE-873D-C4E8578E0E4B}" type="datetimeFigureOut">
              <a:rPr lang="ru-RU" smtClean="0"/>
              <a:t>09.04.2022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E7F1F1F-2AC1-4125-9CE9-8B5C09DA10FA}" type="slidenum">
              <a:rPr lang="ru-RU" smtClean="0"/>
              <a:t>‹#›</a:t>
            </a:fld>
            <a:endParaRPr lang="ru-RU"/>
          </a:p>
        </p:txBody>
      </p:sp>
    </p:spTree>
    <p:extLst>
      <p:ext uri="{BB962C8B-B14F-4D97-AF65-F5344CB8AC3E}">
        <p14:creationId xmlns:p14="http://schemas.microsoft.com/office/powerpoint/2010/main" val="3252248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72381" y="649114"/>
            <a:ext cx="5915025" cy="2356556"/>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472381" y="2988734"/>
            <a:ext cx="2901255"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smtClean="0"/>
              <a:t>Образец текста</a:t>
            </a:r>
          </a:p>
        </p:txBody>
      </p:sp>
      <p:sp>
        <p:nvSpPr>
          <p:cNvPr id="4" name="Content Placeholder 3"/>
          <p:cNvSpPr>
            <a:spLocks noGrp="1"/>
          </p:cNvSpPr>
          <p:nvPr>
            <p:ph sz="half" idx="2"/>
          </p:nvPr>
        </p:nvSpPr>
        <p:spPr>
          <a:xfrm>
            <a:off x="472381" y="4453467"/>
            <a:ext cx="2901255" cy="6550379"/>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3471863" y="2988734"/>
            <a:ext cx="2915543"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smtClean="0"/>
              <a:t>Образец текста</a:t>
            </a:r>
          </a:p>
        </p:txBody>
      </p:sp>
      <p:sp>
        <p:nvSpPr>
          <p:cNvPr id="6" name="Content Placeholder 5"/>
          <p:cNvSpPr>
            <a:spLocks noGrp="1"/>
          </p:cNvSpPr>
          <p:nvPr>
            <p:ph sz="quarter" idx="4"/>
          </p:nvPr>
        </p:nvSpPr>
        <p:spPr>
          <a:xfrm>
            <a:off x="3471863" y="4453467"/>
            <a:ext cx="2915543" cy="6550379"/>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C120DE89-93C4-4DCE-873D-C4E8578E0E4B}" type="datetimeFigureOut">
              <a:rPr lang="ru-RU" smtClean="0"/>
              <a:t>09.04.2022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8E7F1F1F-2AC1-4125-9CE9-8B5C09DA10FA}" type="slidenum">
              <a:rPr lang="ru-RU" smtClean="0"/>
              <a:t>‹#›</a:t>
            </a:fld>
            <a:endParaRPr lang="ru-RU"/>
          </a:p>
        </p:txBody>
      </p:sp>
    </p:spTree>
    <p:extLst>
      <p:ext uri="{BB962C8B-B14F-4D97-AF65-F5344CB8AC3E}">
        <p14:creationId xmlns:p14="http://schemas.microsoft.com/office/powerpoint/2010/main" val="16834227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C120DE89-93C4-4DCE-873D-C4E8578E0E4B}" type="datetimeFigureOut">
              <a:rPr lang="ru-RU" smtClean="0"/>
              <a:t>09.04.2022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E7F1F1F-2AC1-4125-9CE9-8B5C09DA10FA}" type="slidenum">
              <a:rPr lang="ru-RU" smtClean="0"/>
              <a:t>‹#›</a:t>
            </a:fld>
            <a:endParaRPr lang="ru-RU"/>
          </a:p>
        </p:txBody>
      </p:sp>
    </p:spTree>
    <p:extLst>
      <p:ext uri="{BB962C8B-B14F-4D97-AF65-F5344CB8AC3E}">
        <p14:creationId xmlns:p14="http://schemas.microsoft.com/office/powerpoint/2010/main" val="22175918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20DE89-93C4-4DCE-873D-C4E8578E0E4B}" type="datetimeFigureOut">
              <a:rPr lang="ru-RU" smtClean="0"/>
              <a:t>09.04.2022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8E7F1F1F-2AC1-4125-9CE9-8B5C09DA10FA}" type="slidenum">
              <a:rPr lang="ru-RU" smtClean="0"/>
              <a:t>‹#›</a:t>
            </a:fld>
            <a:endParaRPr lang="ru-RU"/>
          </a:p>
        </p:txBody>
      </p:sp>
    </p:spTree>
    <p:extLst>
      <p:ext uri="{BB962C8B-B14F-4D97-AF65-F5344CB8AC3E}">
        <p14:creationId xmlns:p14="http://schemas.microsoft.com/office/powerpoint/2010/main" val="16355770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ru-RU" smtClean="0"/>
              <a:t>Образец заголовка</a:t>
            </a:r>
            <a:endParaRPr lang="en-US" dirty="0"/>
          </a:p>
        </p:txBody>
      </p:sp>
      <p:sp>
        <p:nvSpPr>
          <p:cNvPr id="3" name="Content Placeholder 2"/>
          <p:cNvSpPr>
            <a:spLocks noGrp="1"/>
          </p:cNvSpPr>
          <p:nvPr>
            <p:ph idx="1"/>
          </p:nvPr>
        </p:nvSpPr>
        <p:spPr>
          <a:xfrm>
            <a:off x="2915543" y="1755425"/>
            <a:ext cx="3471863" cy="8664222"/>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smtClean="0"/>
              <a:t>Образец текста</a:t>
            </a:r>
          </a:p>
        </p:txBody>
      </p:sp>
      <p:sp>
        <p:nvSpPr>
          <p:cNvPr id="5" name="Date Placeholder 4"/>
          <p:cNvSpPr>
            <a:spLocks noGrp="1"/>
          </p:cNvSpPr>
          <p:nvPr>
            <p:ph type="dt" sz="half" idx="10"/>
          </p:nvPr>
        </p:nvSpPr>
        <p:spPr/>
        <p:txBody>
          <a:bodyPr/>
          <a:lstStyle/>
          <a:p>
            <a:fld id="{C120DE89-93C4-4DCE-873D-C4E8578E0E4B}" type="datetimeFigureOut">
              <a:rPr lang="ru-RU" smtClean="0"/>
              <a:t>09.04.2022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E7F1F1F-2AC1-4125-9CE9-8B5C09DA10FA}" type="slidenum">
              <a:rPr lang="ru-RU" smtClean="0"/>
              <a:t>‹#›</a:t>
            </a:fld>
            <a:endParaRPr lang="ru-RU"/>
          </a:p>
        </p:txBody>
      </p:sp>
    </p:spTree>
    <p:extLst>
      <p:ext uri="{BB962C8B-B14F-4D97-AF65-F5344CB8AC3E}">
        <p14:creationId xmlns:p14="http://schemas.microsoft.com/office/powerpoint/2010/main" val="4148783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915543" y="1755425"/>
            <a:ext cx="3471863" cy="8664222"/>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ru-RU" smtClean="0"/>
              <a:t>Вставка рисунка</a:t>
            </a:r>
            <a:endParaRPr lang="en-US" dirty="0"/>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smtClean="0"/>
              <a:t>Образец текста</a:t>
            </a:r>
          </a:p>
        </p:txBody>
      </p:sp>
      <p:sp>
        <p:nvSpPr>
          <p:cNvPr id="5" name="Date Placeholder 4"/>
          <p:cNvSpPr>
            <a:spLocks noGrp="1"/>
          </p:cNvSpPr>
          <p:nvPr>
            <p:ph type="dt" sz="half" idx="10"/>
          </p:nvPr>
        </p:nvSpPr>
        <p:spPr/>
        <p:txBody>
          <a:bodyPr/>
          <a:lstStyle/>
          <a:p>
            <a:fld id="{C120DE89-93C4-4DCE-873D-C4E8578E0E4B}" type="datetimeFigureOut">
              <a:rPr lang="ru-RU" smtClean="0"/>
              <a:t>09.04.2022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E7F1F1F-2AC1-4125-9CE9-8B5C09DA10FA}" type="slidenum">
              <a:rPr lang="ru-RU" smtClean="0"/>
              <a:t>‹#›</a:t>
            </a:fld>
            <a:endParaRPr lang="ru-RU"/>
          </a:p>
        </p:txBody>
      </p:sp>
    </p:spTree>
    <p:extLst>
      <p:ext uri="{BB962C8B-B14F-4D97-AF65-F5344CB8AC3E}">
        <p14:creationId xmlns:p14="http://schemas.microsoft.com/office/powerpoint/2010/main" val="20545284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649114"/>
            <a:ext cx="5915025" cy="2356556"/>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471488" y="3245556"/>
            <a:ext cx="5915025" cy="7735712"/>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71488" y="11300181"/>
            <a:ext cx="1543050" cy="649111"/>
          </a:xfrm>
          <a:prstGeom prst="rect">
            <a:avLst/>
          </a:prstGeom>
        </p:spPr>
        <p:txBody>
          <a:bodyPr vert="horz" lIns="91440" tIns="45720" rIns="91440" bIns="45720" rtlCol="0" anchor="ctr"/>
          <a:lstStyle>
            <a:lvl1pPr algn="l">
              <a:defRPr sz="900">
                <a:solidFill>
                  <a:schemeClr val="tx1">
                    <a:tint val="75000"/>
                  </a:schemeClr>
                </a:solidFill>
              </a:defRPr>
            </a:lvl1pPr>
          </a:lstStyle>
          <a:p>
            <a:fld id="{C120DE89-93C4-4DCE-873D-C4E8578E0E4B}" type="datetimeFigureOut">
              <a:rPr lang="ru-RU" smtClean="0"/>
              <a:t>09.04.2022</a:t>
            </a:fld>
            <a:endParaRPr lang="ru-RU"/>
          </a:p>
        </p:txBody>
      </p:sp>
      <p:sp>
        <p:nvSpPr>
          <p:cNvPr id="5" name="Footer Placeholder 4"/>
          <p:cNvSpPr>
            <a:spLocks noGrp="1"/>
          </p:cNvSpPr>
          <p:nvPr>
            <p:ph type="ftr" sz="quarter" idx="3"/>
          </p:nvPr>
        </p:nvSpPr>
        <p:spPr>
          <a:xfrm>
            <a:off x="2271713" y="11300181"/>
            <a:ext cx="2314575" cy="649111"/>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4843463" y="11300181"/>
            <a:ext cx="1543050" cy="649111"/>
          </a:xfrm>
          <a:prstGeom prst="rect">
            <a:avLst/>
          </a:prstGeom>
        </p:spPr>
        <p:txBody>
          <a:bodyPr vert="horz" lIns="91440" tIns="45720" rIns="91440" bIns="45720" rtlCol="0" anchor="ctr"/>
          <a:lstStyle>
            <a:lvl1pPr algn="r">
              <a:defRPr sz="900">
                <a:solidFill>
                  <a:schemeClr val="tx1">
                    <a:tint val="75000"/>
                  </a:schemeClr>
                </a:solidFill>
              </a:defRPr>
            </a:lvl1pPr>
          </a:lstStyle>
          <a:p>
            <a:fld id="{8E7F1F1F-2AC1-4125-9CE9-8B5C09DA10FA}" type="slidenum">
              <a:rPr lang="ru-RU" smtClean="0"/>
              <a:t>‹#›</a:t>
            </a:fld>
            <a:endParaRPr lang="ru-RU"/>
          </a:p>
        </p:txBody>
      </p:sp>
    </p:spTree>
    <p:extLst>
      <p:ext uri="{BB962C8B-B14F-4D97-AF65-F5344CB8AC3E}">
        <p14:creationId xmlns:p14="http://schemas.microsoft.com/office/powerpoint/2010/main" val="1282661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243019"/>
            <a:ext cx="6858000" cy="13665279"/>
          </a:xfrm>
          <a:prstGeom prst="rect">
            <a:avLst/>
          </a:prstGeom>
        </p:spPr>
        <p:txBody>
          <a:bodyPr wrap="square">
            <a:spAutoFit/>
          </a:bodyPr>
          <a:lstStyle/>
          <a:p>
            <a:pPr algn="ctr"/>
            <a:r>
              <a:rPr lang="ru-RU" sz="1400" dirty="0" smtClean="0"/>
              <a:t>ВНЕУРОЧНОЕ ЗАНЯТИЕ</a:t>
            </a:r>
          </a:p>
          <a:p>
            <a:pPr algn="ctr"/>
            <a:r>
              <a:rPr lang="ru-RU" sz="1400" dirty="0" smtClean="0"/>
              <a:t>ТЕМА: </a:t>
            </a:r>
            <a:r>
              <a:rPr lang="ru-RU" sz="1400" dirty="0" smtClean="0"/>
              <a:t>«ВСЕМИРНЫЙ ДЕНЬ ВОДЫ. ЗНАЧЕНИЕ </a:t>
            </a:r>
            <a:r>
              <a:rPr lang="ru-RU" sz="1400" dirty="0" smtClean="0"/>
              <a:t>ВОДЫ В ЖИЗНИ ЧЕЛОВЕКА»</a:t>
            </a:r>
          </a:p>
          <a:p>
            <a:pPr algn="ctr"/>
            <a:r>
              <a:rPr lang="ru-RU" sz="1400" dirty="0" smtClean="0"/>
              <a:t>ДЛЯ НАЧАЛЬНОЙ ШКОЛЫ.</a:t>
            </a:r>
          </a:p>
          <a:p>
            <a:pPr algn="ctr"/>
            <a:endParaRPr lang="ru-RU" sz="1400" dirty="0" smtClean="0"/>
          </a:p>
          <a:p>
            <a:pPr algn="r"/>
            <a:r>
              <a:rPr lang="ru-RU" sz="1400" i="1" dirty="0" smtClean="0"/>
              <a:t>Составитель: Старостина Н.В.,</a:t>
            </a:r>
          </a:p>
          <a:p>
            <a:pPr algn="r"/>
            <a:r>
              <a:rPr lang="ru-RU" sz="1400" i="1" dirty="0"/>
              <a:t>у</a:t>
            </a:r>
            <a:r>
              <a:rPr lang="ru-RU" sz="1400" i="1" dirty="0" smtClean="0"/>
              <a:t>читель </a:t>
            </a:r>
            <a:r>
              <a:rPr lang="ru-RU" sz="1400" i="1" dirty="0" smtClean="0"/>
              <a:t>начальных классов</a:t>
            </a:r>
          </a:p>
          <a:p>
            <a:pPr algn="r"/>
            <a:r>
              <a:rPr lang="ru-RU" sz="1400" i="1" dirty="0" smtClean="0"/>
              <a:t>МАОУ «Щёлковская гимназия №6» ГОЩ</a:t>
            </a:r>
          </a:p>
          <a:p>
            <a:pPr algn="r"/>
            <a:endParaRPr lang="ru-RU" sz="1400" i="1" dirty="0" smtClean="0"/>
          </a:p>
          <a:p>
            <a:r>
              <a:rPr lang="ru-RU" sz="1400" i="1" dirty="0" smtClean="0"/>
              <a:t>Краткий анонс практической разработки: методическая разработка внеклассного занятия посвящается объяснению фундаментального значения воды для жизни на Земле; будет способствовать воспитанию ответственного,  бережного отношения к природе, в частности к рациональному водопотреблению. Данная разработка составлена с использованием различных технологий и ИКТ, предлагается материал из опыта работы, который будет полезен учителям начальной школы.</a:t>
            </a:r>
          </a:p>
          <a:p>
            <a:endParaRPr lang="ru-RU" sz="1400" i="1" dirty="0"/>
          </a:p>
          <a:p>
            <a:pPr algn="just"/>
            <a:r>
              <a:rPr lang="ru-RU" sz="1400" dirty="0" smtClean="0"/>
              <a:t>Цель: донести до учащихся понимание значимости воды для жизни,  </a:t>
            </a:r>
            <a:r>
              <a:rPr lang="ru-RU" sz="1400" dirty="0"/>
              <a:t>развить представление учащихся о значении воды в жизни природы и человека через актуализацию имеющихся знаний и получение новых</a:t>
            </a:r>
            <a:r>
              <a:rPr lang="ru-RU" sz="1400" dirty="0" smtClean="0"/>
              <a:t>.</a:t>
            </a:r>
          </a:p>
          <a:p>
            <a:pPr algn="just"/>
            <a:r>
              <a:rPr lang="ru-RU" sz="1400" dirty="0" smtClean="0"/>
              <a:t>Задачи:</a:t>
            </a:r>
            <a:r>
              <a:rPr lang="ru-RU" sz="1400" dirty="0"/>
              <a:t> расширить и закрепить у учащихся знания о воде, как об</a:t>
            </a:r>
            <a:r>
              <a:rPr lang="ru-RU" sz="1400" i="1" dirty="0"/>
              <a:t> </a:t>
            </a:r>
            <a:r>
              <a:rPr lang="ru-RU" sz="1400" dirty="0"/>
              <a:t>уникальном веществе, без которого невозможна </a:t>
            </a:r>
            <a:r>
              <a:rPr lang="ru-RU" sz="1400" dirty="0" smtClean="0"/>
              <a:t>жизнь; содействовать формированию </a:t>
            </a:r>
            <a:r>
              <a:rPr lang="ru-RU" sz="1400" dirty="0"/>
              <a:t>представления о чистой воде, как о величайшей универсальной </a:t>
            </a:r>
            <a:r>
              <a:rPr lang="ru-RU" sz="1400" dirty="0" smtClean="0"/>
              <a:t>ценности; способствовать </a:t>
            </a:r>
            <a:r>
              <a:rPr lang="ru-RU" sz="1400" dirty="0"/>
              <a:t>формированию культуры </a:t>
            </a:r>
            <a:r>
              <a:rPr lang="ru-RU" sz="1400" dirty="0" smtClean="0"/>
              <a:t>рационального использования водных ресурсов.</a:t>
            </a:r>
          </a:p>
          <a:p>
            <a:pPr algn="ctr"/>
            <a:r>
              <a:rPr lang="ru-RU" sz="1400" dirty="0" smtClean="0"/>
              <a:t>Сценарий (ход мероприятия).</a:t>
            </a:r>
          </a:p>
          <a:p>
            <a:pPr algn="just"/>
            <a:r>
              <a:rPr lang="ru-RU" sz="1400" b="1" dirty="0" smtClean="0"/>
              <a:t>1.Организация к деятельности.</a:t>
            </a:r>
          </a:p>
          <a:p>
            <a:pPr algn="just"/>
            <a:r>
              <a:rPr lang="ru-RU" sz="1400" dirty="0"/>
              <a:t> </a:t>
            </a:r>
            <a:r>
              <a:rPr lang="ru-RU" sz="1400" dirty="0" smtClean="0"/>
              <a:t>    - Здравствуйте, ребята! Садитесь.  Сегодня у нас необычное занятие. Мы поговорим об одном объекте неживой природы. А о чем пойдет речь, вы узнаете, если отгадаете загадку.</a:t>
            </a:r>
          </a:p>
          <a:p>
            <a:pPr algn="just"/>
            <a:r>
              <a:rPr lang="ru-RU" sz="1400" b="1" dirty="0" smtClean="0"/>
              <a:t>2. Мотивация к деятельности.</a:t>
            </a:r>
          </a:p>
          <a:p>
            <a:r>
              <a:rPr lang="ru-RU" sz="1400" dirty="0"/>
              <a:t> </a:t>
            </a:r>
            <a:r>
              <a:rPr lang="ru-RU" sz="1400" dirty="0" smtClean="0"/>
              <a:t>   - </a:t>
            </a:r>
            <a:r>
              <a:rPr lang="ru-RU" sz="1400" dirty="0"/>
              <a:t>Чего в гору не выкатить, </a:t>
            </a:r>
            <a:br>
              <a:rPr lang="ru-RU" sz="1400" dirty="0"/>
            </a:br>
            <a:r>
              <a:rPr lang="ru-RU" sz="1400" dirty="0" smtClean="0"/>
              <a:t>       В </a:t>
            </a:r>
            <a:r>
              <a:rPr lang="ru-RU" sz="1400" dirty="0"/>
              <a:t>решете не унести </a:t>
            </a:r>
            <a:br>
              <a:rPr lang="ru-RU" sz="1400" dirty="0"/>
            </a:br>
            <a:r>
              <a:rPr lang="ru-RU" sz="1400" dirty="0" smtClean="0"/>
              <a:t>       И </a:t>
            </a:r>
            <a:r>
              <a:rPr lang="ru-RU" sz="1400" dirty="0"/>
              <a:t>в руках не удержать? </a:t>
            </a:r>
            <a:r>
              <a:rPr lang="ru-RU" sz="1400" dirty="0" smtClean="0"/>
              <a:t>       (вода)</a:t>
            </a:r>
          </a:p>
          <a:p>
            <a:pPr marL="285750" indent="-285750" algn="just">
              <a:buFontTx/>
              <a:buChar char="-"/>
            </a:pPr>
            <a:r>
              <a:rPr lang="ru-RU" sz="1400" dirty="0" smtClean="0"/>
              <a:t>Правильно.</a:t>
            </a:r>
          </a:p>
          <a:p>
            <a:pPr algn="just"/>
            <a:r>
              <a:rPr lang="ru-RU" sz="1400" b="1" dirty="0" smtClean="0"/>
              <a:t>3. Сообщение темы занятия.</a:t>
            </a:r>
          </a:p>
          <a:p>
            <a:pPr algn="just"/>
            <a:r>
              <a:rPr lang="ru-RU" sz="1400" dirty="0" smtClean="0"/>
              <a:t>- Какое сейчас время года?   (весна)</a:t>
            </a:r>
          </a:p>
          <a:p>
            <a:pPr algn="just"/>
            <a:r>
              <a:rPr lang="ru-RU" sz="1400" dirty="0" smtClean="0"/>
              <a:t>- Какой месяц весны?                  (март)</a:t>
            </a:r>
          </a:p>
          <a:p>
            <a:pPr algn="just"/>
            <a:r>
              <a:rPr lang="ru-RU" sz="1400" dirty="0" smtClean="0"/>
              <a:t>- А какое сегодня число?         (22 марта)</a:t>
            </a:r>
          </a:p>
          <a:p>
            <a:pPr algn="just"/>
            <a:r>
              <a:rPr lang="ru-RU" sz="1400" dirty="0" smtClean="0"/>
              <a:t>-Да</a:t>
            </a:r>
            <a:r>
              <a:rPr lang="ru-RU" sz="1400" dirty="0" smtClean="0"/>
              <a:t>, сегодня 22 марта.  Во многих странах мира ежегодно отмечается Всемирный день воды или Всемирный день водных ресурсов. Этот день был установлен по решению Генеральной Ассамблеи Организации Объединенных Наций в 1992 году. И этот день отмечается не потому, что в мире много воды, а потому, что она всё чаще требует защиты. Поэтому мы сегодня будем говорить о воде и о её рациональном </a:t>
            </a:r>
            <a:r>
              <a:rPr lang="ru-RU" sz="1400" dirty="0" smtClean="0"/>
              <a:t> </a:t>
            </a:r>
            <a:r>
              <a:rPr lang="ru-RU" sz="1400" dirty="0" smtClean="0"/>
              <a:t>использовании.</a:t>
            </a:r>
          </a:p>
          <a:p>
            <a:pPr algn="just"/>
            <a:r>
              <a:rPr lang="ru-RU" sz="1400" b="1" dirty="0" smtClean="0"/>
              <a:t>4. Беседа по теме занятия.</a:t>
            </a:r>
          </a:p>
          <a:p>
            <a:pPr marL="285750" indent="-285750" algn="just">
              <a:buFontTx/>
              <a:buChar char="-"/>
            </a:pPr>
            <a:r>
              <a:rPr lang="ru-RU" sz="1400" dirty="0" smtClean="0"/>
              <a:t>Посмотрите на модель Земли – глобус. </a:t>
            </a:r>
            <a:endParaRPr lang="ru-RU" sz="1400" dirty="0" smtClean="0"/>
          </a:p>
          <a:p>
            <a:pPr algn="just"/>
            <a:r>
              <a:rPr lang="ru-RU" sz="1400" dirty="0" smtClean="0"/>
              <a:t>(учитель показывает детям глобус)</a:t>
            </a:r>
            <a:endParaRPr lang="ru-RU" sz="1400" dirty="0"/>
          </a:p>
          <a:p>
            <a:pPr algn="just"/>
            <a:r>
              <a:rPr lang="ru-RU" sz="1400" dirty="0" smtClean="0"/>
              <a:t>Почему на глобусе очень много синего цвета?</a:t>
            </a:r>
          </a:p>
          <a:p>
            <a:pPr algn="just"/>
            <a:r>
              <a:rPr lang="ru-RU" sz="1400" dirty="0" smtClean="0"/>
              <a:t>(синий цвет-это вода: моря, океаны, реки, озёра)</a:t>
            </a:r>
          </a:p>
          <a:p>
            <a:pPr marL="285750" indent="-285750" algn="just">
              <a:buFontTx/>
              <a:buChar char="-"/>
            </a:pPr>
            <a:r>
              <a:rPr lang="ru-RU" sz="1400" dirty="0" smtClean="0"/>
              <a:t>А где ещё в природе можно встретить воду?</a:t>
            </a:r>
          </a:p>
          <a:p>
            <a:pPr algn="just"/>
            <a:r>
              <a:rPr lang="ru-RU" sz="1400" dirty="0" smtClean="0"/>
              <a:t>(дождь, туман, снег)</a:t>
            </a:r>
          </a:p>
          <a:p>
            <a:pPr marL="285750" indent="-285750" algn="just">
              <a:buFontTx/>
              <a:buChar char="-"/>
            </a:pPr>
            <a:r>
              <a:rPr lang="ru-RU" sz="1400" dirty="0" smtClean="0"/>
              <a:t>Правильно. Вода в природе бывает в трёх </a:t>
            </a:r>
          </a:p>
          <a:p>
            <a:pPr algn="just"/>
            <a:r>
              <a:rPr lang="ru-RU" sz="1400" dirty="0"/>
              <a:t>с</a:t>
            </a:r>
            <a:r>
              <a:rPr lang="ru-RU" sz="1400" dirty="0" smtClean="0"/>
              <a:t>остояниях : жидком – это в реке, в стакане, </a:t>
            </a:r>
          </a:p>
          <a:p>
            <a:pPr algn="just"/>
            <a:r>
              <a:rPr lang="ru-RU" sz="1400" dirty="0"/>
              <a:t>в</a:t>
            </a:r>
            <a:r>
              <a:rPr lang="ru-RU" sz="1400" dirty="0" smtClean="0"/>
              <a:t> твердом – это снег, лёд и в газообразном – это</a:t>
            </a:r>
          </a:p>
          <a:p>
            <a:pPr algn="just"/>
            <a:r>
              <a:rPr lang="ru-RU" sz="1400" dirty="0"/>
              <a:t>т</a:t>
            </a:r>
            <a:r>
              <a:rPr lang="ru-RU" sz="1400" dirty="0" smtClean="0"/>
              <a:t>уман, пар.</a:t>
            </a:r>
          </a:p>
          <a:p>
            <a:pPr algn="just"/>
            <a:endParaRPr lang="ru-RU" sz="1400" dirty="0" smtClean="0"/>
          </a:p>
          <a:p>
            <a:pPr algn="just"/>
            <a:endParaRPr lang="ru-RU" sz="1400" dirty="0" smtClean="0"/>
          </a:p>
          <a:p>
            <a:endParaRPr lang="ru-RU" sz="1400" dirty="0" smtClean="0"/>
          </a:p>
          <a:p>
            <a:pPr algn="ctr"/>
            <a:endParaRPr lang="ru-RU" sz="1400" dirty="0"/>
          </a:p>
          <a:p>
            <a:pPr algn="just"/>
            <a:r>
              <a:rPr lang="ru-RU" sz="1400" dirty="0" smtClean="0"/>
              <a:t> </a:t>
            </a:r>
          </a:p>
          <a:p>
            <a:endParaRPr lang="ru-RU" sz="1400" dirty="0" smtClean="0"/>
          </a:p>
          <a:p>
            <a:pPr algn="r"/>
            <a:endParaRPr lang="ru-RU" sz="1400" i="1" dirty="0" smtClean="0"/>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76261" y="9613253"/>
            <a:ext cx="2862470" cy="2451653"/>
          </a:xfrm>
          <a:prstGeom prst="rect">
            <a:avLst/>
          </a:prstGeom>
        </p:spPr>
      </p:pic>
    </p:spTree>
    <p:extLst>
      <p:ext uri="{BB962C8B-B14F-4D97-AF65-F5344CB8AC3E}">
        <p14:creationId xmlns:p14="http://schemas.microsoft.com/office/powerpoint/2010/main" val="23715977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p:cNvSpPr>
          <p:nvPr/>
        </p:nvSpPr>
        <p:spPr>
          <a:xfrm>
            <a:off x="0" y="0"/>
            <a:ext cx="6858000" cy="12192000"/>
          </a:xfrm>
          <a:prstGeom prst="rect">
            <a:avLst/>
          </a:prstGeom>
        </p:spPr>
        <p:txBody>
          <a:bodyPr>
            <a:normAutofit fontScale="975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just"/>
            <a:r>
              <a:rPr lang="ru-RU" sz="1400" dirty="0" smtClean="0">
                <a:latin typeface="+mn-lt"/>
              </a:rPr>
              <a:t>(выходит заранее подготовленный </a:t>
            </a:r>
          </a:p>
          <a:p>
            <a:pPr algn="just"/>
            <a:r>
              <a:rPr lang="ru-RU" sz="1400" dirty="0">
                <a:latin typeface="+mn-lt"/>
              </a:rPr>
              <a:t>у</a:t>
            </a:r>
            <a:r>
              <a:rPr lang="ru-RU" sz="1400" dirty="0" smtClean="0">
                <a:latin typeface="+mn-lt"/>
              </a:rPr>
              <a:t>ченик и читает стихотворение о воде)</a:t>
            </a:r>
          </a:p>
          <a:p>
            <a:pPr algn="just"/>
            <a:r>
              <a:rPr lang="ru-RU" sz="1400" dirty="0" smtClean="0">
                <a:latin typeface="+mn-lt"/>
              </a:rPr>
              <a:t>-Вы слыхали о воде?</a:t>
            </a:r>
          </a:p>
          <a:p>
            <a:pPr algn="just"/>
            <a:r>
              <a:rPr lang="ru-RU" sz="1400" dirty="0" smtClean="0">
                <a:latin typeface="+mn-lt"/>
              </a:rPr>
              <a:t>Говорят, она везде:</a:t>
            </a:r>
          </a:p>
          <a:p>
            <a:pPr algn="just"/>
            <a:r>
              <a:rPr lang="ru-RU" sz="1400" dirty="0">
                <a:latin typeface="+mn-lt"/>
              </a:rPr>
              <a:t>В</a:t>
            </a:r>
            <a:r>
              <a:rPr lang="ru-RU" sz="1400" dirty="0" smtClean="0">
                <a:latin typeface="+mn-lt"/>
              </a:rPr>
              <a:t> луже, в море, в океане</a:t>
            </a:r>
          </a:p>
          <a:p>
            <a:pPr algn="just"/>
            <a:r>
              <a:rPr lang="ru-RU" sz="1400" dirty="0" smtClean="0">
                <a:latin typeface="+mn-lt"/>
              </a:rPr>
              <a:t>И в водопроводном кране.</a:t>
            </a:r>
          </a:p>
          <a:p>
            <a:pPr algn="just"/>
            <a:r>
              <a:rPr lang="ru-RU" sz="1400" dirty="0" smtClean="0">
                <a:latin typeface="+mn-lt"/>
              </a:rPr>
              <a:t>Как сосулька замерзает,</a:t>
            </a:r>
          </a:p>
          <a:p>
            <a:pPr algn="just"/>
            <a:r>
              <a:rPr lang="ru-RU" sz="1400" dirty="0" smtClean="0">
                <a:latin typeface="+mn-lt"/>
              </a:rPr>
              <a:t>В лес туманом заползает,</a:t>
            </a:r>
          </a:p>
          <a:p>
            <a:pPr algn="just"/>
            <a:r>
              <a:rPr lang="ru-RU" sz="1400" dirty="0" smtClean="0">
                <a:latin typeface="+mn-lt"/>
              </a:rPr>
              <a:t>На плите у нас кипит.</a:t>
            </a:r>
          </a:p>
          <a:p>
            <a:pPr algn="just"/>
            <a:r>
              <a:rPr lang="ru-RU" sz="1400" dirty="0" smtClean="0">
                <a:latin typeface="+mn-lt"/>
              </a:rPr>
              <a:t>Без неё нам не умыться,</a:t>
            </a:r>
          </a:p>
          <a:p>
            <a:pPr algn="just"/>
            <a:r>
              <a:rPr lang="ru-RU" sz="1400" dirty="0" smtClean="0">
                <a:latin typeface="+mn-lt"/>
              </a:rPr>
              <a:t>Не наесться, не напиться</a:t>
            </a:r>
          </a:p>
          <a:p>
            <a:pPr algn="just"/>
            <a:r>
              <a:rPr lang="ru-RU" sz="1400" dirty="0" smtClean="0">
                <a:latin typeface="+mn-lt"/>
              </a:rPr>
              <a:t>Смею вам я доложить:</a:t>
            </a:r>
          </a:p>
          <a:p>
            <a:pPr algn="just"/>
            <a:r>
              <a:rPr lang="ru-RU" sz="1400" dirty="0" smtClean="0">
                <a:latin typeface="+mn-lt"/>
              </a:rPr>
              <a:t>Без неё нам не прожить!</a:t>
            </a:r>
          </a:p>
          <a:p>
            <a:pPr algn="just"/>
            <a:r>
              <a:rPr lang="ru-RU" sz="1400" b="1" dirty="0" smtClean="0">
                <a:latin typeface="+mn-lt"/>
              </a:rPr>
              <a:t>5. Рассказ учителя по теме занятия.</a:t>
            </a:r>
          </a:p>
          <a:p>
            <a:pPr algn="just"/>
            <a:r>
              <a:rPr lang="ru-RU" sz="1400" dirty="0" smtClean="0">
                <a:latin typeface="+mn-lt"/>
              </a:rPr>
              <a:t>-Для жизни человека вода имеет очень важное значение. Вода является основой жизни на нашей планете. Вода покрывает две трети поверхности Земли, оказывает влияние, практически на все процессы, которые происходят на нашей планете. Живой мир состоит из воды на 70 – 90%. Вода – второе по значимости вещество после кислорода, для человеческого организма. Известно, что наши тела состоят почти на две трети из воды. Неслучайно человек может жить без пищи боле 4 недель, а без воды- не более 7 дней. Для поддержания водного баланса необходимо ежедневно употреблять 2-3 литра жидкости.</a:t>
            </a:r>
          </a:p>
          <a:p>
            <a:pPr algn="just"/>
            <a:r>
              <a:rPr lang="ru-RU" sz="1400" b="1" dirty="0" smtClean="0">
                <a:latin typeface="+mn-lt"/>
              </a:rPr>
              <a:t>6.Интересные факты о воде</a:t>
            </a:r>
            <a:r>
              <a:rPr lang="ru-RU" sz="1400" dirty="0" smtClean="0">
                <a:latin typeface="+mn-lt"/>
              </a:rPr>
              <a:t>.</a:t>
            </a:r>
          </a:p>
          <a:p>
            <a:pPr algn="just"/>
            <a:r>
              <a:rPr lang="ru-RU" sz="1400" dirty="0" smtClean="0">
                <a:latin typeface="+mn-lt"/>
              </a:rPr>
              <a:t>-Оказывается, организм человека, в том числе</a:t>
            </a:r>
          </a:p>
          <a:p>
            <a:pPr algn="just"/>
            <a:r>
              <a:rPr lang="ru-RU" sz="1400" dirty="0">
                <a:latin typeface="+mn-lt"/>
              </a:rPr>
              <a:t>к</a:t>
            </a:r>
            <a:r>
              <a:rPr lang="ru-RU" sz="1400" dirty="0" smtClean="0">
                <a:latin typeface="+mn-lt"/>
              </a:rPr>
              <a:t>ровь, мозг больше чем наполовину состоят </a:t>
            </a:r>
          </a:p>
          <a:p>
            <a:pPr algn="just"/>
            <a:r>
              <a:rPr lang="ru-RU" sz="1400" dirty="0">
                <a:latin typeface="+mn-lt"/>
              </a:rPr>
              <a:t>и</a:t>
            </a:r>
            <a:r>
              <a:rPr lang="ru-RU" sz="1400" dirty="0" smtClean="0">
                <a:latin typeface="+mn-lt"/>
              </a:rPr>
              <a:t>з воды.</a:t>
            </a:r>
          </a:p>
          <a:p>
            <a:pPr algn="just"/>
            <a:r>
              <a:rPr lang="ru-RU" sz="1400" dirty="0" smtClean="0">
                <a:latin typeface="+mn-lt"/>
              </a:rPr>
              <a:t>-Вода на 22% содержится в костной ткани и </a:t>
            </a:r>
          </a:p>
          <a:p>
            <a:pPr algn="just"/>
            <a:r>
              <a:rPr lang="ru-RU" sz="1400" dirty="0">
                <a:latin typeface="+mn-lt"/>
              </a:rPr>
              <a:t>а</a:t>
            </a:r>
            <a:r>
              <a:rPr lang="ru-RU" sz="1400" dirty="0" smtClean="0">
                <a:latin typeface="+mn-lt"/>
              </a:rPr>
              <a:t>мортизирует суставы.</a:t>
            </a:r>
          </a:p>
          <a:p>
            <a:pPr algn="just"/>
            <a:r>
              <a:rPr lang="ru-RU" sz="1400" dirty="0" smtClean="0">
                <a:latin typeface="+mn-lt"/>
              </a:rPr>
              <a:t>-Вода составляет 75% мышечной ткани.</a:t>
            </a:r>
          </a:p>
          <a:p>
            <a:pPr algn="just"/>
            <a:r>
              <a:rPr lang="ru-RU" sz="1400" dirty="0" smtClean="0">
                <a:latin typeface="+mn-lt"/>
              </a:rPr>
              <a:t>-Помогает расщепить пищу, способствует </a:t>
            </a:r>
          </a:p>
          <a:p>
            <a:pPr algn="just"/>
            <a:r>
              <a:rPr lang="ru-RU" sz="1400" dirty="0">
                <a:latin typeface="+mn-lt"/>
              </a:rPr>
              <a:t>в</a:t>
            </a:r>
            <a:r>
              <a:rPr lang="ru-RU" sz="1400" dirty="0" smtClean="0">
                <a:latin typeface="+mn-lt"/>
              </a:rPr>
              <a:t>сасыванию питательных веществ.</a:t>
            </a:r>
          </a:p>
          <a:p>
            <a:pPr algn="just"/>
            <a:r>
              <a:rPr lang="ru-RU" sz="1400" dirty="0" smtClean="0">
                <a:latin typeface="+mn-lt"/>
              </a:rPr>
              <a:t>-Помогает доставлять вещества и кислород в </a:t>
            </a:r>
          </a:p>
          <a:p>
            <a:pPr algn="just"/>
            <a:r>
              <a:rPr lang="ru-RU" sz="1400" dirty="0">
                <a:latin typeface="+mn-lt"/>
              </a:rPr>
              <a:t>к</a:t>
            </a:r>
            <a:r>
              <a:rPr lang="ru-RU" sz="1400" dirty="0" smtClean="0">
                <a:latin typeface="+mn-lt"/>
              </a:rPr>
              <a:t>летки. </a:t>
            </a:r>
          </a:p>
          <a:p>
            <a:pPr algn="just"/>
            <a:r>
              <a:rPr lang="ru-RU" sz="1400" dirty="0" smtClean="0">
                <a:latin typeface="+mn-lt"/>
              </a:rPr>
              <a:t>-Регулирует температуру тела.</a:t>
            </a:r>
          </a:p>
          <a:p>
            <a:pPr algn="just"/>
            <a:r>
              <a:rPr lang="ru-RU" sz="1400" dirty="0" smtClean="0">
                <a:latin typeface="+mn-lt"/>
              </a:rPr>
              <a:t>-Увлажняет воздух для дыхания.</a:t>
            </a:r>
          </a:p>
          <a:p>
            <a:pPr algn="just"/>
            <a:r>
              <a:rPr lang="ru-RU" sz="1400" dirty="0" smtClean="0">
                <a:latin typeface="+mn-lt"/>
              </a:rPr>
              <a:t>-Защищает органы от повреждений.</a:t>
            </a:r>
          </a:p>
          <a:p>
            <a:pPr algn="just"/>
            <a:r>
              <a:rPr lang="ru-RU" sz="1400" b="1" dirty="0" smtClean="0">
                <a:latin typeface="+mn-lt"/>
              </a:rPr>
              <a:t>7.Работа с пословицей.</a:t>
            </a:r>
          </a:p>
          <a:p>
            <a:pPr algn="just"/>
            <a:r>
              <a:rPr lang="ru-RU" sz="1400" dirty="0" smtClean="0">
                <a:latin typeface="+mn-lt"/>
              </a:rPr>
              <a:t>(на доске написана пословица)</a:t>
            </a:r>
          </a:p>
          <a:p>
            <a:pPr algn="just"/>
            <a:r>
              <a:rPr lang="ru-RU" sz="1400" dirty="0" smtClean="0">
                <a:latin typeface="+mn-lt"/>
              </a:rPr>
              <a:t>-Ребята, прочитайте пословицу.</a:t>
            </a:r>
          </a:p>
          <a:p>
            <a:pPr algn="just"/>
            <a:r>
              <a:rPr lang="ru-RU" sz="1400" dirty="0" smtClean="0">
                <a:latin typeface="+mn-lt"/>
              </a:rPr>
              <a:t>«Капля воды – дороже золота».</a:t>
            </a:r>
          </a:p>
          <a:p>
            <a:pPr algn="just"/>
            <a:r>
              <a:rPr lang="ru-RU" sz="1400" dirty="0" smtClean="0">
                <a:latin typeface="+mn-lt"/>
              </a:rPr>
              <a:t>-Почему так говорят? (человек может </a:t>
            </a:r>
          </a:p>
          <a:p>
            <a:pPr algn="just"/>
            <a:r>
              <a:rPr lang="ru-RU" sz="1400" dirty="0">
                <a:latin typeface="+mn-lt"/>
              </a:rPr>
              <a:t>п</a:t>
            </a:r>
            <a:r>
              <a:rPr lang="ru-RU" sz="1400" dirty="0" smtClean="0">
                <a:latin typeface="+mn-lt"/>
              </a:rPr>
              <a:t>рожить без золота, но не может прожить </a:t>
            </a:r>
          </a:p>
          <a:p>
            <a:pPr algn="just"/>
            <a:r>
              <a:rPr lang="ru-RU" sz="1400" dirty="0">
                <a:latin typeface="+mn-lt"/>
              </a:rPr>
              <a:t>б</a:t>
            </a:r>
            <a:r>
              <a:rPr lang="ru-RU" sz="1400" dirty="0" smtClean="0">
                <a:latin typeface="+mn-lt"/>
              </a:rPr>
              <a:t>ез воды)</a:t>
            </a:r>
          </a:p>
          <a:p>
            <a:pPr algn="just"/>
            <a:r>
              <a:rPr lang="ru-RU" sz="1400" dirty="0" smtClean="0">
                <a:latin typeface="+mn-lt"/>
              </a:rPr>
              <a:t>-Вода становится неразлучным спутником </a:t>
            </a:r>
          </a:p>
          <a:p>
            <a:pPr algn="just"/>
            <a:r>
              <a:rPr lang="ru-RU" sz="1400" dirty="0">
                <a:latin typeface="+mn-lt"/>
              </a:rPr>
              <a:t>ч</a:t>
            </a:r>
            <a:r>
              <a:rPr lang="ru-RU" sz="1400" dirty="0" smtClean="0">
                <a:latin typeface="+mn-lt"/>
              </a:rPr>
              <a:t>еловека на всю жизнь. Человек как-нибудь обойдётся без золота, алмазов, но без воды он не сможет жить.</a:t>
            </a:r>
          </a:p>
          <a:p>
            <a:pPr algn="just"/>
            <a:r>
              <a:rPr lang="ru-RU" sz="1400" dirty="0" smtClean="0">
                <a:latin typeface="+mn-lt"/>
              </a:rPr>
              <a:t>-Зачем же так нужна вода человеку? (</a:t>
            </a:r>
            <a:r>
              <a:rPr lang="ru-RU" sz="1400" dirty="0" smtClean="0">
                <a:latin typeface="+mn-lt"/>
              </a:rPr>
              <a:t>пить, </a:t>
            </a:r>
            <a:r>
              <a:rPr lang="ru-RU" sz="1400" dirty="0" smtClean="0">
                <a:latin typeface="+mn-lt"/>
              </a:rPr>
              <a:t>готовить </a:t>
            </a:r>
            <a:r>
              <a:rPr lang="ru-RU" sz="1400" dirty="0" smtClean="0">
                <a:latin typeface="+mn-lt"/>
              </a:rPr>
              <a:t>еду, ухаживать за растениями)</a:t>
            </a:r>
            <a:endParaRPr lang="ru-RU" sz="1400" dirty="0" smtClean="0">
              <a:latin typeface="+mn-lt"/>
            </a:endParaRPr>
          </a:p>
          <a:p>
            <a:pPr algn="just"/>
            <a:endParaRPr lang="ru-RU" sz="1400" dirty="0">
              <a:latin typeface="+mn-lt"/>
            </a:endParaRPr>
          </a:p>
          <a:p>
            <a:endParaRPr lang="ru-RU" sz="1400" dirty="0" smtClean="0">
              <a:latin typeface="+mn-lt"/>
            </a:endParaRPr>
          </a:p>
          <a:p>
            <a:pPr marL="285750" indent="-285750">
              <a:buFontTx/>
              <a:buChar char="-"/>
            </a:pPr>
            <a:endParaRPr lang="ru-RU" sz="1400" dirty="0">
              <a:latin typeface="+mn-lt"/>
            </a:endParaRPr>
          </a:p>
          <a:p>
            <a:pPr marL="285750" indent="-285750">
              <a:buFontTx/>
              <a:buChar char="-"/>
            </a:pPr>
            <a:endParaRPr lang="ru-RU" sz="1400" dirty="0" smtClean="0">
              <a:latin typeface="+mn-lt"/>
            </a:endParaRPr>
          </a:p>
          <a:p>
            <a:pPr marL="285750" indent="-285750">
              <a:buFontTx/>
              <a:buChar char="-"/>
            </a:pPr>
            <a:endParaRPr lang="ru-RU" sz="1400" dirty="0">
              <a:latin typeface="+mn-lt"/>
            </a:endParaRPr>
          </a:p>
          <a:p>
            <a:pPr marL="285750" indent="-285750">
              <a:buFontTx/>
              <a:buChar char="-"/>
            </a:pPr>
            <a:endParaRPr lang="ru-RU" sz="1400" dirty="0" smtClean="0">
              <a:latin typeface="+mn-lt"/>
            </a:endParaRPr>
          </a:p>
          <a:p>
            <a:pPr marL="285750" indent="-285750">
              <a:buFontTx/>
              <a:buChar char="-"/>
            </a:pPr>
            <a:endParaRPr lang="ru-RU" sz="1400" dirty="0">
              <a:latin typeface="+mn-lt"/>
            </a:endParaRPr>
          </a:p>
          <a:p>
            <a:pPr marL="285750" indent="-285750">
              <a:buFontTx/>
              <a:buChar char="-"/>
            </a:pPr>
            <a:endParaRPr lang="ru-RU" sz="1400" dirty="0" smtClean="0">
              <a:latin typeface="+mn-lt"/>
            </a:endParaRPr>
          </a:p>
          <a:p>
            <a:pPr marL="285750" indent="-285750">
              <a:buFontTx/>
              <a:buChar char="-"/>
            </a:pPr>
            <a:endParaRPr lang="ru-RU" sz="1400" dirty="0">
              <a:latin typeface="+mn-lt"/>
            </a:endParaRPr>
          </a:p>
          <a:p>
            <a:pPr marL="285750" indent="-285750">
              <a:buFontTx/>
              <a:buChar char="-"/>
            </a:pPr>
            <a:endParaRPr lang="ru-RU" sz="1400" dirty="0" smtClean="0">
              <a:latin typeface="+mn-lt"/>
            </a:endParaRPr>
          </a:p>
          <a:p>
            <a:pPr marL="285750" indent="-285750">
              <a:buFontTx/>
              <a:buChar char="-"/>
            </a:pPr>
            <a:endParaRPr lang="ru-RU" sz="1400" dirty="0">
              <a:latin typeface="+mn-lt"/>
            </a:endParaRPr>
          </a:p>
          <a:p>
            <a:pPr marL="285750" indent="-285750">
              <a:buFontTx/>
              <a:buChar char="-"/>
            </a:pPr>
            <a:endParaRPr lang="ru-RU" sz="1400" dirty="0" smtClean="0">
              <a:latin typeface="+mn-lt"/>
            </a:endParaRPr>
          </a:p>
          <a:p>
            <a:pPr marL="285750" indent="-285750">
              <a:buFontTx/>
              <a:buChar char="-"/>
            </a:pPr>
            <a:endParaRPr lang="ru-RU" sz="1400" dirty="0">
              <a:latin typeface="+mn-lt"/>
            </a:endParaRPr>
          </a:p>
          <a:p>
            <a:pPr marL="285750" indent="-285750">
              <a:buFontTx/>
              <a:buChar char="-"/>
            </a:pPr>
            <a:endParaRPr lang="ru-RU" sz="1400" dirty="0" smtClean="0">
              <a:latin typeface="+mn-lt"/>
            </a:endParaRPr>
          </a:p>
          <a:p>
            <a:endParaRPr lang="ru-RU" sz="1400" dirty="0" smtClean="0">
              <a:latin typeface="+mn-lt"/>
            </a:endParaRPr>
          </a:p>
          <a:p>
            <a:endParaRPr lang="ru-RU" sz="1400" dirty="0" smtClean="0">
              <a:latin typeface="+mn-lt"/>
            </a:endParaRPr>
          </a:p>
          <a:p>
            <a:endParaRPr lang="ru-RU" sz="1400" dirty="0">
              <a:latin typeface="+mn-lt"/>
            </a:endParaRPr>
          </a:p>
          <a:p>
            <a:endParaRPr lang="ru-RU" sz="1400" dirty="0">
              <a:latin typeface="+mn-lt"/>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28120" y="106017"/>
            <a:ext cx="3723863" cy="2199861"/>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77478" y="4227444"/>
            <a:ext cx="3140765" cy="2014330"/>
          </a:xfrm>
          <a:prstGeom prst="rect">
            <a:avLst/>
          </a:prstGeom>
        </p:spPr>
      </p:pic>
      <p:pic>
        <p:nvPicPr>
          <p:cNvPr id="6" name="Рисунок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11218" y="6387550"/>
            <a:ext cx="3202054" cy="2014330"/>
          </a:xfrm>
          <a:prstGeom prst="rect">
            <a:avLst/>
          </a:prstGeom>
        </p:spPr>
      </p:pic>
      <p:pic>
        <p:nvPicPr>
          <p:cNvPr id="7" name="Рисунок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5714" y="9303026"/>
            <a:ext cx="3130826" cy="2796208"/>
          </a:xfrm>
          <a:prstGeom prst="rect">
            <a:avLst/>
          </a:prstGeom>
        </p:spPr>
      </p:pic>
      <p:pic>
        <p:nvPicPr>
          <p:cNvPr id="8" name="Рисунок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429000" y="9303026"/>
            <a:ext cx="3286540" cy="2796208"/>
          </a:xfrm>
          <a:prstGeom prst="rect">
            <a:avLst/>
          </a:prstGeom>
        </p:spPr>
      </p:pic>
    </p:spTree>
    <p:extLst>
      <p:ext uri="{BB962C8B-B14F-4D97-AF65-F5344CB8AC3E}">
        <p14:creationId xmlns:p14="http://schemas.microsoft.com/office/powerpoint/2010/main" val="41859252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0"/>
            <a:ext cx="6858000" cy="12192000"/>
          </a:xfrm>
        </p:spPr>
        <p:txBody>
          <a:bodyPr>
            <a:normAutofit lnSpcReduction="10000"/>
          </a:bodyPr>
          <a:lstStyle/>
          <a:p>
            <a:pPr marL="0" indent="0" algn="just">
              <a:buNone/>
            </a:pPr>
            <a:r>
              <a:rPr lang="ru-RU" sz="1400" dirty="0" smtClean="0"/>
              <a:t>-А ещё для чего?     (умываться, мыться, купаться, мыть посуду, делать уборку и </a:t>
            </a:r>
            <a:r>
              <a:rPr lang="ru-RU" sz="1400" dirty="0" err="1" smtClean="0"/>
              <a:t>тд</a:t>
            </a:r>
            <a:r>
              <a:rPr lang="ru-RU" sz="1400" dirty="0" smtClean="0"/>
              <a:t>.)</a:t>
            </a:r>
          </a:p>
          <a:p>
            <a:pPr marL="0" indent="0" algn="just">
              <a:buNone/>
            </a:pPr>
            <a:r>
              <a:rPr lang="ru-RU" sz="1400" dirty="0" smtClean="0"/>
              <a:t>-Соблюдая личную гигиену, мы соблюдаем своё здоровье и свою красоту.</a:t>
            </a:r>
          </a:p>
          <a:p>
            <a:pPr marL="0" indent="0" algn="just">
              <a:buNone/>
            </a:pPr>
            <a:r>
              <a:rPr lang="ru-RU" sz="1400" dirty="0" smtClean="0"/>
              <a:t>Значит вода – это красота и здоровье.</a:t>
            </a:r>
          </a:p>
          <a:p>
            <a:pPr marL="0" indent="0" algn="just">
              <a:buNone/>
            </a:pPr>
            <a:endParaRPr lang="ru-RU" sz="1400" dirty="0"/>
          </a:p>
          <a:p>
            <a:pPr marL="0" indent="0" algn="just">
              <a:buNone/>
            </a:pPr>
            <a:endParaRPr lang="ru-RU" sz="1400" dirty="0" smtClean="0"/>
          </a:p>
          <a:p>
            <a:pPr marL="0" indent="0" algn="just">
              <a:buNone/>
            </a:pPr>
            <a:endParaRPr lang="ru-RU" sz="1400" dirty="0"/>
          </a:p>
          <a:p>
            <a:pPr marL="0" indent="0" algn="just">
              <a:buNone/>
            </a:pPr>
            <a:endParaRPr lang="ru-RU" sz="1400" dirty="0" smtClean="0"/>
          </a:p>
          <a:p>
            <a:pPr marL="0" indent="0" algn="just">
              <a:buNone/>
            </a:pPr>
            <a:endParaRPr lang="ru-RU" sz="1400" dirty="0"/>
          </a:p>
          <a:p>
            <a:pPr marL="0" indent="0" algn="just">
              <a:buNone/>
            </a:pPr>
            <a:endParaRPr lang="ru-RU" sz="1400" dirty="0" smtClean="0"/>
          </a:p>
          <a:p>
            <a:pPr marL="0" indent="0" algn="just">
              <a:buNone/>
            </a:pPr>
            <a:endParaRPr lang="ru-RU" sz="1400" dirty="0"/>
          </a:p>
          <a:p>
            <a:pPr marL="0" indent="0" algn="just">
              <a:buNone/>
            </a:pPr>
            <a:endParaRPr lang="ru-RU" sz="1400" dirty="0" smtClean="0"/>
          </a:p>
          <a:p>
            <a:pPr marL="0" indent="0" algn="just">
              <a:buNone/>
            </a:pPr>
            <a:endParaRPr lang="ru-RU" sz="1400" dirty="0" smtClean="0"/>
          </a:p>
          <a:p>
            <a:pPr marL="0" indent="0" algn="just">
              <a:buNone/>
            </a:pPr>
            <a:endParaRPr lang="ru-RU" sz="1400" dirty="0" smtClean="0"/>
          </a:p>
          <a:p>
            <a:pPr marL="0" indent="0" algn="just">
              <a:buNone/>
            </a:pPr>
            <a:r>
              <a:rPr lang="ru-RU" sz="1400" dirty="0"/>
              <a:t>-</a:t>
            </a:r>
            <a:r>
              <a:rPr lang="ru-RU" sz="1400" dirty="0" smtClean="0"/>
              <a:t>При недостатке воды, происходит обезвоживание и организм погибает. </a:t>
            </a:r>
            <a:endParaRPr lang="ru-RU" sz="1400" dirty="0"/>
          </a:p>
          <a:p>
            <a:pPr marL="0" indent="0" algn="just">
              <a:buNone/>
            </a:pPr>
            <a:r>
              <a:rPr lang="ru-RU" sz="1400" dirty="0" smtClean="0"/>
              <a:t>Значит вода – </a:t>
            </a:r>
            <a:r>
              <a:rPr lang="ru-RU" sz="1400" dirty="0"/>
              <a:t>э</a:t>
            </a:r>
            <a:r>
              <a:rPr lang="ru-RU" sz="1400" dirty="0" smtClean="0"/>
              <a:t>то сама Жизнь.</a:t>
            </a:r>
          </a:p>
          <a:p>
            <a:pPr marL="0" indent="0" algn="just">
              <a:buNone/>
            </a:pPr>
            <a:r>
              <a:rPr lang="ru-RU" sz="1400" dirty="0" smtClean="0"/>
              <a:t>«Вода! У тебя нет ни вкуса, ни цвета, ни </a:t>
            </a:r>
          </a:p>
          <a:p>
            <a:pPr marL="0" indent="0" algn="just">
              <a:buNone/>
            </a:pPr>
            <a:r>
              <a:rPr lang="ru-RU" sz="1400" dirty="0"/>
              <a:t>з</a:t>
            </a:r>
            <a:r>
              <a:rPr lang="ru-RU" sz="1400" dirty="0" smtClean="0"/>
              <a:t>апаха. Тебя невозможно описать, тобой </a:t>
            </a:r>
          </a:p>
          <a:p>
            <a:pPr marL="0" indent="0" algn="just">
              <a:buNone/>
            </a:pPr>
            <a:r>
              <a:rPr lang="ru-RU" sz="1400" dirty="0"/>
              <a:t>н</a:t>
            </a:r>
            <a:r>
              <a:rPr lang="ru-RU" sz="1400" dirty="0" smtClean="0"/>
              <a:t>аслаждаются, не ведая, что ты такое!</a:t>
            </a:r>
          </a:p>
          <a:p>
            <a:pPr marL="0" indent="0" algn="just">
              <a:buNone/>
            </a:pPr>
            <a:r>
              <a:rPr lang="ru-RU" sz="1400" dirty="0" smtClean="0"/>
              <a:t>Нельзя сказать, что ты необходима для </a:t>
            </a:r>
          </a:p>
          <a:p>
            <a:pPr marL="0" indent="0" algn="just">
              <a:buNone/>
            </a:pPr>
            <a:r>
              <a:rPr lang="ru-RU" sz="1400" dirty="0"/>
              <a:t>ж</a:t>
            </a:r>
            <a:r>
              <a:rPr lang="ru-RU" sz="1400" dirty="0" smtClean="0"/>
              <a:t>изни: ты-сама жизнь! Ты наполняешь нас</a:t>
            </a:r>
          </a:p>
          <a:p>
            <a:pPr marL="0" indent="0" algn="just">
              <a:buNone/>
            </a:pPr>
            <a:r>
              <a:rPr lang="ru-RU" sz="1400" dirty="0"/>
              <a:t>р</a:t>
            </a:r>
            <a:r>
              <a:rPr lang="ru-RU" sz="1400" dirty="0" smtClean="0"/>
              <a:t>адостью, которую не объяснишь нашими </a:t>
            </a:r>
          </a:p>
          <a:p>
            <a:pPr marL="0" indent="0" algn="just">
              <a:buNone/>
            </a:pPr>
            <a:r>
              <a:rPr lang="ru-RU" sz="1400" dirty="0"/>
              <a:t>ч</a:t>
            </a:r>
            <a:r>
              <a:rPr lang="ru-RU" sz="1400" dirty="0" smtClean="0"/>
              <a:t>увствами… Ты самое большое богатство </a:t>
            </a:r>
          </a:p>
          <a:p>
            <a:pPr marL="0" indent="0" algn="just">
              <a:buNone/>
            </a:pPr>
            <a:r>
              <a:rPr lang="ru-RU" sz="1400" dirty="0" smtClean="0"/>
              <a:t>На свете!!!» Антуан де </a:t>
            </a:r>
            <a:r>
              <a:rPr lang="ru-RU" sz="1400" dirty="0" err="1" smtClean="0"/>
              <a:t>Сент</a:t>
            </a:r>
            <a:r>
              <a:rPr lang="ru-RU" sz="1400" dirty="0" smtClean="0"/>
              <a:t> Экзюпери.</a:t>
            </a:r>
          </a:p>
          <a:p>
            <a:pPr marL="0" indent="0" algn="just">
              <a:buNone/>
            </a:pPr>
            <a:r>
              <a:rPr lang="ru-RU" sz="1400" b="1" dirty="0" smtClean="0"/>
              <a:t>8.Физминутка.</a:t>
            </a:r>
          </a:p>
          <a:p>
            <a:pPr marL="0" indent="0" algn="just">
              <a:buNone/>
            </a:pPr>
            <a:r>
              <a:rPr lang="ru-RU" sz="1400" dirty="0" smtClean="0"/>
              <a:t>К речке быстрой мы спустились, (шаги на месте)</a:t>
            </a:r>
          </a:p>
          <a:p>
            <a:pPr marL="0" indent="0" algn="just">
              <a:buNone/>
            </a:pPr>
            <a:r>
              <a:rPr lang="ru-RU" sz="1400" dirty="0" smtClean="0"/>
              <a:t>Наклонились и умылись. (наклоны вперёд, руки на поясе)</a:t>
            </a:r>
          </a:p>
          <a:p>
            <a:pPr marL="0" indent="0" algn="just">
              <a:buNone/>
            </a:pPr>
            <a:r>
              <a:rPr lang="ru-RU" sz="1400" dirty="0" smtClean="0"/>
              <a:t>Раз, два, три, четыре. (хлопаем в ладоши)</a:t>
            </a:r>
          </a:p>
          <a:p>
            <a:pPr marL="0" indent="0" algn="just">
              <a:buNone/>
            </a:pPr>
            <a:r>
              <a:rPr lang="ru-RU" sz="1400" dirty="0" smtClean="0"/>
              <a:t>Вот так славно освежились. (встряхиваем руками)</a:t>
            </a:r>
          </a:p>
          <a:p>
            <a:pPr marL="0" indent="0" algn="just">
              <a:buNone/>
            </a:pPr>
            <a:r>
              <a:rPr lang="ru-RU" sz="1400" b="1" dirty="0" smtClean="0"/>
              <a:t>9. Математические задачи с экологическим содержанием.</a:t>
            </a:r>
          </a:p>
          <a:p>
            <a:pPr marL="0" indent="0" algn="just">
              <a:buNone/>
            </a:pPr>
            <a:r>
              <a:rPr lang="ru-RU" sz="1400" dirty="0" smtClean="0"/>
              <a:t>-Воды на Земле одновременно и много и мало. Воды много в морях, океанах. Но морская соленая вода не пригодна для питья. Для людей и промышленности нужна пресная, чистая вода. Ограниченные запасы пресной воды ещё больше уменьшаются. –Как вы думаете, из-за чего?          (загрязнение, нерациональное использование)</a:t>
            </a:r>
          </a:p>
          <a:p>
            <a:pPr marL="0" indent="0" algn="just">
              <a:buNone/>
            </a:pPr>
            <a:r>
              <a:rPr lang="ru-RU" sz="1400" dirty="0" smtClean="0"/>
              <a:t>-Да, мы говорим, что вода находится в опасности. Перечислите источники загрязнения воды?          (сточные воды заводов, фабрик; хозяйственно-бытовые стоки)</a:t>
            </a:r>
          </a:p>
          <a:p>
            <a:pPr marL="0" indent="0" algn="just">
              <a:buNone/>
            </a:pPr>
            <a:r>
              <a:rPr lang="ru-RU" sz="1400" dirty="0" smtClean="0"/>
              <a:t>-Решите задачи:</a:t>
            </a:r>
          </a:p>
          <a:p>
            <a:pPr marL="0" indent="0" algn="just">
              <a:buNone/>
            </a:pPr>
            <a:r>
              <a:rPr lang="ru-RU" sz="1400" dirty="0" smtClean="0"/>
              <a:t>Задача </a:t>
            </a:r>
            <a:r>
              <a:rPr lang="ru-RU" sz="1400" dirty="0"/>
              <a:t>1.</a:t>
            </a:r>
          </a:p>
          <a:p>
            <a:pPr marL="0" indent="0" algn="just">
              <a:buNone/>
            </a:pPr>
            <a:r>
              <a:rPr lang="ru-RU" sz="1400" dirty="0"/>
              <a:t>За 1 час через незакрытый кран вытекает 1 стакан воды. Сколько стаканов воды утечёт за сутки</a:t>
            </a:r>
            <a:r>
              <a:rPr lang="ru-RU" sz="1400" dirty="0" smtClean="0"/>
              <a:t>? (24).  </a:t>
            </a:r>
            <a:r>
              <a:rPr lang="ru-RU" sz="1400" dirty="0"/>
              <a:t>Сколько стаканов воды утечёт за 10 суток</a:t>
            </a:r>
            <a:r>
              <a:rPr lang="ru-RU" sz="1400" dirty="0" smtClean="0"/>
              <a:t>? (240).</a:t>
            </a:r>
            <a:endParaRPr lang="ru-RU" sz="1400" dirty="0"/>
          </a:p>
          <a:p>
            <a:pPr marL="0" indent="0" algn="just">
              <a:buNone/>
            </a:pPr>
            <a:r>
              <a:rPr lang="ru-RU" sz="1400" dirty="0"/>
              <a:t>Задача 2 .</a:t>
            </a:r>
          </a:p>
          <a:p>
            <a:pPr marL="0" indent="0" algn="just">
              <a:buNone/>
            </a:pPr>
            <a:r>
              <a:rPr lang="ru-RU" sz="1400" dirty="0"/>
              <a:t>При утечке из крана воды за сутки набирают 1 ведро. Сколько вёдер воды наберётся за неделю</a:t>
            </a:r>
            <a:r>
              <a:rPr lang="ru-RU" sz="1400" dirty="0" smtClean="0"/>
              <a:t>? (</a:t>
            </a:r>
            <a:r>
              <a:rPr lang="ru-RU" sz="1400" dirty="0"/>
              <a:t>7).</a:t>
            </a:r>
          </a:p>
          <a:p>
            <a:pPr marL="0" indent="0" algn="just">
              <a:buNone/>
            </a:pPr>
            <a:r>
              <a:rPr lang="ru-RU" sz="1400" dirty="0"/>
              <a:t>Задача 3.</a:t>
            </a:r>
          </a:p>
          <a:p>
            <a:pPr marL="0" indent="0" algn="just">
              <a:buNone/>
            </a:pPr>
            <a:r>
              <a:rPr lang="ru-RU" sz="1400" dirty="0"/>
              <a:t>Человеку в день для разных нужд необходимо 50 л воды. Сколько литров воды потребуется семье из 2 человек</a:t>
            </a:r>
            <a:r>
              <a:rPr lang="ru-RU" sz="1400" dirty="0" smtClean="0"/>
              <a:t>? (100л).</a:t>
            </a:r>
          </a:p>
          <a:p>
            <a:pPr marL="0" indent="0" algn="just">
              <a:buNone/>
            </a:pPr>
            <a:r>
              <a:rPr lang="ru-RU" sz="1400" dirty="0" smtClean="0"/>
              <a:t>-Как же спасти воду от загрязнения? (строить очистные сооружения)</a:t>
            </a:r>
          </a:p>
          <a:p>
            <a:pPr marL="0" indent="0" algn="just">
              <a:buNone/>
            </a:pPr>
            <a:r>
              <a:rPr lang="ru-RU" sz="1400" dirty="0" smtClean="0"/>
              <a:t>-А мы с вами как можем помочь? (экономно расходовать воду в быту)</a:t>
            </a:r>
          </a:p>
          <a:p>
            <a:pPr marL="0" indent="0">
              <a:buNone/>
            </a:pPr>
            <a:endParaRPr lang="ru-RU" sz="1400" dirty="0"/>
          </a:p>
          <a:p>
            <a:pPr marL="0" indent="0">
              <a:buNone/>
            </a:pPr>
            <a:endParaRPr lang="ru-RU" sz="1400" dirty="0" smtClean="0"/>
          </a:p>
          <a:p>
            <a:pPr marL="0" indent="0">
              <a:buNone/>
            </a:pPr>
            <a:endParaRPr lang="ru-RU" sz="1400" dirty="0" smtClean="0"/>
          </a:p>
          <a:p>
            <a:pPr marL="0" indent="0">
              <a:buNone/>
            </a:pPr>
            <a:endParaRPr lang="ru-RU" sz="1400" dirty="0"/>
          </a:p>
          <a:p>
            <a:pPr marL="0" indent="0">
              <a:buNone/>
            </a:pPr>
            <a:endParaRPr lang="ru-RU" sz="1400" dirty="0" smtClean="0"/>
          </a:p>
          <a:p>
            <a:pPr marL="0" indent="0">
              <a:buNone/>
            </a:pPr>
            <a:endParaRPr lang="ru-RU" sz="1400" dirty="0"/>
          </a:p>
          <a:p>
            <a:pPr marL="0" indent="0">
              <a:buNone/>
            </a:pPr>
            <a:endParaRPr lang="ru-RU" sz="1400" dirty="0" smtClean="0"/>
          </a:p>
          <a:p>
            <a:pPr marL="0" indent="0">
              <a:buNone/>
            </a:pPr>
            <a:endParaRPr lang="ru-RU" sz="1400" dirty="0"/>
          </a:p>
          <a:p>
            <a:pPr marL="0" indent="0">
              <a:buNone/>
            </a:pPr>
            <a:endParaRPr lang="ru-RU" sz="1400" dirty="0" smtClean="0"/>
          </a:p>
          <a:p>
            <a:pPr marL="0" indent="0">
              <a:buNone/>
            </a:pPr>
            <a:endParaRPr lang="ru-RU" sz="1400"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67099" y="1007166"/>
            <a:ext cx="3213652" cy="2345634"/>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593" y="1007166"/>
            <a:ext cx="3279913" cy="2345634"/>
          </a:xfrm>
          <a:prstGeom prst="rect">
            <a:avLst/>
          </a:prstGeom>
        </p:spPr>
      </p:pic>
      <p:pic>
        <p:nvPicPr>
          <p:cNvPr id="6" name="Рисунок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90899" y="3909391"/>
            <a:ext cx="3366052" cy="2676939"/>
          </a:xfrm>
          <a:prstGeom prst="rect">
            <a:avLst/>
          </a:prstGeom>
        </p:spPr>
      </p:pic>
    </p:spTree>
    <p:extLst>
      <p:ext uri="{BB962C8B-B14F-4D97-AF65-F5344CB8AC3E}">
        <p14:creationId xmlns:p14="http://schemas.microsoft.com/office/powerpoint/2010/main" val="18035888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0"/>
            <a:ext cx="6858000" cy="12192000"/>
          </a:xfrm>
        </p:spPr>
        <p:txBody>
          <a:bodyPr>
            <a:normAutofit/>
          </a:bodyPr>
          <a:lstStyle/>
          <a:p>
            <a:pPr marL="0" indent="0">
              <a:buNone/>
            </a:pPr>
            <a:r>
              <a:rPr lang="ru-RU" sz="1400" dirty="0" smtClean="0"/>
              <a:t>-А как можно экономить воду?</a:t>
            </a:r>
          </a:p>
          <a:p>
            <a:pPr marL="0" indent="0">
              <a:buNone/>
            </a:pPr>
            <a:r>
              <a:rPr lang="ru-RU" sz="1400" b="1" dirty="0" smtClean="0"/>
              <a:t>10.Советы по экономии воды.</a:t>
            </a:r>
          </a:p>
          <a:p>
            <a:pPr marL="0" indent="0">
              <a:buNone/>
            </a:pPr>
            <a:r>
              <a:rPr lang="ru-RU" sz="1400" dirty="0"/>
              <a:t>Что можно сделать уже сейчас?</a:t>
            </a:r>
            <a:r>
              <a:rPr lang="ru-RU" sz="1400" dirty="0"/>
              <a:t/>
            </a:r>
            <a:br>
              <a:rPr lang="ru-RU" sz="1400" dirty="0"/>
            </a:br>
            <a:r>
              <a:rPr lang="ru-RU" sz="1400" dirty="0" smtClean="0"/>
              <a:t>ООН </a:t>
            </a:r>
            <a:r>
              <a:rPr lang="ru-RU" sz="1400" dirty="0"/>
              <a:t>дает несколько простых советов, которые несложно соблюдать. Они могут показаться нам мелочами, но на самом деле существенно спасут ситуацию, если их будет соблюдать хотя бы 50 % населения земли</a:t>
            </a:r>
            <a:r>
              <a:rPr lang="ru-RU" sz="1400" dirty="0" smtClean="0"/>
              <a:t>:</a:t>
            </a:r>
          </a:p>
          <a:p>
            <a:pPr marL="0" indent="0">
              <a:buNone/>
            </a:pPr>
            <a:r>
              <a:rPr lang="ru-RU" sz="1400" dirty="0" smtClean="0"/>
              <a:t>-Когда вы чистите зубы, не включайте воду, чтобы она просто текла. Включайте её, лишь когда нужно намочить щётку и вымыть                                                                                         её, сполоснуть рот.</a:t>
            </a:r>
          </a:p>
          <a:p>
            <a:pPr marL="0" indent="0">
              <a:buNone/>
            </a:pPr>
            <a:r>
              <a:rPr lang="ru-RU" sz="1400" dirty="0" smtClean="0"/>
              <a:t>-Во время мытья посуды необязательно, чтобы                                                                                вода текла постоянно, вы можете замочить                                                                                          посуду, затем с выключенной водой нанести на                                                                                  неё моющее средство и только потом включать                                                                             воду, чтобы смыть его.</a:t>
            </a:r>
          </a:p>
          <a:p>
            <a:pPr marL="0" indent="0">
              <a:buNone/>
            </a:pPr>
            <a:r>
              <a:rPr lang="ru-RU" sz="1400" dirty="0" smtClean="0"/>
              <a:t>-Если у вас большая семья, то многократное                                                                     использование туалета просто неизбежно.                                                                                  Бросьте в бачок полную пластиковую бутылку.                                                                                   Она будет создавать объём в бачке и туда                                                                                        будет набираться меньше воды после                                                                                       использования, но достаточно для следующего                                                                                    спускания.</a:t>
            </a:r>
          </a:p>
          <a:p>
            <a:pPr marL="0" indent="0">
              <a:buNone/>
            </a:pPr>
            <a:r>
              <a:rPr lang="ru-RU" sz="1400" dirty="0" smtClean="0"/>
              <a:t>-Установите </a:t>
            </a:r>
            <a:r>
              <a:rPr lang="ru-RU" sz="1400" dirty="0" err="1" smtClean="0"/>
              <a:t>рассеиватели</a:t>
            </a:r>
            <a:r>
              <a:rPr lang="ru-RU" sz="1400" dirty="0" smtClean="0"/>
              <a:t> воды. </a:t>
            </a:r>
            <a:r>
              <a:rPr lang="ru-RU" sz="1400" dirty="0" err="1" smtClean="0"/>
              <a:t>Рассеиватели</a:t>
            </a:r>
            <a:r>
              <a:rPr lang="ru-RU" sz="1400" dirty="0" smtClean="0"/>
              <a:t> воды пропускают гораздо меньший напор, не теряя в объёме. Умываться будет также удобно, но расход снизится вдвое.</a:t>
            </a:r>
          </a:p>
          <a:p>
            <a:pPr marL="0" indent="0">
              <a:buNone/>
            </a:pPr>
            <a:r>
              <a:rPr lang="ru-RU" sz="1400" b="1" dirty="0" smtClean="0"/>
              <a:t>11. Викторина.</a:t>
            </a:r>
          </a:p>
          <a:p>
            <a:pPr marL="0" indent="0">
              <a:buNone/>
            </a:pPr>
            <a:r>
              <a:rPr lang="ru-RU" sz="1400" dirty="0" smtClean="0"/>
              <a:t>-А сейчас мы с вами разделимся на команды и проведём викторину «Реки, озёра, моря и океаны». Каждая команда будет отвечать на вопросы викторины самостоятельно, затем мы подведем итоги ( за каждый правильный ответ команда получает по 1 баллу) и определим победителей по количеству набранных баллов.</a:t>
            </a:r>
          </a:p>
          <a:p>
            <a:pPr marL="0" indent="0">
              <a:buNone/>
            </a:pPr>
            <a:r>
              <a:rPr lang="ru-RU" sz="1400" dirty="0"/>
              <a:t/>
            </a:r>
            <a:br>
              <a:rPr lang="ru-RU" sz="1400" dirty="0"/>
            </a:br>
            <a:r>
              <a:rPr lang="ru-RU" sz="1400" dirty="0"/>
              <a:t/>
            </a:r>
            <a:br>
              <a:rPr lang="ru-RU" sz="1400" dirty="0"/>
            </a:br>
            <a:endParaRPr lang="ru-RU" sz="1400" dirty="0" smtClean="0"/>
          </a:p>
          <a:p>
            <a:pPr marL="0" indent="0">
              <a:buNone/>
            </a:pPr>
            <a:endParaRPr lang="ru-RU" sz="1400" dirty="0"/>
          </a:p>
          <a:p>
            <a:pPr marL="0" indent="0">
              <a:buNone/>
            </a:pPr>
            <a:endParaRPr lang="ru-RU" sz="1400" dirty="0" smtClean="0"/>
          </a:p>
          <a:p>
            <a:pPr marL="0" indent="0">
              <a:buNone/>
            </a:pPr>
            <a:endParaRPr lang="ru-RU" sz="1400" dirty="0"/>
          </a:p>
          <a:p>
            <a:pPr marL="0" indent="0">
              <a:buNone/>
            </a:pPr>
            <a:endParaRPr lang="ru-RU" sz="1400" dirty="0" smtClean="0"/>
          </a:p>
          <a:p>
            <a:pPr marL="0" indent="0">
              <a:buNone/>
            </a:pPr>
            <a:endParaRPr lang="ru-RU" sz="1400" dirty="0"/>
          </a:p>
          <a:p>
            <a:pPr marL="0" indent="0">
              <a:buNone/>
            </a:pPr>
            <a:endParaRPr lang="ru-RU" sz="1400" dirty="0" smtClean="0"/>
          </a:p>
          <a:p>
            <a:pPr marL="0" indent="0">
              <a:buNone/>
            </a:pPr>
            <a:r>
              <a:rPr lang="ru-RU" sz="1400" dirty="0" smtClean="0"/>
              <a:t> </a:t>
            </a:r>
          </a:p>
          <a:p>
            <a:pPr marL="0" indent="0">
              <a:buNone/>
            </a:pPr>
            <a:endParaRPr lang="ru-RU" sz="1400" dirty="0"/>
          </a:p>
          <a:p>
            <a:pPr marL="0" indent="0">
              <a:buNone/>
            </a:pPr>
            <a:endParaRPr lang="ru-RU" sz="1400" dirty="0" smtClean="0"/>
          </a:p>
          <a:p>
            <a:pPr marL="0" indent="0">
              <a:buNone/>
            </a:pPr>
            <a:endParaRPr lang="ru-RU" sz="1400" dirty="0"/>
          </a:p>
          <a:p>
            <a:pPr marL="0" indent="0">
              <a:buNone/>
            </a:pPr>
            <a:r>
              <a:rPr lang="ru-RU" sz="1400" dirty="0"/>
              <a:t/>
            </a:r>
            <a:br>
              <a:rPr lang="ru-RU" sz="1400" dirty="0"/>
            </a:br>
            <a:r>
              <a:rPr lang="ru-RU" sz="1400" dirty="0"/>
              <a:t/>
            </a:r>
            <a:br>
              <a:rPr lang="ru-RU" sz="1400" dirty="0"/>
            </a:br>
            <a:endParaRPr lang="ru-RU" sz="1400"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36506" y="1934816"/>
            <a:ext cx="2895599" cy="2478159"/>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764" y="6440557"/>
            <a:ext cx="2981740" cy="2716695"/>
          </a:xfrm>
          <a:prstGeom prst="rect">
            <a:avLst/>
          </a:prstGeom>
        </p:spPr>
      </p:pic>
      <p:pic>
        <p:nvPicPr>
          <p:cNvPr id="6" name="Рисунок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30826" y="6440557"/>
            <a:ext cx="3670852" cy="2716695"/>
          </a:xfrm>
          <a:prstGeom prst="rect">
            <a:avLst/>
          </a:prstGeom>
        </p:spPr>
      </p:pic>
      <p:pic>
        <p:nvPicPr>
          <p:cNvPr id="7" name="Рисунок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2764" y="9316278"/>
            <a:ext cx="3432313" cy="2716695"/>
          </a:xfrm>
          <a:prstGeom prst="rect">
            <a:avLst/>
          </a:prstGeom>
        </p:spPr>
      </p:pic>
      <p:pic>
        <p:nvPicPr>
          <p:cNvPr id="8" name="Рисунок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602935" y="9130747"/>
            <a:ext cx="3226904" cy="2902226"/>
          </a:xfrm>
          <a:prstGeom prst="rect">
            <a:avLst/>
          </a:prstGeom>
        </p:spPr>
      </p:pic>
    </p:spTree>
    <p:extLst>
      <p:ext uri="{BB962C8B-B14F-4D97-AF65-F5344CB8AC3E}">
        <p14:creationId xmlns:p14="http://schemas.microsoft.com/office/powerpoint/2010/main" val="42523820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0"/>
            <a:ext cx="6858000" cy="10981268"/>
          </a:xfrm>
        </p:spPr>
        <p:txBody>
          <a:bodyPr>
            <a:normAutofit/>
          </a:bodyPr>
          <a:lstStyle/>
          <a:p>
            <a:pPr marL="0" indent="0">
              <a:buNone/>
            </a:pPr>
            <a:r>
              <a:rPr lang="ru-RU" sz="1400" b="1" dirty="0" smtClean="0"/>
              <a:t>12. Конкурс рисунков «Берегите воду!». Итог занятия.</a:t>
            </a:r>
          </a:p>
          <a:p>
            <a:pPr marL="0" indent="0">
              <a:buNone/>
            </a:pPr>
            <a:r>
              <a:rPr lang="ru-RU" sz="1400" dirty="0" smtClean="0"/>
              <a:t>-Итак, ребята, какой главный вывод мы сделаем на нашем занятии?                       (водные ресурсы на нашей планете нужно беречь и экономно расходовать)</a:t>
            </a:r>
          </a:p>
          <a:p>
            <a:pPr marL="0" indent="0">
              <a:buNone/>
            </a:pPr>
            <a:r>
              <a:rPr lang="ru-RU" sz="1400" dirty="0" smtClean="0"/>
              <a:t>-Давайте нарисуем плакат на тему «Берегите воду!».</a:t>
            </a:r>
          </a:p>
          <a:p>
            <a:pPr marL="0" indent="0">
              <a:buNone/>
            </a:pPr>
            <a:endParaRPr lang="ru-RU" sz="1400"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70" y="1272209"/>
            <a:ext cx="4757530" cy="4108174"/>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59495" y="4545495"/>
            <a:ext cx="4485862" cy="3498574"/>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9270" y="8177191"/>
            <a:ext cx="6626087" cy="3857625"/>
          </a:xfrm>
          <a:prstGeom prst="rect">
            <a:avLst/>
          </a:prstGeom>
        </p:spPr>
      </p:pic>
    </p:spTree>
    <p:extLst>
      <p:ext uri="{BB962C8B-B14F-4D97-AF65-F5344CB8AC3E}">
        <p14:creationId xmlns:p14="http://schemas.microsoft.com/office/powerpoint/2010/main" val="134093163"/>
      </p:ext>
    </p:extLst>
  </p:cSld>
  <p:clrMapOvr>
    <a:masterClrMapping/>
  </p:clrMapOvr>
</p:sld>
</file>

<file path=ppt/theme/theme1.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936</TotalTime>
  <Words>923</Words>
  <Application>Microsoft Office PowerPoint</Application>
  <PresentationFormat>Широкоэкранный</PresentationFormat>
  <Paragraphs>166</Paragraphs>
  <Slides>5</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5</vt:i4>
      </vt:variant>
    </vt:vector>
  </HeadingPairs>
  <TitlesOfParts>
    <vt:vector size="9" baseType="lpstr">
      <vt:lpstr>Arial</vt:lpstr>
      <vt:lpstr>Calibri</vt:lpstr>
      <vt:lpstr>Calibri Light</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Учетная запись Майкрософт</dc:creator>
  <cp:lastModifiedBy>Учетная запись Майкрософт</cp:lastModifiedBy>
  <cp:revision>61</cp:revision>
  <dcterms:created xsi:type="dcterms:W3CDTF">2022-04-08T13:41:55Z</dcterms:created>
  <dcterms:modified xsi:type="dcterms:W3CDTF">2022-04-09T12:01:51Z</dcterms:modified>
</cp:coreProperties>
</file>