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2" r:id="rId5"/>
    <p:sldId id="261" r:id="rId6"/>
    <p:sldId id="263" r:id="rId7"/>
    <p:sldId id="265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2" r:id="rId17"/>
    <p:sldId id="274" r:id="rId18"/>
    <p:sldId id="275" r:id="rId19"/>
    <p:sldId id="276" r:id="rId20"/>
    <p:sldId id="277" r:id="rId21"/>
    <p:sldId id="280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2E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04749C5-62DE-4A08-BFC8-D3FF999E2CEC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edg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4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21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gif"/><Relationship Id="rId13" Type="http://schemas.openxmlformats.org/officeDocument/2006/relationships/image" Target="../media/image57.gif"/><Relationship Id="rId3" Type="http://schemas.openxmlformats.org/officeDocument/2006/relationships/image" Target="../media/image47.gif"/><Relationship Id="rId7" Type="http://schemas.openxmlformats.org/officeDocument/2006/relationships/image" Target="../media/image51.gif"/><Relationship Id="rId12" Type="http://schemas.openxmlformats.org/officeDocument/2006/relationships/image" Target="../media/image56.gif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gif"/><Relationship Id="rId11" Type="http://schemas.openxmlformats.org/officeDocument/2006/relationships/image" Target="../media/image55.gif"/><Relationship Id="rId5" Type="http://schemas.openxmlformats.org/officeDocument/2006/relationships/image" Target="../media/image49.gif"/><Relationship Id="rId10" Type="http://schemas.openxmlformats.org/officeDocument/2006/relationships/image" Target="../media/image54.gif"/><Relationship Id="rId4" Type="http://schemas.openxmlformats.org/officeDocument/2006/relationships/image" Target="../media/image48.gif"/><Relationship Id="rId9" Type="http://schemas.openxmlformats.org/officeDocument/2006/relationships/image" Target="../media/image53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620688"/>
            <a:ext cx="8458200" cy="2376264"/>
          </a:xfrm>
        </p:spPr>
        <p:txBody>
          <a:bodyPr>
            <a:normAutofit/>
          </a:bodyPr>
          <a:lstStyle/>
          <a:p>
            <a:r>
              <a:rPr lang="ru-RU" sz="5300" dirty="0"/>
              <a:t>Первоцветы </a:t>
            </a:r>
            <a:r>
              <a:rPr lang="ru-RU" dirty="0"/>
              <a:t/>
            </a:r>
            <a:br>
              <a:rPr lang="ru-RU" dirty="0"/>
            </a:br>
            <a:r>
              <a:rPr lang="ru-RU" sz="2000" dirty="0"/>
              <a:t>Конспект комплексной НОД по ознакомлению с окружающим и развитию речи в средней группе детского сада.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88224" y="5625244"/>
            <a:ext cx="2178968" cy="684076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Составила и провела:</a:t>
            </a: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r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Асянова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Светлана Петровна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un3title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1" b="-81"/>
          <a:stretch>
            <a:fillRect/>
          </a:stretch>
        </p:blipFill>
        <p:spPr bwMode="auto">
          <a:xfrm>
            <a:off x="536875" y="2708920"/>
            <a:ext cx="4457519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 descr="мать и мачеха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3"/>
          <a:stretch>
            <a:fillRect/>
          </a:stretch>
        </p:blipFill>
        <p:spPr bwMode="auto">
          <a:xfrm>
            <a:off x="323528" y="908720"/>
            <a:ext cx="4248596" cy="3060276"/>
          </a:xfrm>
          <a:prstGeom prst="rect">
            <a:avLst/>
          </a:prstGeom>
          <a:noFill/>
        </p:spPr>
      </p:pic>
      <p:pic>
        <p:nvPicPr>
          <p:cNvPr id="123907" name="Picture 3" descr="матьи мачеха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780928"/>
            <a:ext cx="2981325" cy="3814763"/>
          </a:xfrm>
          <a:prstGeom prst="rect">
            <a:avLst/>
          </a:prstGeom>
          <a:noFill/>
        </p:spPr>
      </p:pic>
      <p:sp>
        <p:nvSpPr>
          <p:cNvPr id="123908" name="Rectangle 4"/>
          <p:cNvSpPr>
            <a:spLocks noChangeArrowheads="1"/>
          </p:cNvSpPr>
          <p:nvPr/>
        </p:nvSpPr>
        <p:spPr bwMode="auto">
          <a:xfrm>
            <a:off x="2123729" y="5661248"/>
            <a:ext cx="25202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</a:rPr>
              <a:t>Мать-и-мачеха</a:t>
            </a:r>
          </a:p>
        </p:txBody>
      </p:sp>
      <p:pic>
        <p:nvPicPr>
          <p:cNvPr id="123909" name="Picture 5" descr="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4868863"/>
            <a:ext cx="1587500" cy="1738312"/>
          </a:xfrm>
          <a:prstGeom prst="rect">
            <a:avLst/>
          </a:prstGeom>
          <a:noFill/>
        </p:spPr>
      </p:pic>
      <p:sp>
        <p:nvSpPr>
          <p:cNvPr id="123910" name="Text Box 6"/>
          <p:cNvSpPr txBox="1">
            <a:spLocks noChangeArrowheads="1"/>
          </p:cNvSpPr>
          <p:nvPr/>
        </p:nvSpPr>
        <p:spPr bwMode="auto">
          <a:xfrm>
            <a:off x="5076825" y="188913"/>
            <a:ext cx="38877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123911" name="Rectangle 7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Мать-и-мачеха. На глиняных откосах, В оврагах, вдоль дорог появился первым жёлтый огонёк.</a:t>
            </a: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932040" y="86623"/>
            <a:ext cx="381642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Ранней солнечной порой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 проталинке весной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Украшают бугорки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Мать-и-мачехи цветки.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 ярких желтеньких платочках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 зелененьких носочках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3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 descr="мать и мачех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068960"/>
            <a:ext cx="4799985" cy="3600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395536" y="188640"/>
            <a:ext cx="842493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Мать-и-мачеха одна из самых первых зацветает по весне. У неё небольшие желтенькие цветочки на толстенькой ножке-стебельке. Когда цветы отцветут, появляются большие зеленые листья. С виду самые обычные, а потрогаешь – вот так диво! Одна сторона у листьев теплая, покрытая мягким пушком, а другая – гладкая и холодная. Теплая – это мать, холодная – мачеха. Растёт мать-и-мачеха на открытых солнечных местах.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124932" name="Picture 4" descr="jiv231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188640"/>
            <a:ext cx="1000125" cy="1143000"/>
          </a:xfrm>
          <a:prstGeom prst="rect">
            <a:avLst/>
          </a:prstGeom>
          <a:noFill/>
        </p:spPr>
      </p:pic>
      <p:sp>
        <p:nvSpPr>
          <p:cNvPr id="124933" name="Rectangle 5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/>
          <a:lstStyle/>
          <a:p>
            <a:r>
              <a:rPr lang="ru-RU"/>
              <a:t>Мать-и-мачеха.</a:t>
            </a:r>
          </a:p>
        </p:txBody>
      </p:sp>
      <p:pic>
        <p:nvPicPr>
          <p:cNvPr id="6" name="Picture 5" descr="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869160"/>
            <a:ext cx="1587500" cy="17383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24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136904" cy="659735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Уронило солнце</a:t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Лучик золотой.</a:t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Вырос одуванчик –</a:t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Первый, молодой.</a:t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У него чудесный,</a:t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Золотистый цвет.</a:t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Он – большого солнца</a:t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Маленький портрет!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6626" name="Picture 2" descr="http://go2.imgsmail.ru/imgpreview?key=http%3A//www.smela-info.biz/uploads/news/165/oduvanchik.jpg&amp;mb=imgdb_preview_9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32656"/>
            <a:ext cx="3312368" cy="2646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http://go2.imgsmail.ru/imgpreview?key=http%3A//img0.liveinternet.ru/images/attach/c/0/51/821/51821393_oduvanchik.jpg&amp;mb=imgdb_preview_18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501008"/>
            <a:ext cx="3450217" cy="2583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0" name="Picture 6" descr="http://go4.imgsmail.ru/imgpreview?key=http%3A//paint-net.ru/img4/img47/47076.jpg&amp;mb=imgdb_preview_61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445224"/>
            <a:ext cx="1086402" cy="1255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971800"/>
          </a:xfrm>
        </p:spPr>
        <p:txBody>
          <a:bodyPr>
            <a:noAutofit/>
          </a:bodyPr>
          <a:lstStyle/>
          <a:p>
            <a:r>
              <a:rPr lang="ru-RU" sz="2400" dirty="0"/>
              <a:t>Одуванчик так любит солнышко, что не отводит от него восторженного взгляда. Взойдет солнце на востоке - одуванчик на восток смотрит, поднимается в зенит - одуванчик поднимет головку кверху, приближается к закату - одуванчик не спускает с заката взгляда. Головка цветка всегда движется за солнышком.(С. Красиков) </a:t>
            </a:r>
          </a:p>
        </p:txBody>
      </p:sp>
      <p:pic>
        <p:nvPicPr>
          <p:cNvPr id="28674" name="Picture 2" descr="http://go1.imgsmail.ru/imgpreview?key=http%3A//oboi.kards.qip.ru/images/wallpaper/3a/11/135482_1280_800.jpg&amp;mb=imgdb_preview_8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212976"/>
            <a:ext cx="5407726" cy="3377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980728"/>
            <a:ext cx="4342256" cy="554461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Когда одуванчик отцветает, на месте желтой головки появляется белый шарик из пушинок. На каждой пушинке крепится семечка, и когда дует ветер, то пушинки разлетаются и разносят семена одуванчика.</a:t>
            </a:r>
          </a:p>
        </p:txBody>
      </p:sp>
      <p:pic>
        <p:nvPicPr>
          <p:cNvPr id="29698" name="Picture 2" descr="http://go3.imgsmail.ru/imgpreview?key=http%3A//www.zvezda-adv.ru/images/fotooboi_new/priroda_205.jpg&amp;mb=imgdb_preview_7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284984"/>
            <a:ext cx="3455743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6" descr="http://go4.imgsmail.ru/imgpreview?key=http%3A//paint-net.ru/img4/img47/47076.jpg&amp;mb=imgdb_preview_6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086402" cy="1255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http://go3.imgsmail.ru/imgpreview?key=http%3A//oboi.kards.qip.ru/images/wallpaper/e0/0e/134880_1280_1024.jpg&amp;mb=imgdb_preview_99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4664"/>
            <a:ext cx="3384376" cy="2704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32656"/>
            <a:ext cx="8686800" cy="108012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«Белые горошки на зелёной ножке»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Picture 3" descr="ландыш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3908425" cy="5211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3968" y="1196752"/>
            <a:ext cx="46805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Правильно, это ландыш. Растение – символ весны. Его мелкие белые цветы похожи на душистые колокольчики, два крупных листа обхватывают стебли. После </a:t>
            </a:r>
            <a:r>
              <a:rPr lang="ru-RU" sz="2400" dirty="0" err="1">
                <a:solidFill>
                  <a:srgbClr val="0070C0"/>
                </a:solidFill>
              </a:rPr>
              <a:t>отцветания</a:t>
            </a:r>
            <a:r>
              <a:rPr lang="ru-RU" sz="2400" dirty="0">
                <a:solidFill>
                  <a:srgbClr val="0070C0"/>
                </a:solidFill>
              </a:rPr>
              <a:t> образуются оранжево-красные ягоды. Они – ядовиты, их нельзя трогать.</a:t>
            </a:r>
          </a:p>
        </p:txBody>
      </p:sp>
      <p:pic>
        <p:nvPicPr>
          <p:cNvPr id="32770" name="Picture 2" descr="http://go4.imgsmail.ru/imgpreview?key=http%3A//knu.znate.ru/pars_docs/refs/439/438435/438435_html_m387a462c.jpg&amp;mb=imgdb_preview_5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221088"/>
            <a:ext cx="1935243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вал 5"/>
          <p:cNvSpPr/>
          <p:nvPr/>
        </p:nvSpPr>
        <p:spPr>
          <a:xfrm>
            <a:off x="8100392" y="6237312"/>
            <a:ext cx="36004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179388" y="1844824"/>
            <a:ext cx="525670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О первый ландыш! Из-под снега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Ты просишь солнечных лучей;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Какая девственная нега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В душистой чистоте твоей!</a:t>
            </a:r>
          </a:p>
          <a:p>
            <a:r>
              <a:rPr lang="ru-RU" sz="2400" b="1" dirty="0">
                <a:solidFill>
                  <a:schemeClr val="accent2"/>
                </a:solidFill>
              </a:rPr>
              <a:t> </a:t>
            </a:r>
          </a:p>
          <a:p>
            <a:r>
              <a:rPr lang="ru-RU" sz="2400" b="1" dirty="0">
                <a:solidFill>
                  <a:schemeClr val="accent2"/>
                </a:solidFill>
              </a:rPr>
              <a:t>                                            </a:t>
            </a:r>
            <a:r>
              <a:rPr lang="ru-RU" sz="2400" b="1" dirty="0">
                <a:solidFill>
                  <a:srgbClr val="0070C0"/>
                </a:solidFill>
              </a:rPr>
              <a:t>А.Фет</a:t>
            </a:r>
          </a:p>
        </p:txBody>
      </p:sp>
      <p:pic>
        <p:nvPicPr>
          <p:cNvPr id="149507" name="Picture 3" descr="unti4tle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4041" y="836712"/>
            <a:ext cx="3727317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9508" name="Rectangle 4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О первый ландыш! Из-под снега ты просишь солнечных лучей; какая девственная нега В душистой чистоте твоей! Как первый луч весенний ярок! Какие в нём исходят сны! Как ты пленителен, подарок воспламеняющей весны!... А.Фет.</a:t>
            </a:r>
          </a:p>
        </p:txBody>
      </p:sp>
      <p:pic>
        <p:nvPicPr>
          <p:cNvPr id="6" name="Picture 7" descr="b3b0a067af846a956f8a9cc4e9a7dfe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81250" cy="1905000"/>
          </a:xfrm>
          <a:prstGeom prst="rect">
            <a:avLst/>
          </a:prstGeom>
          <a:noFill/>
        </p:spPr>
      </p:pic>
      <p:pic>
        <p:nvPicPr>
          <p:cNvPr id="7" name="Picture 7" descr="b3b0a067af846a956f8a9cc4e9a7dfe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953000"/>
            <a:ext cx="2381250" cy="1905000"/>
          </a:xfrm>
          <a:prstGeom prst="rect">
            <a:avLst/>
          </a:prstGeom>
          <a:noFill/>
        </p:spPr>
      </p:pic>
      <p:pic>
        <p:nvPicPr>
          <p:cNvPr id="8" name="Picture 7" descr="b3b0a067af846a956f8a9cc4e9a7dfe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65104"/>
            <a:ext cx="2381250" cy="1905000"/>
          </a:xfrm>
          <a:prstGeom prst="rect">
            <a:avLst/>
          </a:prstGeom>
          <a:noFill/>
        </p:spPr>
      </p:pic>
      <p:pic>
        <p:nvPicPr>
          <p:cNvPr id="9" name="Picture 7" descr="b3b0a067af846a956f8a9cc4e9a7dfe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157192"/>
            <a:ext cx="2381250" cy="1905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49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1037800"/>
          </a:xfrm>
        </p:spPr>
        <p:txBody>
          <a:bodyPr/>
          <a:lstStyle/>
          <a:p>
            <a:pPr algn="ctr"/>
            <a:r>
              <a:rPr lang="ru-RU" i="1" dirty="0">
                <a:solidFill>
                  <a:srgbClr val="0070C0"/>
                </a:solidFill>
              </a:rPr>
              <a:t>Игра: </a:t>
            </a:r>
            <a:r>
              <a:rPr lang="ru-RU" b="1" i="1" dirty="0">
                <a:solidFill>
                  <a:srgbClr val="0070C0"/>
                </a:solidFill>
              </a:rPr>
              <a:t>«Один – много»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3794" name="Picture 2" descr="http://go3.imgsmail.ru/imgpreview?key=http%3A//img1.liveinternet.ru/images/attach/c/4/79/848/79848203_4278666_352a22818fc6.jpg&amp;mb=imgdb_preview_139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869160"/>
            <a:ext cx="1368152" cy="1647825"/>
          </a:xfrm>
          <a:prstGeom prst="rect">
            <a:avLst/>
          </a:prstGeom>
          <a:noFill/>
        </p:spPr>
      </p:pic>
      <p:pic>
        <p:nvPicPr>
          <p:cNvPr id="33796" name="Picture 4" descr="http://go2.imgsmail.ru/imgpreview?key=http%3A//img1.liveinternet.ru/images/attach/c/2/74/645/74645027_large_0_10f39_52d90812_XL.jpg&amp;mb=imgdb_preview_14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5013176"/>
            <a:ext cx="2200275" cy="1647825"/>
          </a:xfrm>
          <a:prstGeom prst="rect">
            <a:avLst/>
          </a:prstGeom>
          <a:noFill/>
        </p:spPr>
      </p:pic>
      <p:pic>
        <p:nvPicPr>
          <p:cNvPr id="33798" name="Picture 6" descr="http://go1.imgsmail.ru/imgpreview?key=http%3A//foto-cvetov.com/oduvanchiki/oduvanchiki_5.jpg&amp;mb=imgdb_preview_18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196752"/>
            <a:ext cx="2114550" cy="1714500"/>
          </a:xfrm>
          <a:prstGeom prst="rect">
            <a:avLst/>
          </a:prstGeom>
          <a:noFill/>
        </p:spPr>
      </p:pic>
      <p:pic>
        <p:nvPicPr>
          <p:cNvPr id="33800" name="Picture 8" descr="http://go2.imgsmail.ru/imgpreview?key=http%3A//img0.liveinternet.ru/images/attach/c/0/51/821/51821393_oduvanchik.jpg&amp;mb=imgdb_preview_186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1196752"/>
            <a:ext cx="2200275" cy="1647825"/>
          </a:xfrm>
          <a:prstGeom prst="rect">
            <a:avLst/>
          </a:prstGeom>
          <a:noFill/>
        </p:spPr>
      </p:pic>
      <p:pic>
        <p:nvPicPr>
          <p:cNvPr id="33802" name="Picture 10" descr="http://go1.imgsmail.ru/imgpreview?key=http%3A//cvetochnik.ucoz.ru/_ph/28/2/569899958.jpg&amp;mb=imgdb_preview_69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3068960"/>
            <a:ext cx="2238375" cy="1619251"/>
          </a:xfrm>
          <a:prstGeom prst="rect">
            <a:avLst/>
          </a:prstGeom>
          <a:noFill/>
        </p:spPr>
      </p:pic>
      <p:pic>
        <p:nvPicPr>
          <p:cNvPr id="33804" name="Picture 12" descr="http://go2.imgsmail.ru/imgpreview?key=http%3A//dayfun.ru/wp-content/uploads/2013/02/%25D0%259A%25D0%25B0%25D0%25BA-%25D1%2580%25D0%25B8%25D1%2581%25D0%25BE%25D0%25B2%25D0%25B0%25D1%2582%25D1%258C-%25D0%25B2%25D0%25B5%25D1%2581%25D0%25BD%25D1%2583.jpg&amp;mb=imgdb_preview_196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140968"/>
            <a:ext cx="2232247" cy="15049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>
                <a:solidFill>
                  <a:srgbClr val="0070C0"/>
                </a:solidFill>
              </a:rPr>
              <a:t>Игра </a:t>
            </a:r>
            <a:r>
              <a:rPr lang="ru-RU" b="1" i="1" dirty="0">
                <a:solidFill>
                  <a:srgbClr val="0070C0"/>
                </a:solidFill>
              </a:rPr>
              <a:t>«Найди лишнее»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Picture 3" descr="подснежни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556792"/>
            <a:ext cx="237626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мать и мачех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700808"/>
            <a:ext cx="2880320" cy="2160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http://go1.imgsmail.ru/imgpreview?key=http%3A//foto-cvetov.com/oduvanchiki/oduvanchiki_5.jpg&amp;mb=imgdb_preview_18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4149080"/>
            <a:ext cx="2397867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2" name="Picture 2" descr="http://go1.imgsmail.ru/imgpreview?key=http%3A//img0.liveinternet.ru/images/attach/c/0/42/404/42404052_0029.jpg&amp;mb=imgdb_preview_183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4077072"/>
            <a:ext cx="2808312" cy="2103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>
                <a:solidFill>
                  <a:srgbClr val="0070C0"/>
                </a:solidFill>
              </a:rPr>
              <a:t>Игра </a:t>
            </a:r>
            <a:r>
              <a:rPr lang="ru-RU" b="1" i="1" dirty="0">
                <a:solidFill>
                  <a:srgbClr val="0070C0"/>
                </a:solidFill>
              </a:rPr>
              <a:t>«Найди лишнее»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4818" name="Picture 2" descr="http://go4.imgsmail.ru/imgpreview?key=http%3A//demiart.ru/forum/uploads/post-28207-1178716630.jpg&amp;mb=imgdb_preview_14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40768"/>
            <a:ext cx="2777171" cy="2079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0" name="Picture 4" descr="http://go4.imgsmail.ru/imgpreview?key=http%3A//img1.liveinternet.ru/images/attach/c/1/58/642/58642770_494175_96.jpg&amp;mb=imgdb_preview_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717032"/>
            <a:ext cx="1944216" cy="2633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://go3.imgsmail.ru/imgpreview?key=http%3A//oboi.kards.qip.ru/images/wallpaper/e0/0e/134880_1280_1024.jpg&amp;mb=imgdb_preview_99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484784"/>
            <a:ext cx="2808714" cy="2244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2" name="Picture 6" descr="http://go3.imgsmail.ru/imgpreview?key=http%3A//img.go2load.com/wall/02/WallpapersFlowers150509/001_WallpapersFlowers_150509_Go2LoadCOM.jpg&amp;mb=imgdb_preview_15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149080"/>
            <a:ext cx="2884482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250825" y="188913"/>
            <a:ext cx="5245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</a:rPr>
              <a:t>    </a:t>
            </a:r>
          </a:p>
        </p:txBody>
      </p:sp>
      <p:pic>
        <p:nvPicPr>
          <p:cNvPr id="117763" name="Picture 3" descr="spring_000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5" y="2114281"/>
            <a:ext cx="5833517" cy="4377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7764" name="Picture 4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2205038"/>
            <a:ext cx="1114425" cy="857250"/>
          </a:xfrm>
          <a:prstGeom prst="rect">
            <a:avLst/>
          </a:prstGeom>
          <a:noFill/>
        </p:spPr>
      </p:pic>
      <p:pic>
        <p:nvPicPr>
          <p:cNvPr id="117765" name="Picture 5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1844675"/>
            <a:ext cx="1114425" cy="857250"/>
          </a:xfrm>
          <a:prstGeom prst="rect">
            <a:avLst/>
          </a:prstGeom>
          <a:noFill/>
        </p:spPr>
      </p:pic>
      <p:pic>
        <p:nvPicPr>
          <p:cNvPr id="117766" name="Picture 6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1628775"/>
            <a:ext cx="1114425" cy="857250"/>
          </a:xfrm>
          <a:prstGeom prst="rect">
            <a:avLst/>
          </a:prstGeom>
          <a:noFill/>
        </p:spPr>
      </p:pic>
      <p:pic>
        <p:nvPicPr>
          <p:cNvPr id="117767" name="Picture 7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1773238"/>
            <a:ext cx="1114425" cy="857250"/>
          </a:xfrm>
          <a:prstGeom prst="rect">
            <a:avLst/>
          </a:prstGeom>
          <a:noFill/>
        </p:spPr>
      </p:pic>
      <p:pic>
        <p:nvPicPr>
          <p:cNvPr id="117768" name="Picture 8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2276475"/>
            <a:ext cx="1114425" cy="857250"/>
          </a:xfrm>
          <a:prstGeom prst="rect">
            <a:avLst/>
          </a:prstGeom>
          <a:noFill/>
        </p:spPr>
      </p:pic>
      <p:pic>
        <p:nvPicPr>
          <p:cNvPr id="117769" name="Picture 9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2781300"/>
            <a:ext cx="1114425" cy="857250"/>
          </a:xfrm>
          <a:prstGeom prst="rect">
            <a:avLst/>
          </a:prstGeom>
          <a:noFill/>
        </p:spPr>
      </p:pic>
      <p:sp>
        <p:nvSpPr>
          <p:cNvPr id="117770" name="Rectangle 10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Лес просыпается после долгого зимнего сна. Где-то глубоко в земле корни уже вбирают себя влагу первой оттаявшей земли. Появляются в лесу первые подснежники.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260648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15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Тает снежок,</a:t>
            </a:r>
            <a:endParaRPr lang="ru-RU" sz="2400" dirty="0">
              <a:solidFill>
                <a:schemeClr val="accent3">
                  <a:lumMod val="75000"/>
                </a:schemeClr>
              </a:solidFill>
              <a:cs typeface="Arial" pitchFamily="34" charset="0"/>
            </a:endParaRPr>
          </a:p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Ожил лужок,</a:t>
            </a:r>
            <a:endParaRPr lang="ru-RU" sz="2400" dirty="0">
              <a:solidFill>
                <a:schemeClr val="accent3">
                  <a:lumMod val="75000"/>
                </a:schemeClr>
              </a:solidFill>
              <a:cs typeface="Arial" pitchFamily="34" charset="0"/>
            </a:endParaRPr>
          </a:p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День прибывает,</a:t>
            </a:r>
            <a:endParaRPr lang="ru-RU" sz="2400" dirty="0">
              <a:solidFill>
                <a:schemeClr val="accent3">
                  <a:lumMod val="75000"/>
                </a:schemeClr>
              </a:solidFill>
              <a:cs typeface="Arial" pitchFamily="34" charset="0"/>
            </a:endParaRPr>
          </a:p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Когда это бывает? (весной)</a:t>
            </a:r>
            <a:endParaRPr lang="ru-RU" sz="2400" dirty="0">
              <a:solidFill>
                <a:schemeClr val="accent3">
                  <a:lumMod val="75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 Box 2"/>
          <p:cNvSpPr txBox="1">
            <a:spLocks noChangeArrowheads="1"/>
          </p:cNvSpPr>
          <p:nvPr/>
        </p:nvSpPr>
        <p:spPr bwMode="auto">
          <a:xfrm>
            <a:off x="2555776" y="3213100"/>
            <a:ext cx="43204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00FF"/>
                </a:solidFill>
              </a:rPr>
              <a:t>Вот весенние цветы</a:t>
            </a:r>
          </a:p>
          <a:p>
            <a:r>
              <a:rPr lang="ru-RU" sz="2400" b="1" i="1" dirty="0">
                <a:solidFill>
                  <a:srgbClr val="0000FF"/>
                </a:solidFill>
              </a:rPr>
              <a:t>Или первоцветы.</a:t>
            </a:r>
          </a:p>
          <a:p>
            <a:r>
              <a:rPr lang="ru-RU" sz="2400" b="1" i="1" dirty="0">
                <a:solidFill>
                  <a:srgbClr val="0000FF"/>
                </a:solidFill>
              </a:rPr>
              <a:t>Их запомнить должен ты</a:t>
            </a:r>
          </a:p>
          <a:p>
            <a:r>
              <a:rPr lang="ru-RU" sz="2400" b="1" i="1" dirty="0">
                <a:solidFill>
                  <a:srgbClr val="0000FF"/>
                </a:solidFill>
              </a:rPr>
              <a:t>Как весны примету.</a:t>
            </a:r>
          </a:p>
        </p:txBody>
      </p:sp>
      <p:pic>
        <p:nvPicPr>
          <p:cNvPr id="164868" name="Picture 4" descr="22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212976"/>
            <a:ext cx="2163762" cy="2863850"/>
          </a:xfrm>
          <a:prstGeom prst="rect">
            <a:avLst/>
          </a:prstGeom>
          <a:noFill/>
        </p:spPr>
      </p:pic>
      <p:pic>
        <p:nvPicPr>
          <p:cNvPr id="164869" name="Picture 5" descr="23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3284538"/>
            <a:ext cx="2165350" cy="2886075"/>
          </a:xfrm>
          <a:prstGeom prst="rect">
            <a:avLst/>
          </a:prstGeom>
          <a:noFill/>
        </p:spPr>
      </p:pic>
      <p:pic>
        <p:nvPicPr>
          <p:cNvPr id="164871" name="Picture 7" descr="w011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7"/>
          <a:stretch>
            <a:fillRect/>
          </a:stretch>
        </p:blipFill>
        <p:spPr bwMode="auto">
          <a:xfrm>
            <a:off x="5220072" y="260648"/>
            <a:ext cx="2881312" cy="2054225"/>
          </a:xfrm>
          <a:prstGeom prst="rect">
            <a:avLst/>
          </a:prstGeom>
          <a:noFill/>
        </p:spPr>
      </p:pic>
      <p:sp>
        <p:nvSpPr>
          <p:cNvPr id="164872" name="Text Box 8"/>
          <p:cNvSpPr txBox="1">
            <a:spLocks noChangeArrowheads="1"/>
          </p:cNvSpPr>
          <p:nvPr/>
        </p:nvSpPr>
        <p:spPr bwMode="auto">
          <a:xfrm>
            <a:off x="3348038" y="5084763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66"/>
                </a:solidFill>
              </a:rPr>
              <a:t>Назови их!</a:t>
            </a:r>
          </a:p>
        </p:txBody>
      </p:sp>
      <p:sp>
        <p:nvSpPr>
          <p:cNvPr id="164873" name="Text Box 9"/>
          <p:cNvSpPr txBox="1">
            <a:spLocks noChangeArrowheads="1"/>
          </p:cNvSpPr>
          <p:nvPr/>
        </p:nvSpPr>
        <p:spPr bwMode="auto">
          <a:xfrm>
            <a:off x="1619672" y="2349500"/>
            <a:ext cx="25202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</a:rPr>
              <a:t>Подснежник</a:t>
            </a:r>
          </a:p>
        </p:txBody>
      </p:sp>
      <p:sp>
        <p:nvSpPr>
          <p:cNvPr id="164875" name="Text Box 11"/>
          <p:cNvSpPr txBox="1">
            <a:spLocks noChangeArrowheads="1"/>
          </p:cNvSpPr>
          <p:nvPr/>
        </p:nvSpPr>
        <p:spPr bwMode="auto">
          <a:xfrm>
            <a:off x="5796136" y="2349500"/>
            <a:ext cx="228582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</a:rPr>
              <a:t>Одуванчик</a:t>
            </a:r>
          </a:p>
        </p:txBody>
      </p:sp>
      <p:sp>
        <p:nvSpPr>
          <p:cNvPr id="164876" name="Text Box 12"/>
          <p:cNvSpPr txBox="1">
            <a:spLocks noChangeArrowheads="1"/>
          </p:cNvSpPr>
          <p:nvPr/>
        </p:nvSpPr>
        <p:spPr bwMode="auto">
          <a:xfrm>
            <a:off x="323528" y="6237288"/>
            <a:ext cx="223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Мать-и-мачех</a:t>
            </a:r>
            <a:r>
              <a:rPr lang="ru-RU" sz="2000">
                <a:solidFill>
                  <a:srgbClr val="0000FF"/>
                </a:solidFill>
              </a:rPr>
              <a:t>а</a:t>
            </a:r>
          </a:p>
        </p:txBody>
      </p:sp>
      <p:sp>
        <p:nvSpPr>
          <p:cNvPr id="164877" name="Text Box 13"/>
          <p:cNvSpPr txBox="1">
            <a:spLocks noChangeArrowheads="1"/>
          </p:cNvSpPr>
          <p:nvPr/>
        </p:nvSpPr>
        <p:spPr bwMode="auto">
          <a:xfrm>
            <a:off x="6444208" y="6237288"/>
            <a:ext cx="26997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Ландыш майский</a:t>
            </a:r>
          </a:p>
        </p:txBody>
      </p:sp>
      <p:sp>
        <p:nvSpPr>
          <p:cNvPr id="164878" name="Rectangle 14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Вот весенние цветы или первоцветы. Их запомнить должен ты как весны примету. Назови их! Пролеска. Ветреница дубравная. Одуванчик. Мать-и-мачеха. Ландыш майский.</a:t>
            </a:r>
          </a:p>
        </p:txBody>
      </p:sp>
      <p:pic>
        <p:nvPicPr>
          <p:cNvPr id="36866" name="Picture 2" descr="http://go2.imgsmail.ru/imgpreview?key=http%3A//s60.radikal.ru/i168/0903/bd/af35e0d03dec.jpg&amp;mb=imgdb_preview_19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60648"/>
            <a:ext cx="3096344" cy="20600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4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4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4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4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4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7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06003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Помни правила: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•	</a:t>
            </a:r>
            <a:r>
              <a:rPr lang="ru-RU" dirty="0">
                <a:solidFill>
                  <a:srgbClr val="0070C0"/>
                </a:solidFill>
              </a:rPr>
              <a:t>Не рви цветы в лесу, на лугу. Пусть красивые растения остаются в природе.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•	Помни, что букеты можно составлять только из тех растений, которые выращены человеком.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•	Посади первоцветы в саду и ухаживай за ними.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•	Расскажи друзьям и близким об охране первоцветов.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Picture 3" descr="подснежник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653136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2" descr="весна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8869363" cy="4976812"/>
          </a:xfrm>
          <a:prstGeom prst="rect">
            <a:avLst/>
          </a:prstGeom>
          <a:noFill/>
        </p:spPr>
      </p:pic>
      <p:pic>
        <p:nvPicPr>
          <p:cNvPr id="162819" name="Picture 3" descr="butterfly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5" y="3038475"/>
            <a:ext cx="857250" cy="781050"/>
          </a:xfrm>
          <a:prstGeom prst="rect">
            <a:avLst/>
          </a:prstGeom>
          <a:noFill/>
        </p:spPr>
      </p:pic>
      <p:pic>
        <p:nvPicPr>
          <p:cNvPr id="162820" name="Picture 4" descr="butterfly1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1725" y="4076700"/>
            <a:ext cx="952500" cy="962025"/>
          </a:xfrm>
          <a:prstGeom prst="rect">
            <a:avLst/>
          </a:prstGeom>
          <a:noFill/>
        </p:spPr>
      </p:pic>
      <p:pic>
        <p:nvPicPr>
          <p:cNvPr id="162821" name="Picture 5" descr="butterfly1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677995">
            <a:off x="1835150" y="2852738"/>
            <a:ext cx="1000125" cy="647700"/>
          </a:xfrm>
          <a:prstGeom prst="rect">
            <a:avLst/>
          </a:prstGeom>
          <a:noFill/>
        </p:spPr>
      </p:pic>
      <p:pic>
        <p:nvPicPr>
          <p:cNvPr id="162822" name="Picture 6" descr="butterfly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8680"/>
            <a:ext cx="666750" cy="762000"/>
          </a:xfrm>
          <a:prstGeom prst="rect">
            <a:avLst/>
          </a:prstGeom>
          <a:noFill/>
        </p:spPr>
      </p:pic>
      <p:pic>
        <p:nvPicPr>
          <p:cNvPr id="162823" name="Picture 7" descr="butterfly19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675" y="3933825"/>
            <a:ext cx="657225" cy="571500"/>
          </a:xfrm>
          <a:prstGeom prst="rect">
            <a:avLst/>
          </a:prstGeom>
          <a:noFill/>
        </p:spPr>
      </p:pic>
      <p:pic>
        <p:nvPicPr>
          <p:cNvPr id="162824" name="Picture 8" descr="butterfly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4508500"/>
            <a:ext cx="857250" cy="781050"/>
          </a:xfrm>
          <a:prstGeom prst="rect">
            <a:avLst/>
          </a:prstGeom>
          <a:noFill/>
        </p:spPr>
      </p:pic>
      <p:pic>
        <p:nvPicPr>
          <p:cNvPr id="162825" name="Picture 9" descr="butterfly42"/>
          <p:cNvPicPr>
            <a:picLocks noChangeAspect="1" noChangeArrowheads="1" noCrop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5103813"/>
            <a:ext cx="1152525" cy="946150"/>
          </a:xfrm>
          <a:prstGeom prst="rect">
            <a:avLst/>
          </a:prstGeom>
          <a:noFill/>
        </p:spPr>
      </p:pic>
      <p:pic>
        <p:nvPicPr>
          <p:cNvPr id="162826" name="Picture 10" descr="butterfly46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77050" y="2708275"/>
            <a:ext cx="1552575" cy="1419225"/>
          </a:xfrm>
          <a:prstGeom prst="rect">
            <a:avLst/>
          </a:prstGeom>
          <a:noFill/>
        </p:spPr>
      </p:pic>
      <p:pic>
        <p:nvPicPr>
          <p:cNvPr id="162827" name="Picture 11" descr="butterfly49"/>
          <p:cNvPicPr>
            <a:picLocks noChangeAspect="1" noChangeArrowheads="1" noCrop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071149">
            <a:off x="4159789" y="1331181"/>
            <a:ext cx="1428750" cy="1104900"/>
          </a:xfrm>
          <a:prstGeom prst="rect">
            <a:avLst/>
          </a:prstGeom>
          <a:noFill/>
        </p:spPr>
      </p:pic>
      <p:pic>
        <p:nvPicPr>
          <p:cNvPr id="162828" name="Picture 12" descr="B_Fly11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12160" y="1988840"/>
            <a:ext cx="1552575" cy="1419225"/>
          </a:xfrm>
          <a:prstGeom prst="rect">
            <a:avLst/>
          </a:prstGeom>
          <a:noFill/>
        </p:spPr>
      </p:pic>
      <p:pic>
        <p:nvPicPr>
          <p:cNvPr id="162829" name="Picture 13" descr="B_Fly11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3940369">
            <a:off x="729658" y="1126781"/>
            <a:ext cx="1552575" cy="1419225"/>
          </a:xfrm>
          <a:prstGeom prst="rect">
            <a:avLst/>
          </a:prstGeom>
          <a:noFill/>
        </p:spPr>
      </p:pic>
      <p:pic>
        <p:nvPicPr>
          <p:cNvPr id="162830" name="Picture 14" descr="butterfly1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124744"/>
            <a:ext cx="952500" cy="962025"/>
          </a:xfrm>
          <a:prstGeom prst="rect">
            <a:avLst/>
          </a:prstGeom>
          <a:noFill/>
        </p:spPr>
      </p:pic>
      <p:pic>
        <p:nvPicPr>
          <p:cNvPr id="162831" name="Picture 15" descr="butterfly1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201298">
            <a:off x="7456488" y="1552575"/>
            <a:ext cx="952500" cy="962025"/>
          </a:xfrm>
          <a:prstGeom prst="rect">
            <a:avLst/>
          </a:prstGeom>
          <a:noFill/>
        </p:spPr>
      </p:pic>
      <p:pic>
        <p:nvPicPr>
          <p:cNvPr id="162832" name="Picture 16" descr="butterfly1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3406582">
            <a:off x="1587500" y="5118101"/>
            <a:ext cx="1000125" cy="647700"/>
          </a:xfrm>
          <a:prstGeom prst="rect">
            <a:avLst/>
          </a:prstGeom>
          <a:noFill/>
        </p:spPr>
      </p:pic>
      <p:pic>
        <p:nvPicPr>
          <p:cNvPr id="162833" name="Picture 17" descr="butterfly19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2740443">
            <a:off x="8381354" y="337636"/>
            <a:ext cx="657225" cy="571500"/>
          </a:xfrm>
          <a:prstGeom prst="rect">
            <a:avLst/>
          </a:prstGeom>
          <a:noFill/>
        </p:spPr>
      </p:pic>
      <p:pic>
        <p:nvPicPr>
          <p:cNvPr id="162834" name="Picture 18" descr="butterfly44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792065">
            <a:off x="4716463" y="4365625"/>
            <a:ext cx="1057275" cy="790575"/>
          </a:xfrm>
          <a:prstGeom prst="rect">
            <a:avLst/>
          </a:prstGeom>
          <a:noFill/>
        </p:spPr>
      </p:pic>
      <p:pic>
        <p:nvPicPr>
          <p:cNvPr id="162835" name="Picture 19" descr="f68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01000" y="5300663"/>
            <a:ext cx="1143000" cy="1143000"/>
          </a:xfrm>
          <a:prstGeom prst="rect">
            <a:avLst/>
          </a:prstGeom>
          <a:noFill/>
        </p:spPr>
      </p:pic>
      <p:pic>
        <p:nvPicPr>
          <p:cNvPr id="162836" name="Picture 20" descr="butterfly5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2420888"/>
            <a:ext cx="666750" cy="762000"/>
          </a:xfrm>
          <a:prstGeom prst="rect">
            <a:avLst/>
          </a:prstGeom>
          <a:noFill/>
        </p:spPr>
      </p:pic>
      <p:pic>
        <p:nvPicPr>
          <p:cNvPr id="162837" name="Picture 21" descr="butterfly5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2924944"/>
            <a:ext cx="666750" cy="762000"/>
          </a:xfrm>
          <a:prstGeom prst="rect">
            <a:avLst/>
          </a:prstGeom>
          <a:noFill/>
        </p:spPr>
      </p:pic>
      <p:sp>
        <p:nvSpPr>
          <p:cNvPr id="162838" name="Rectangle 22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23528" y="-34497"/>
            <a:ext cx="82809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Если я сорву цветок,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Если ты сорвешь цветок...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Если ВСЕ: и Я, и ТЫ,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Если МЫ сорвем цветы,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То окажутся пусты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 деревья, и кусты...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 не будет красоты.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ext Box 2"/>
          <p:cNvSpPr txBox="1">
            <a:spLocks noChangeArrowheads="1"/>
          </p:cNvSpPr>
          <p:nvPr/>
        </p:nvSpPr>
        <p:spPr bwMode="auto">
          <a:xfrm>
            <a:off x="519113" y="63500"/>
            <a:ext cx="8085137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66"/>
                </a:solidFill>
              </a:rPr>
              <a:t>              </a:t>
            </a:r>
            <a:r>
              <a:rPr lang="ru-RU" sz="2800" b="1" i="1">
                <a:solidFill>
                  <a:srgbClr val="FF0066"/>
                </a:solidFill>
              </a:rPr>
              <a:t>Берегите красивые растения! </a:t>
            </a:r>
          </a:p>
          <a:p>
            <a:r>
              <a:rPr lang="ru-RU" sz="2800" b="1" i="1">
                <a:solidFill>
                  <a:srgbClr val="FF0066"/>
                </a:solidFill>
              </a:rPr>
              <a:t>Пусть наша родная земля всегда будет</a:t>
            </a:r>
          </a:p>
          <a:p>
            <a:r>
              <a:rPr lang="ru-RU" sz="2800" b="1" i="1">
                <a:solidFill>
                  <a:srgbClr val="FF0066"/>
                </a:solidFill>
              </a:rPr>
              <a:t>              прекрасной    и  цветущей</a:t>
            </a:r>
            <a:r>
              <a:rPr lang="ru-RU" sz="2800" b="1">
                <a:solidFill>
                  <a:srgbClr val="FF0066"/>
                </a:solidFill>
              </a:rPr>
              <a:t>!</a:t>
            </a:r>
            <a:r>
              <a:rPr lang="ru-RU">
                <a:solidFill>
                  <a:srgbClr val="FF0066"/>
                </a:solidFill>
              </a:rPr>
              <a:t> </a:t>
            </a:r>
          </a:p>
        </p:txBody>
      </p:sp>
      <p:pic>
        <p:nvPicPr>
          <p:cNvPr id="165891" name="Picture 3" descr="2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484313"/>
            <a:ext cx="6911975" cy="5184775"/>
          </a:xfrm>
          <a:prstGeom prst="rect">
            <a:avLst/>
          </a:prstGeom>
          <a:noFill/>
        </p:spPr>
      </p:pic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2124075" y="1628775"/>
            <a:ext cx="40084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 i="1">
                <a:solidFill>
                  <a:srgbClr val="FF0066"/>
                </a:solidFill>
              </a:rPr>
              <a:t>Б е р е г и !</a:t>
            </a:r>
          </a:p>
        </p:txBody>
      </p:sp>
      <p:pic>
        <p:nvPicPr>
          <p:cNvPr id="165893" name="Picture 5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1500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4" name="Picture 6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5" name="Picture 7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825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6" name="Picture 8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7" name="Picture 9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8" name="Picture 10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9" name="Picture 11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5715000"/>
            <a:ext cx="952500" cy="1143000"/>
          </a:xfrm>
          <a:prstGeom prst="rect">
            <a:avLst/>
          </a:prstGeom>
          <a:noFill/>
        </p:spPr>
      </p:pic>
      <p:pic>
        <p:nvPicPr>
          <p:cNvPr id="165900" name="Picture 12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5715000"/>
            <a:ext cx="952500" cy="1143000"/>
          </a:xfrm>
          <a:prstGeom prst="rect">
            <a:avLst/>
          </a:prstGeom>
          <a:noFill/>
        </p:spPr>
      </p:pic>
      <p:pic>
        <p:nvPicPr>
          <p:cNvPr id="165901" name="Picture 13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5715000"/>
            <a:ext cx="952500" cy="1143000"/>
          </a:xfrm>
          <a:prstGeom prst="rect">
            <a:avLst/>
          </a:prstGeom>
          <a:noFill/>
        </p:spPr>
      </p:pic>
      <p:pic>
        <p:nvPicPr>
          <p:cNvPr id="165902" name="Picture 14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5715000"/>
            <a:ext cx="952500" cy="1143000"/>
          </a:xfrm>
          <a:prstGeom prst="rect">
            <a:avLst/>
          </a:prstGeom>
          <a:noFill/>
        </p:spPr>
      </p:pic>
      <p:sp>
        <p:nvSpPr>
          <p:cNvPr id="165903" name="Rectangle 15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Берегите красивые растения! Пусть наша родная земля всегда будет прекрасной и цветущей! Б е р е г и !</a:t>
            </a:r>
          </a:p>
        </p:txBody>
      </p:sp>
    </p:spTree>
  </p:cSld>
  <p:clrMapOvr>
    <a:masterClrMapping/>
  </p:clrMapOvr>
  <p:transition spd="med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/>
        </p:nvSpPr>
        <p:spPr bwMode="auto">
          <a:xfrm>
            <a:off x="0" y="1419101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</a:rPr>
              <a:t>         </a:t>
            </a:r>
            <a:r>
              <a:rPr lang="ru-RU" dirty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119811" name="Picture 3" descr="01-skwozx-sneg-2-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2708920"/>
            <a:ext cx="5543550" cy="3969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9812" name="Rectangle 4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Почему же подснежники растут зимой? Почему спешат зацвести? Эти цветы очень любят свет. А в голом лесу света очень много. Эти цветы нас радуют как-то особенно после длинной зимы. И когда кажется, весна уже никогда не наступит, зацветают удивитель-но-нежные, хрупкие и нереально воздушные первоцветы.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82624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Солнышко греет, снег тает, звенит капель, птицы весело щебечут и на пригорках, самых солнечных местах, появляются первые цветы.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– Когда появляются первые цветы в лесу? (Как только растает снег, и проявятся первые проталины).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 Как называют первые цветы? (подснежники) А раз они первые цветы, то их еще называют первоцветами. Давайте правильно произнесем это слово. (хором ПЕРВОЦВЕТЫ)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187220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Подснежник – цветок нежный, хрупкий, но в то же время гордый и смелый, растет рядом со снегом, его обдувают холодные ветра, а он не боится и прямо стоит на своей тонкой ножке. Послушайте, пожалуйста, стихотворение о подснежнике. </a:t>
            </a:r>
          </a:p>
        </p:txBody>
      </p:sp>
      <p:pic>
        <p:nvPicPr>
          <p:cNvPr id="3" name="Picture 3" descr="подснежни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2132856"/>
            <a:ext cx="4535612" cy="4535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подснежни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132856"/>
            <a:ext cx="4535612" cy="4535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323850" y="332656"/>
            <a:ext cx="4896222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У занесённых снегом кочек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Под белой шапкой снеговой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Нашли мы маленький цветочек</a:t>
            </a:r>
          </a:p>
          <a:p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</a:rPr>
              <a:t>Полузамёрзший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, чуть живой.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Первым вылез из землицы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На проталинке.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Он мороза не боится,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Хоть и маленький.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Из-под снега расцветает,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Раньше всех весну встречает.</a:t>
            </a:r>
          </a:p>
          <a:p>
            <a:endParaRPr lang="ru-RU" sz="2400" b="1" dirty="0">
              <a:solidFill>
                <a:srgbClr val="0000FF"/>
              </a:solidFill>
            </a:endParaRPr>
          </a:p>
        </p:txBody>
      </p:sp>
      <p:pic>
        <p:nvPicPr>
          <p:cNvPr id="121859" name="Picture 3" descr="подснежник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412776"/>
            <a:ext cx="3960440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1861" name="Picture 5" descr="96ae4d54014566eacb81df953196934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952500" cy="952500"/>
          </a:xfrm>
          <a:prstGeom prst="rect">
            <a:avLst/>
          </a:prstGeom>
          <a:noFill/>
        </p:spPr>
      </p:pic>
      <p:pic>
        <p:nvPicPr>
          <p:cNvPr id="121862" name="Picture 6" descr="96ae4d54014566eacb81df953196934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5517232"/>
            <a:ext cx="952500" cy="952500"/>
          </a:xfrm>
          <a:prstGeom prst="rect">
            <a:avLst/>
          </a:prstGeom>
          <a:noFill/>
        </p:spPr>
      </p:pic>
      <p:pic>
        <p:nvPicPr>
          <p:cNvPr id="121863" name="Picture 7" descr="flowers3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5805264"/>
            <a:ext cx="952500" cy="666750"/>
          </a:xfrm>
          <a:prstGeom prst="rect">
            <a:avLst/>
          </a:prstGeom>
          <a:noFill/>
        </p:spPr>
      </p:pic>
      <p:sp>
        <p:nvSpPr>
          <p:cNvPr id="121864" name="Rectangle 8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Первым вылез из земли на проталинке! Он мороза не боится, хоть и маленький. Стоит в белой шапчонке И зелёной распашонке. Подснежник.</a:t>
            </a:r>
          </a:p>
        </p:txBody>
      </p:sp>
    </p:spTree>
  </p:cSld>
  <p:clrMapOvr>
    <a:masterClrMapping/>
  </p:clrMapOvr>
  <p:transition spd="med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293096"/>
            <a:ext cx="8686800" cy="2232248"/>
          </a:xfrm>
        </p:spPr>
        <p:txBody>
          <a:bodyPr>
            <a:normAutofit/>
          </a:bodyPr>
          <a:lstStyle/>
          <a:p>
            <a:r>
              <a:rPr lang="ru-RU" sz="2200" dirty="0"/>
              <a:t>– Как называется этот цветок?</a:t>
            </a:r>
            <a:br>
              <a:rPr lang="ru-RU" sz="2200" dirty="0"/>
            </a:br>
            <a:r>
              <a:rPr lang="ru-RU" sz="2200" dirty="0"/>
              <a:t>– Назовите части растения? (листья, стебель, цветок)</a:t>
            </a:r>
            <a:br>
              <a:rPr lang="ru-RU" sz="2200" dirty="0"/>
            </a:br>
            <a:r>
              <a:rPr lang="ru-RU" sz="2200" dirty="0"/>
              <a:t>– Какой стебель? (невысокий)</a:t>
            </a:r>
            <a:br>
              <a:rPr lang="ru-RU" sz="2200" dirty="0"/>
            </a:br>
            <a:r>
              <a:rPr lang="ru-RU" sz="2200" dirty="0"/>
              <a:t>– Какие цветки у растения? (белого цвета)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8434" name="Picture 2" descr="http://go2.imgsmail.ru/imgpreview?key=http%3A//stragon.ru/images0/makro03.jpg&amp;mb=imgdb_preview_7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88640"/>
            <a:ext cx="3328694" cy="4138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7" descr="flowers3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5877272"/>
            <a:ext cx="952500" cy="666750"/>
          </a:xfrm>
          <a:prstGeom prst="rect">
            <a:avLst/>
          </a:prstGeom>
          <a:noFill/>
        </p:spPr>
      </p:pic>
      <p:pic>
        <p:nvPicPr>
          <p:cNvPr id="5" name="Picture 7" descr="flowers3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836712"/>
            <a:ext cx="952500" cy="666750"/>
          </a:xfrm>
          <a:prstGeom prst="rect">
            <a:avLst/>
          </a:prstGeom>
          <a:noFill/>
        </p:spPr>
      </p:pic>
      <p:pic>
        <p:nvPicPr>
          <p:cNvPr id="6" name="Picture 5" descr="96ae4d54014566eacb81df953196934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04664"/>
            <a:ext cx="952500" cy="952500"/>
          </a:xfrm>
          <a:prstGeom prst="rect">
            <a:avLst/>
          </a:prstGeom>
          <a:noFill/>
        </p:spPr>
      </p:pic>
      <p:pic>
        <p:nvPicPr>
          <p:cNvPr id="7" name="Picture 5" descr="96ae4d54014566eacb81df953196934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5589240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323728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Первоцветы – это многолетние растения, т. е. такие, которые по многу лет растут и цветут. Они сохраняются под снегом зимой, а с наступлением тепла пробуждаются, и из их корня растут стебель, листья.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2530" name="Picture 2" descr="http://go4.imgsmail.ru/imgpreview?key=http%3A//flower.onego.ru/lukov/enc_3462.jpg&amp;mb=imgdb_preview_13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988840"/>
            <a:ext cx="3520033" cy="470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636096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Но зима заморозила их, давайте им поможем прорасти.</a:t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>
                <a:solidFill>
                  <a:srgbClr val="0070C0"/>
                </a:solidFill>
              </a:rPr>
              <a:t>Мы ямку раскопаем,</a:t>
            </a:r>
            <a:br>
              <a:rPr lang="ru-RU" sz="2200" dirty="0">
                <a:solidFill>
                  <a:srgbClr val="0070C0"/>
                </a:solidFill>
              </a:rPr>
            </a:br>
            <a:r>
              <a:rPr lang="ru-RU" sz="2200" dirty="0">
                <a:solidFill>
                  <a:srgbClr val="0070C0"/>
                </a:solidFill>
              </a:rPr>
              <a:t>Семечко посадим,</a:t>
            </a:r>
            <a:br>
              <a:rPr lang="ru-RU" sz="2200" dirty="0">
                <a:solidFill>
                  <a:srgbClr val="0070C0"/>
                </a:solidFill>
              </a:rPr>
            </a:br>
            <a:r>
              <a:rPr lang="ru-RU" sz="2200" dirty="0">
                <a:solidFill>
                  <a:srgbClr val="0070C0"/>
                </a:solidFill>
              </a:rPr>
              <a:t>Дождичек польет,</a:t>
            </a:r>
            <a:br>
              <a:rPr lang="ru-RU" sz="2200" dirty="0">
                <a:solidFill>
                  <a:srgbClr val="0070C0"/>
                </a:solidFill>
              </a:rPr>
            </a:br>
            <a:r>
              <a:rPr lang="ru-RU" sz="2200" dirty="0">
                <a:solidFill>
                  <a:srgbClr val="0070C0"/>
                </a:solidFill>
              </a:rPr>
              <a:t>Оно прорастет,</a:t>
            </a:r>
            <a:br>
              <a:rPr lang="ru-RU" sz="2200" dirty="0">
                <a:solidFill>
                  <a:srgbClr val="0070C0"/>
                </a:solidFill>
              </a:rPr>
            </a:br>
            <a:r>
              <a:rPr lang="ru-RU" sz="2200" dirty="0">
                <a:solidFill>
                  <a:srgbClr val="0070C0"/>
                </a:solidFill>
              </a:rPr>
              <a:t>Сначала стебелек,</a:t>
            </a:r>
            <a:br>
              <a:rPr lang="ru-RU" sz="2200" dirty="0">
                <a:solidFill>
                  <a:srgbClr val="0070C0"/>
                </a:solidFill>
              </a:rPr>
            </a:br>
            <a:r>
              <a:rPr lang="ru-RU" sz="2200" dirty="0">
                <a:solidFill>
                  <a:srgbClr val="0070C0"/>
                </a:solidFill>
              </a:rPr>
              <a:t>А затем листок.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Ну, вот и появился первый весенний цветок.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http://forchel.ru/uploads/posts/2011-12/1323542908_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052736"/>
            <a:ext cx="5760640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4" name="Picture 2" descr="http://go2.imgsmail.ru/imgpreview?key=http%3A//os1.i.ua/3/1/8284580_5b1e24b.jpg&amp;mb=imgdb_preview_138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4941168"/>
            <a:ext cx="1380015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76672"/>
            <a:ext cx="8686800" cy="583264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200" i="1" dirty="0" err="1"/>
              <a:t>Физминутка</a:t>
            </a:r>
            <a:r>
              <a:rPr lang="ru-RU" sz="2200" i="1" dirty="0"/>
              <a:t> </a:t>
            </a:r>
            <a:r>
              <a:rPr lang="ru-RU" sz="3200" b="1" i="1" dirty="0">
                <a:solidFill>
                  <a:srgbClr val="00B050"/>
                </a:solidFill>
              </a:rPr>
              <a:t>«На лугу растут цветы»</a:t>
            </a:r>
            <a:r>
              <a:rPr lang="ru-RU" sz="2200" b="1" i="1" dirty="0"/>
              <a:t/>
            </a:r>
            <a:br>
              <a:rPr lang="ru-RU" sz="2200" b="1" i="1" dirty="0"/>
            </a:br>
            <a:r>
              <a:rPr lang="ru-RU" sz="2200" b="1" i="1" dirty="0"/>
              <a:t/>
            </a:r>
            <a:br>
              <a:rPr lang="ru-RU" sz="2200" b="1" i="1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На лугу растут цветы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Небывалой красоты. (Потягивания — руки в стороны.)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К солнцу тянутся цветы.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С ними потянись и ты. (Потягивания — руки вверх.)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Ветер дует иногда,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Только это не беда. (Дети машут руками, изображая ветер.)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Наклоняются цветочки,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Опускают лепесточки. (Наклоны.)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А потом опять встают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>И по-прежнему цветут.</a:t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200" dirty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/>
          </a:p>
        </p:txBody>
      </p:sp>
      <p:pic>
        <p:nvPicPr>
          <p:cNvPr id="3" name="Picture 5" descr="96ae4d54014566eacb81df953196934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764704"/>
            <a:ext cx="952500" cy="952500"/>
          </a:xfrm>
          <a:prstGeom prst="rect">
            <a:avLst/>
          </a:prstGeom>
          <a:noFill/>
        </p:spPr>
      </p:pic>
      <p:pic>
        <p:nvPicPr>
          <p:cNvPr id="4" name="Picture 5" descr="96ae4d54014566eacb81df953196934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332656"/>
            <a:ext cx="952500" cy="952500"/>
          </a:xfrm>
          <a:prstGeom prst="rect">
            <a:avLst/>
          </a:prstGeom>
          <a:noFill/>
        </p:spPr>
      </p:pic>
      <p:pic>
        <p:nvPicPr>
          <p:cNvPr id="5" name="Picture 7" descr="flowers3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196752"/>
            <a:ext cx="952500" cy="666750"/>
          </a:xfrm>
          <a:prstGeom prst="rect">
            <a:avLst/>
          </a:prstGeom>
          <a:noFill/>
        </p:spPr>
      </p:pic>
      <p:pic>
        <p:nvPicPr>
          <p:cNvPr id="6" name="Picture 5" descr="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3789040"/>
            <a:ext cx="1587500" cy="1738312"/>
          </a:xfrm>
          <a:prstGeom prst="rect">
            <a:avLst/>
          </a:prstGeom>
          <a:noFill/>
        </p:spPr>
      </p:pic>
      <p:pic>
        <p:nvPicPr>
          <p:cNvPr id="7" name="Picture 5" descr="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725144"/>
            <a:ext cx="1587500" cy="1738312"/>
          </a:xfrm>
          <a:prstGeom prst="rect">
            <a:avLst/>
          </a:prstGeom>
          <a:noFill/>
        </p:spPr>
      </p:pic>
      <p:pic>
        <p:nvPicPr>
          <p:cNvPr id="8" name="Picture 5" descr="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869160"/>
            <a:ext cx="1587500" cy="17383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240</TotalTime>
  <Words>819</Words>
  <Application>Microsoft Office PowerPoint</Application>
  <PresentationFormat>Экран (4:3)</PresentationFormat>
  <Paragraphs>79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Первоцветы  Конспект комплексной НОД по ознакомлению с окружающим и развитию речи в средней группе детского сада. </vt:lpstr>
      <vt:lpstr>Лес просыпается после долгого зимнего сна. Где-то глубоко в земле корни уже вбирают себя влагу первой оттаявшей земли. Появляются в лесу первые подснежники.</vt:lpstr>
      <vt:lpstr>Почему же подснежники растут зимой? Почему спешат зацвести? Эти цветы очень любят свет. А в голом лесу света очень много. Эти цветы нас радуют как-то особенно после длинной зимы. И когда кажется, весна уже никогда не наступит, зацветают удивитель-но-нежные, хрупкие и нереально воздушные первоцветы.</vt:lpstr>
      <vt:lpstr>Подснежник – цветок нежный, хрупкий, но в то же время гордый и смелый, растет рядом со снегом, его обдувают холодные ветра, а он не боится и прямо стоит на своей тонкой ножке. Послушайте, пожалуйста, стихотворение о подснежнике. </vt:lpstr>
      <vt:lpstr>Первым вылез из земли на проталинке! Он мороза не боится, хоть и маленький. Стоит в белой шапчонке И зелёной распашонке. Подснежник.</vt:lpstr>
      <vt:lpstr>– Как называется этот цветок? – Назовите части растения? (листья, стебель, цветок) – Какой стебель? (невысокий) – Какие цветки у растения? (белого цвета) </vt:lpstr>
      <vt:lpstr>Первоцветы – это многолетние растения, т. е. такие, которые по многу лет растут и цветут. Они сохраняются под снегом зимой, а с наступлением тепла пробуждаются, и из их корня растут стебель, листья. </vt:lpstr>
      <vt:lpstr>Но зима заморозила их, давайте им поможем прорасти.      Мы ямку раскопаем, Семечко посадим, Дождичек польет, Оно прорастет, Сначала стебелек, А затем листок.    Ну, вот и появился первый весенний цветок. </vt:lpstr>
      <vt:lpstr>Физминутка «На лугу растут цветы»   На лугу растут цветы Небывалой красоты. (Потягивания — руки в стороны.) К солнцу тянутся цветы. С ними потянись и ты. (Потягивания — руки вверх.) Ветер дует иногда, Только это не беда. (Дети машут руками, изображая ветер.) Наклоняются цветочки, Опускают лепесточки. (Наклоны.) А потом опять встают И по-прежнему цветут.   </vt:lpstr>
      <vt:lpstr>Мать-и-мачеха. На глиняных откосах, В оврагах, вдоль дорог появился первым жёлтый огонёк.</vt:lpstr>
      <vt:lpstr>Мать-и-мачеха.</vt:lpstr>
      <vt:lpstr>Уронило солнце Лучик золотой. Вырос одуванчик – Первый, молодой. У него чудесный, Золотистый цвет. Он – большого солнца Маленький портрет! </vt:lpstr>
      <vt:lpstr>Одуванчик так любит солнышко, что не отводит от него восторженного взгляда. Взойдет солнце на востоке - одуванчик на восток смотрит, поднимается в зенит - одуванчик поднимет головку кверху, приближается к закату - одуванчик не спускает с заката взгляда. Головка цветка всегда движется за солнышком.(С. Красиков) </vt:lpstr>
      <vt:lpstr>Когда одуванчик отцветает, на месте желтой головки появляется белый шарик из пушинок. На каждой пушинке крепится семечка, и когда дует ветер, то пушинки разлетаются и разносят семена одуванчика.</vt:lpstr>
      <vt:lpstr>«Белые горошки на зелёной ножке» </vt:lpstr>
      <vt:lpstr>О первый ландыш! Из-под снега ты просишь солнечных лучей; какая девственная нега В душистой чистоте твоей! Как первый луч весенний ярок! Какие в нём исходят сны! Как ты пленителен, подарок воспламеняющей весны!... А.Фет.</vt:lpstr>
      <vt:lpstr>Игра: «Один – много»</vt:lpstr>
      <vt:lpstr>Игра «Найди лишнее»</vt:lpstr>
      <vt:lpstr>Игра «Найди лишнее»</vt:lpstr>
      <vt:lpstr>Вот весенние цветы или первоцветы. Их запомнить должен ты как весны примету. Назови их! Пролеска. Ветреница дубравная. Одуванчик. Мать-и-мачеха. Ландыш майский.</vt:lpstr>
      <vt:lpstr>Помни правила: • Не рви цветы в лесу, на лугу. Пусть красивые растения остаются в природе. • Помни, что букеты можно составлять только из тех растений, которые выращены человеком. • Посади первоцветы в саду и ухаживай за ними. • Расскажи друзьям и близким об охране первоцветов. </vt:lpstr>
      <vt:lpstr>Презентация PowerPoint</vt:lpstr>
      <vt:lpstr>Берегите красивые растения! Пусть наша родная земля всегда будет прекрасной и цветущей! Б е р е г и 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Первоцветы  Конспект комплексной НОД по ознакомлению с окружающим и развитию речи в средней группе детского сада.</dc:title>
  <dc:creator>Света</dc:creator>
  <cp:lastModifiedBy>home</cp:lastModifiedBy>
  <cp:revision>28</cp:revision>
  <dcterms:created xsi:type="dcterms:W3CDTF">2014-03-16T14:09:33Z</dcterms:created>
  <dcterms:modified xsi:type="dcterms:W3CDTF">2022-05-18T17:08:33Z</dcterms:modified>
</cp:coreProperties>
</file>