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74" r:id="rId4"/>
    <p:sldId id="260" r:id="rId5"/>
    <p:sldId id="259" r:id="rId6"/>
    <p:sldId id="261" r:id="rId7"/>
    <p:sldId id="262" r:id="rId8"/>
    <p:sldId id="263" r:id="rId9"/>
    <p:sldId id="272" r:id="rId10"/>
    <p:sldId id="273" r:id="rId11"/>
    <p:sldId id="271" r:id="rId12"/>
    <p:sldId id="270" r:id="rId13"/>
    <p:sldId id="258" r:id="rId14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2" autoAdjust="0"/>
    <p:restoredTop sz="94388" autoAdjust="0"/>
  </p:normalViewPr>
  <p:slideViewPr>
    <p:cSldViewPr>
      <p:cViewPr varScale="1">
        <p:scale>
          <a:sx n="87" d="100"/>
          <a:sy n="87" d="100"/>
        </p:scale>
        <p:origin x="-145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3687B7-5FCB-4A3A-821A-AA92D712EDA2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6893CD-7B07-43FA-B64C-ABB6158A12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3384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6085E1-FF5B-44ED-9E9A-C243CF5B3DBF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F9011D-8947-4A39-8139-1B65851298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743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F9011D-8947-4A39-8139-1B65851298C5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78224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DF430-FC8E-49E2-B346-F242706F48F4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70652-2A29-42BC-94E0-528DCA6CC8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8259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DF430-FC8E-49E2-B346-F242706F48F4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70652-2A29-42BC-94E0-528DCA6CC8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523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DF430-FC8E-49E2-B346-F242706F48F4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70652-2A29-42BC-94E0-528DCA6CC8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9546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DF430-FC8E-49E2-B346-F242706F48F4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70652-2A29-42BC-94E0-528DCA6CC8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2055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DF430-FC8E-49E2-B346-F242706F48F4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70652-2A29-42BC-94E0-528DCA6CC8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1002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DF430-FC8E-49E2-B346-F242706F48F4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70652-2A29-42BC-94E0-528DCA6CC8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3413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DF430-FC8E-49E2-B346-F242706F48F4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70652-2A29-42BC-94E0-528DCA6CC8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268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DF430-FC8E-49E2-B346-F242706F48F4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70652-2A29-42BC-94E0-528DCA6CC8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284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DF430-FC8E-49E2-B346-F242706F48F4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70652-2A29-42BC-94E0-528DCA6CC8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6225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DF430-FC8E-49E2-B346-F242706F48F4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70652-2A29-42BC-94E0-528DCA6CC8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698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DF430-FC8E-49E2-B346-F242706F48F4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70652-2A29-42BC-94E0-528DCA6CC8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410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1DF430-FC8E-49E2-B346-F242706F48F4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E70652-2A29-42BC-94E0-528DCA6CC8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6775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jpeg"/><Relationship Id="rId11" Type="http://schemas.openxmlformats.org/officeDocument/2006/relationships/image" Target="../media/image40.jpeg"/><Relationship Id="rId5" Type="http://schemas.openxmlformats.org/officeDocument/2006/relationships/image" Target="../media/image34.jpeg"/><Relationship Id="rId10" Type="http://schemas.openxmlformats.org/officeDocument/2006/relationships/image" Target="../media/image39.jpeg"/><Relationship Id="rId4" Type="http://schemas.openxmlformats.org/officeDocument/2006/relationships/image" Target="../media/image33.jpeg"/><Relationship Id="rId9" Type="http://schemas.openxmlformats.org/officeDocument/2006/relationships/image" Target="../media/image3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microsoft.com/office/2007/relationships/hdphoto" Target="../media/hdphoto1.wdp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87524" y="1196752"/>
            <a:ext cx="8604956" cy="2160240"/>
          </a:xfrm>
          <a:prstGeom prst="rect">
            <a:avLst/>
          </a:prstGeom>
        </p:spPr>
        <p:txBody>
          <a:bodyPr>
            <a:prstTxWarp prst="textInflateBottom">
              <a:avLst/>
            </a:prstTxWarp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</a:rPr>
              <a:t>«Взаимодействие 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</a:rPr>
              <a:t>с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</a:rPr>
              <a:t> родителями  по  вопросам </a:t>
            </a:r>
          </a:p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</a:rPr>
              <a:t>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</a:rPr>
              <a:t>экономического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</a:rPr>
              <a:t> воспитания  дошкольников» 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Constantia" panose="02030602050306030303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71600" y="332656"/>
            <a:ext cx="7128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dirty="0">
                <a:latin typeface="Constantia" pitchFamily="18" charset="0"/>
              </a:rPr>
              <a:t>муниципальное дошкольное образовательное учреждение </a:t>
            </a:r>
          </a:p>
          <a:p>
            <a:pPr algn="ctr">
              <a:spcBef>
                <a:spcPct val="0"/>
              </a:spcBef>
            </a:pPr>
            <a:r>
              <a:rPr lang="ru-RU" altLang="ru-RU" b="1" dirty="0">
                <a:solidFill>
                  <a:schemeClr val="accent4">
                    <a:lumMod val="50000"/>
                  </a:schemeClr>
                </a:solidFill>
                <a:latin typeface="Constantia" pitchFamily="18" charset="0"/>
              </a:rPr>
              <a:t>«</a:t>
            </a:r>
            <a:r>
              <a:rPr lang="ru-RU" altLang="ru-RU" b="1" dirty="0" smtClean="0">
                <a:solidFill>
                  <a:schemeClr val="accent4">
                    <a:lumMod val="50000"/>
                  </a:schemeClr>
                </a:solidFill>
                <a:latin typeface="Constantia" pitchFamily="18" charset="0"/>
              </a:rPr>
              <a:t>Центр  развития ребёнка «Дубравушка</a:t>
            </a:r>
            <a:r>
              <a:rPr lang="ru-RU" altLang="ru-RU" b="1" dirty="0">
                <a:solidFill>
                  <a:schemeClr val="accent4">
                    <a:lumMod val="50000"/>
                  </a:schemeClr>
                </a:solidFill>
                <a:latin typeface="Constantia" pitchFamily="18" charset="0"/>
              </a:rPr>
              <a:t>» –  детский сад №31»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516630" y="6174099"/>
            <a:ext cx="63367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sz="2400" b="1" dirty="0" smtClean="0">
                <a:solidFill>
                  <a:srgbClr val="7030A0"/>
                </a:solidFill>
                <a:latin typeface="Constantia" pitchFamily="18" charset="0"/>
              </a:rPr>
              <a:t>Зуева Надежда Петровна</a:t>
            </a:r>
            <a:endParaRPr lang="ru-RU" altLang="ru-RU" sz="2400" b="1" dirty="0">
              <a:solidFill>
                <a:srgbClr val="7030A0"/>
              </a:solidFill>
              <a:latin typeface="Constantia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6419" y="3393643"/>
            <a:ext cx="3739154" cy="24866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729576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61767" y="2492896"/>
            <a:ext cx="3033482" cy="21208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2254289"/>
            <a:ext cx="3105629" cy="20704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4322" y="496560"/>
            <a:ext cx="2339870" cy="32088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28"/>
          <a:stretch/>
        </p:blipFill>
        <p:spPr>
          <a:xfrm>
            <a:off x="4716016" y="4732529"/>
            <a:ext cx="3754776" cy="1944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1790" y="359275"/>
            <a:ext cx="3033482" cy="20223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Рисунок 4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80139" y="181069"/>
            <a:ext cx="3098169" cy="1919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8105" y="3889171"/>
            <a:ext cx="4248472" cy="2767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61595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3233202"/>
            <a:ext cx="2562115" cy="34161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32316"/>
            <a:ext cx="2566399" cy="34218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93358" y="4756901"/>
            <a:ext cx="3480235" cy="18924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1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3789040"/>
            <a:ext cx="1883181" cy="1872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0977" y="242526"/>
            <a:ext cx="4347664" cy="28984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61738" y="3429000"/>
            <a:ext cx="2287230" cy="16218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6611" y="3429000"/>
            <a:ext cx="1598495" cy="11838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03662" y="242526"/>
            <a:ext cx="1645305" cy="21007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3663" y="2343268"/>
            <a:ext cx="1645305" cy="10857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86607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8390813"/>
              </p:ext>
            </p:extLst>
          </p:nvPr>
        </p:nvGraphicFramePr>
        <p:xfrm>
          <a:off x="323529" y="332656"/>
          <a:ext cx="8496944" cy="6340152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3497014"/>
                <a:gridCol w="4999930"/>
              </a:tblGrid>
              <a:tr h="17158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kern="50" dirty="0" smtClean="0">
                        <a:effectLst/>
                        <a:latin typeface="Constantia" panose="02030602050306030303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kern="50" dirty="0" smtClean="0">
                          <a:effectLst/>
                          <a:latin typeface="Constantia" panose="02030602050306030303" pitchFamily="18" charset="0"/>
                        </a:rPr>
                        <a:t>Направления </a:t>
                      </a:r>
                      <a:r>
                        <a:rPr lang="ru-RU" sz="1800" kern="50" dirty="0">
                          <a:effectLst/>
                          <a:latin typeface="Constantia" panose="02030602050306030303" pitchFamily="18" charset="0"/>
                        </a:rPr>
                        <a:t>и </a:t>
                      </a:r>
                      <a:endParaRPr lang="ru-RU" sz="1800" kern="50" dirty="0" smtClean="0">
                        <a:effectLst/>
                        <a:latin typeface="Constantia" panose="02030602050306030303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kern="50" dirty="0" smtClean="0">
                          <a:effectLst/>
                          <a:latin typeface="Constantia" panose="02030602050306030303" pitchFamily="18" charset="0"/>
                        </a:rPr>
                        <a:t>формы </a:t>
                      </a:r>
                      <a:r>
                        <a:rPr lang="ru-RU" sz="1800" kern="50" dirty="0">
                          <a:effectLst/>
                          <a:latin typeface="Constantia" panose="02030602050306030303" pitchFamily="18" charset="0"/>
                        </a:rPr>
                        <a:t>взаимодействия </a:t>
                      </a:r>
                      <a:endParaRPr lang="ru-RU" sz="1800" kern="50" dirty="0" smtClean="0">
                        <a:effectLst/>
                        <a:latin typeface="Constantia" panose="02030602050306030303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kern="50" dirty="0" smtClean="0">
                          <a:effectLst/>
                          <a:latin typeface="Constantia" panose="02030602050306030303" pitchFamily="18" charset="0"/>
                        </a:rPr>
                        <a:t>с </a:t>
                      </a:r>
                      <a:r>
                        <a:rPr lang="ru-RU" sz="1800" kern="50" dirty="0">
                          <a:effectLst/>
                          <a:latin typeface="Constantia" panose="02030602050306030303" pitchFamily="18" charset="0"/>
                        </a:rPr>
                        <a:t>родителями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kern="50" dirty="0">
                          <a:effectLst/>
                          <a:latin typeface="Constantia" panose="02030602050306030303" pitchFamily="18" charset="0"/>
                        </a:rPr>
                        <a:t> </a:t>
                      </a:r>
                      <a:endParaRPr lang="ru-RU" sz="1800" kern="50" dirty="0">
                        <a:effectLst/>
                        <a:latin typeface="Constantia" panose="02030602050306030303" pitchFamily="18" charset="0"/>
                        <a:ea typeface="SimSun"/>
                        <a:cs typeface="Mangal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kern="50" dirty="0" smtClean="0">
                        <a:effectLst/>
                        <a:latin typeface="Constantia" panose="02030602050306030303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kern="50" dirty="0" smtClean="0">
                          <a:effectLst/>
                          <a:latin typeface="Constantia" panose="02030602050306030303" pitchFamily="18" charset="0"/>
                        </a:rPr>
                        <a:t>Формы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kern="50" dirty="0" smtClean="0">
                          <a:effectLst/>
                          <a:latin typeface="Constantia" panose="02030602050306030303" pitchFamily="18" charset="0"/>
                        </a:rPr>
                        <a:t>работы </a:t>
                      </a:r>
                      <a:endParaRPr lang="ru-RU" sz="1800" kern="50" dirty="0">
                        <a:effectLst/>
                        <a:latin typeface="Constantia" panose="02030602050306030303" pitchFamily="18" charset="0"/>
                        <a:ea typeface="SimSun"/>
                        <a:cs typeface="Mangal"/>
                      </a:endParaRPr>
                    </a:p>
                  </a:txBody>
                  <a:tcPr marL="34925" marR="34925" marT="34925" marB="34925"/>
                </a:tc>
              </a:tr>
              <a:tr h="5715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kern="50" dirty="0">
                          <a:effectLst/>
                          <a:latin typeface="Constantia" panose="02030602050306030303" pitchFamily="18" charset="0"/>
                        </a:rPr>
                        <a:t>Информационное </a:t>
                      </a:r>
                      <a:endParaRPr lang="ru-RU" sz="1800" kern="50" dirty="0">
                        <a:effectLst/>
                        <a:latin typeface="Constantia" panose="02030602050306030303" pitchFamily="18" charset="0"/>
                        <a:ea typeface="SimSun"/>
                        <a:cs typeface="Mangal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kern="50" dirty="0">
                          <a:effectLst/>
                          <a:latin typeface="Constantia" panose="02030602050306030303" pitchFamily="18" charset="0"/>
                        </a:rPr>
                        <a:t>Тематические стенды, создание странички на сайте дошкольной образовательной организации, родительский лекторий, консультации, создание библиотеки. </a:t>
                      </a:r>
                      <a:endParaRPr lang="ru-RU" sz="1800" kern="50" dirty="0">
                        <a:effectLst/>
                        <a:latin typeface="Constantia" panose="02030602050306030303" pitchFamily="18" charset="0"/>
                        <a:ea typeface="SimSun"/>
                        <a:cs typeface="Mangal"/>
                      </a:endParaRPr>
                    </a:p>
                  </a:txBody>
                  <a:tcPr marL="34925" marR="34925" marT="34925" marB="34925"/>
                </a:tc>
              </a:tr>
              <a:tr h="5702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kern="50" dirty="0">
                          <a:effectLst/>
                          <a:latin typeface="Constantia" panose="02030602050306030303" pitchFamily="18" charset="0"/>
                        </a:rPr>
                        <a:t>Познавательное </a:t>
                      </a:r>
                      <a:endParaRPr lang="ru-RU" sz="1800" kern="50" dirty="0">
                        <a:effectLst/>
                        <a:latin typeface="Constantia" panose="02030602050306030303" pitchFamily="18" charset="0"/>
                        <a:ea typeface="SimSun"/>
                        <a:cs typeface="Mangal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kern="50" dirty="0">
                          <a:effectLst/>
                          <a:latin typeface="Constantia" panose="02030602050306030303" pitchFamily="18" charset="0"/>
                        </a:rPr>
                        <a:t>Создание предметно-пространственной среды,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kern="50" dirty="0">
                          <a:effectLst/>
                          <a:latin typeface="Constantia" panose="02030602050306030303" pitchFamily="18" charset="0"/>
                        </a:rPr>
                        <a:t>семейные проекты, конкурсы, папки-передвижки, театрализованные постановки. </a:t>
                      </a:r>
                      <a:endParaRPr lang="ru-RU" sz="1800" kern="50" dirty="0">
                        <a:effectLst/>
                        <a:latin typeface="Constantia" panose="02030602050306030303" pitchFamily="18" charset="0"/>
                        <a:ea typeface="SimSun"/>
                        <a:cs typeface="Mangal"/>
                      </a:endParaRPr>
                    </a:p>
                  </a:txBody>
                  <a:tcPr marL="34925" marR="34925" marT="34925" marB="34925"/>
                </a:tc>
              </a:tr>
              <a:tr h="3657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kern="50" dirty="0">
                          <a:effectLst/>
                          <a:latin typeface="Constantia" panose="02030602050306030303" pitchFamily="18" charset="0"/>
                        </a:rPr>
                        <a:t>Досуговое </a:t>
                      </a:r>
                      <a:endParaRPr lang="ru-RU" sz="1800" kern="50" dirty="0">
                        <a:effectLst/>
                        <a:latin typeface="Constantia" panose="02030602050306030303" pitchFamily="18" charset="0"/>
                        <a:ea typeface="SimSun"/>
                        <a:cs typeface="Mangal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kern="50" dirty="0">
                          <a:effectLst/>
                          <a:latin typeface="Constantia" panose="02030602050306030303" pitchFamily="18" charset="0"/>
                        </a:rPr>
                        <a:t>Праздники, выставки, ярмарки, экскурсии, встречи с интересными людьми, родительский клуб. </a:t>
                      </a:r>
                      <a:endParaRPr lang="ru-RU" sz="1800" kern="50" dirty="0">
                        <a:effectLst/>
                        <a:latin typeface="Constantia" panose="02030602050306030303" pitchFamily="18" charset="0"/>
                        <a:ea typeface="SimSun"/>
                        <a:cs typeface="Mangal"/>
                      </a:endParaRPr>
                    </a:p>
                  </a:txBody>
                  <a:tcPr marL="34925" marR="34925" marT="34925" marB="34925"/>
                </a:tc>
              </a:tr>
              <a:tr h="13972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kern="50" dirty="0">
                          <a:effectLst/>
                          <a:latin typeface="Constantia" panose="02030602050306030303" pitchFamily="18" charset="0"/>
                        </a:rPr>
                        <a:t>Аналитическое </a:t>
                      </a:r>
                      <a:endParaRPr lang="ru-RU" sz="1800" kern="50" dirty="0">
                        <a:effectLst/>
                        <a:latin typeface="Constantia" panose="02030602050306030303" pitchFamily="18" charset="0"/>
                        <a:ea typeface="SimSun"/>
                        <a:cs typeface="Mangal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kern="50" dirty="0">
                          <a:effectLst/>
                          <a:latin typeface="Constantia" panose="02030602050306030303" pitchFamily="18" charset="0"/>
                        </a:rPr>
                        <a:t>Анкетирование, тестирование, личные беседы, родительская почта, анализ мнений и запросов родителей. </a:t>
                      </a:r>
                      <a:endParaRPr lang="ru-RU" sz="1800" kern="50" dirty="0">
                        <a:effectLst/>
                        <a:latin typeface="Constantia" panose="02030602050306030303" pitchFamily="18" charset="0"/>
                        <a:ea typeface="SimSun"/>
                        <a:cs typeface="Mangal"/>
                      </a:endParaRPr>
                    </a:p>
                  </a:txBody>
                  <a:tcPr marL="34925" marR="34925" marT="34925" marB="34925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29119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95536" y="320457"/>
            <a:ext cx="842493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i="1" dirty="0" smtClean="0">
                <a:latin typeface="Constantia" panose="02030602050306030303" pitchFamily="18" charset="0"/>
              </a:rPr>
              <a:t>«Семья </a:t>
            </a:r>
            <a:r>
              <a:rPr lang="ru-RU" sz="2800" i="1" dirty="0">
                <a:latin typeface="Constantia" panose="02030602050306030303" pitchFamily="18" charset="0"/>
              </a:rPr>
              <a:t>для ребенка – это источник общественного опыта. Здесь он находит примеры для подражания и здесь происходит его социальное рождение. И если мы хотим вырастить нравственно здоровое поколение, то должны действовать «всем миром»: детский сад, семья, </a:t>
            </a:r>
            <a:r>
              <a:rPr lang="ru-RU" sz="2800" i="1" dirty="0" smtClean="0">
                <a:latin typeface="Constantia" panose="02030602050306030303" pitchFamily="18" charset="0"/>
              </a:rPr>
              <a:t>общественность».</a:t>
            </a:r>
            <a:endParaRPr lang="ru-RU" sz="2800" i="1" dirty="0">
              <a:latin typeface="Constantia" panose="02030602050306030303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39752" y="3698305"/>
            <a:ext cx="4898082" cy="27456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94938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7512" y="3573015"/>
            <a:ext cx="3890951" cy="29182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6047" y="116632"/>
            <a:ext cx="6388641" cy="41764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256" y="836712"/>
            <a:ext cx="2111896" cy="21118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231" y="4509120"/>
            <a:ext cx="3993769" cy="21466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09592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11560" y="596054"/>
            <a:ext cx="446449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b="1" i="1" dirty="0">
                <a:latin typeface="Constantia" panose="02030602050306030303" pitchFamily="18" charset="0"/>
              </a:rPr>
              <a:t>«Сколько бы ни был длинен путь, всегда начинается он с первого шага</a:t>
            </a:r>
            <a:r>
              <a:rPr lang="ru-RU" sz="3600" b="1" i="1" dirty="0" smtClean="0">
                <a:latin typeface="Constantia" panose="02030602050306030303" pitchFamily="18" charset="0"/>
              </a:rPr>
              <a:t>»</a:t>
            </a:r>
          </a:p>
          <a:p>
            <a:pPr>
              <a:lnSpc>
                <a:spcPct val="150000"/>
              </a:lnSpc>
            </a:pPr>
            <a:r>
              <a:rPr lang="ru-RU" sz="2800" i="1" dirty="0">
                <a:latin typeface="Constantia" panose="02030602050306030303" pitchFamily="18" charset="0"/>
              </a:rPr>
              <a:t>в</a:t>
            </a:r>
            <a:r>
              <a:rPr lang="ru-RU" sz="2800" i="1" dirty="0" smtClean="0">
                <a:latin typeface="Constantia" panose="02030602050306030303" pitchFamily="18" charset="0"/>
              </a:rPr>
              <a:t>осточная мудрость</a:t>
            </a:r>
            <a:endParaRPr lang="ru-RU" sz="2800" i="1" dirty="0">
              <a:latin typeface="Constantia" panose="02030602050306030303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124744"/>
            <a:ext cx="3960440" cy="43204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042953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19572" y="332656"/>
            <a:ext cx="7704856" cy="101566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Constantia" panose="02030602050306030303" pitchFamily="18" charset="0"/>
              </a:rPr>
              <a:t>ЦЕЛЬ</a:t>
            </a:r>
            <a:r>
              <a:rPr lang="ru-RU" sz="2000" dirty="0"/>
              <a:t> </a:t>
            </a:r>
            <a:r>
              <a:rPr lang="ru-RU" sz="2000" dirty="0">
                <a:latin typeface="Constantia" panose="02030602050306030303" pitchFamily="18" charset="0"/>
              </a:rPr>
              <a:t>повышение компетентности родителей по вопросу экономического воспитания детей старшего дошкольного возраста.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4005064"/>
            <a:ext cx="8352928" cy="255454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endParaRPr lang="ru-RU" sz="2000" dirty="0" smtClean="0">
              <a:latin typeface="Constantia" panose="02030602050306030303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Constantia" panose="02030602050306030303" pitchFamily="18" charset="0"/>
              </a:rPr>
              <a:t>Дать </a:t>
            </a:r>
            <a:r>
              <a:rPr lang="ru-RU" sz="2000" dirty="0">
                <a:latin typeface="Constantia" panose="02030602050306030303" pitchFamily="18" charset="0"/>
              </a:rPr>
              <a:t>понятие родителям о необходимости экономического воспитания и  его возможностях;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Constantia" panose="02030602050306030303" pitchFamily="18" charset="0"/>
              </a:rPr>
              <a:t>познакомить </a:t>
            </a:r>
            <a:r>
              <a:rPr lang="ru-RU" sz="2000" dirty="0">
                <a:latin typeface="Constantia" panose="02030602050306030303" pitchFamily="18" charset="0"/>
              </a:rPr>
              <a:t>родителей с особенностями знакомства детей с финансовой грамотностью;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000" dirty="0">
                <a:latin typeface="Constantia" panose="02030602050306030303" pitchFamily="18" charset="0"/>
              </a:rPr>
              <a:t>р</a:t>
            </a:r>
            <a:r>
              <a:rPr lang="ru-RU" sz="2000" dirty="0" smtClean="0">
                <a:latin typeface="Constantia" panose="02030602050306030303" pitchFamily="18" charset="0"/>
              </a:rPr>
              <a:t>асширить </a:t>
            </a:r>
            <a:r>
              <a:rPr lang="ru-RU" sz="2000" dirty="0">
                <a:latin typeface="Constantia" panose="02030602050306030303" pitchFamily="18" charset="0"/>
              </a:rPr>
              <a:t>кругозор родителей посредством игр экономической направленности.</a:t>
            </a:r>
          </a:p>
          <a:p>
            <a:pPr algn="ctr"/>
            <a:endParaRPr lang="ru-RU" sz="2000" dirty="0">
              <a:latin typeface="Constantia" panose="02030602050306030303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9" y="1644534"/>
            <a:ext cx="3330200" cy="20962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605955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623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7025" y="3789040"/>
            <a:ext cx="4069431" cy="27129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832" y="3801694"/>
            <a:ext cx="3600400" cy="2700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288032" y="415117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600" dirty="0">
                <a:latin typeface="Constantia" panose="02030602050306030303" pitchFamily="18" charset="0"/>
              </a:rPr>
              <a:t>П</a:t>
            </a:r>
            <a:r>
              <a:rPr lang="ru-RU" sz="1600" dirty="0" smtClean="0">
                <a:latin typeface="Constantia" panose="02030602050306030303" pitchFamily="18" charset="0"/>
              </a:rPr>
              <a:t>оставить </a:t>
            </a:r>
            <a:r>
              <a:rPr lang="ru-RU" sz="1600" dirty="0">
                <a:latin typeface="Constantia" panose="02030602050306030303" pitchFamily="18" charset="0"/>
              </a:rPr>
              <a:t>в известность родителей (законных представителей) о предстоящей работе, обеспечить себя их поддержкой</a:t>
            </a:r>
            <a:r>
              <a:rPr lang="ru-RU" sz="1600" dirty="0" smtClean="0">
                <a:latin typeface="Constantia" panose="02030602050306030303" pitchFamily="18" charset="0"/>
              </a:rPr>
              <a:t>.</a:t>
            </a:r>
            <a:endParaRPr lang="ru-RU" sz="1600" dirty="0">
              <a:latin typeface="Constantia" panose="02030602050306030303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8032" y="1340768"/>
            <a:ext cx="4572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600" dirty="0">
                <a:latin typeface="Constantia" panose="02030602050306030303" pitchFamily="18" charset="0"/>
              </a:rPr>
              <a:t>Р</a:t>
            </a:r>
            <a:r>
              <a:rPr lang="ru-RU" sz="1600" dirty="0" smtClean="0">
                <a:latin typeface="Constantia" panose="02030602050306030303" pitchFamily="18" charset="0"/>
              </a:rPr>
              <a:t>аскрыть </a:t>
            </a:r>
            <a:r>
              <a:rPr lang="ru-RU" sz="1600" dirty="0">
                <a:latin typeface="Constantia" panose="02030602050306030303" pitchFamily="18" charset="0"/>
              </a:rPr>
              <a:t>идею программы воспитания финансовой грамотности у детей: цель, задачи, содержание программы по </a:t>
            </a:r>
            <a:r>
              <a:rPr lang="ru-RU" sz="1600" dirty="0" smtClean="0">
                <a:latin typeface="Constantia" panose="02030602050306030303" pitchFamily="18" charset="0"/>
              </a:rPr>
              <a:t>финансовой </a:t>
            </a:r>
            <a:r>
              <a:rPr lang="ru-RU" sz="1600" dirty="0">
                <a:latin typeface="Constantia" panose="02030602050306030303" pitchFamily="18" charset="0"/>
              </a:rPr>
              <a:t>грамотности «Экономическое воспитание дошкольников</a:t>
            </a:r>
            <a:r>
              <a:rPr lang="ru-RU" sz="1600" dirty="0" smtClean="0">
                <a:latin typeface="Constantia" panose="02030602050306030303" pitchFamily="18" charset="0"/>
              </a:rPr>
              <a:t>».</a:t>
            </a:r>
            <a:endParaRPr lang="ru-RU" sz="1600" dirty="0">
              <a:latin typeface="Constantia" panose="02030602050306030303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2872583"/>
            <a:ext cx="457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Constantia" panose="02030602050306030303" pitchFamily="18" charset="0"/>
              </a:rPr>
              <a:t>Разъяснить </a:t>
            </a:r>
            <a:r>
              <a:rPr lang="ru-RU" sz="1600" dirty="0">
                <a:latin typeface="Constantia" panose="02030602050306030303" pitchFamily="18" charset="0"/>
              </a:rPr>
              <a:t>специфику образовательной деятельности по </a:t>
            </a:r>
            <a:r>
              <a:rPr lang="ru-RU" sz="1600" dirty="0" smtClean="0">
                <a:latin typeface="Constantia" panose="02030602050306030303" pitchFamily="18" charset="0"/>
              </a:rPr>
              <a:t> программе.</a:t>
            </a:r>
            <a:endParaRPr lang="ru-RU" sz="1600" dirty="0">
              <a:latin typeface="Constantia" panose="02030602050306030303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04048" y="436987"/>
            <a:ext cx="36724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Constantia" panose="02030602050306030303" pitchFamily="18" charset="0"/>
              </a:rPr>
              <a:t>Информировать о </a:t>
            </a:r>
            <a:r>
              <a:rPr lang="ru-RU" sz="1600" dirty="0">
                <a:latin typeface="Constantia" panose="02030602050306030303" pitchFamily="18" charset="0"/>
              </a:rPr>
              <a:t>ходе реализации данного </a:t>
            </a:r>
            <a:r>
              <a:rPr lang="ru-RU" sz="1600" dirty="0" smtClean="0">
                <a:latin typeface="Constantia" panose="02030602050306030303" pitchFamily="18" charset="0"/>
              </a:rPr>
              <a:t>направления.</a:t>
            </a:r>
            <a:endParaRPr lang="ru-RU" sz="1600" dirty="0">
              <a:latin typeface="Constantia" panose="02030602050306030303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895057" y="1272145"/>
            <a:ext cx="410908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Constantia" panose="02030602050306030303" pitchFamily="18" charset="0"/>
              </a:rPr>
              <a:t>Предоставить </a:t>
            </a:r>
            <a:r>
              <a:rPr lang="ru-RU" sz="1600" dirty="0">
                <a:latin typeface="Constantia" panose="02030602050306030303" pitchFamily="18" charset="0"/>
              </a:rPr>
              <a:t>возможность обсуждать вопросы, связанные с реализацией </a:t>
            </a:r>
            <a:r>
              <a:rPr lang="ru-RU" sz="1600" dirty="0" smtClean="0">
                <a:latin typeface="Constantia" panose="02030602050306030303" pitchFamily="18" charset="0"/>
              </a:rPr>
              <a:t>программы.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920074" y="2366220"/>
            <a:ext cx="390749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Constantia" panose="02030602050306030303" pitchFamily="18" charset="0"/>
              </a:rPr>
              <a:t>Разъяснить </a:t>
            </a:r>
            <a:r>
              <a:rPr lang="ru-RU" sz="1600" dirty="0">
                <a:latin typeface="Constantia" panose="02030602050306030303" pitchFamily="18" charset="0"/>
              </a:rPr>
              <a:t>необходимость </a:t>
            </a:r>
            <a:r>
              <a:rPr lang="ru-RU" sz="1600" dirty="0" smtClean="0">
                <a:latin typeface="Constantia" panose="02030602050306030303" pitchFamily="18" charset="0"/>
              </a:rPr>
              <a:t>регулярных бесед </a:t>
            </a:r>
            <a:r>
              <a:rPr lang="ru-RU" sz="1600" dirty="0">
                <a:latin typeface="Constantia" panose="02030602050306030303" pitchFamily="18" charset="0"/>
              </a:rPr>
              <a:t>с детьми на финансово-экономические темы дома</a:t>
            </a:r>
            <a:r>
              <a:rPr lang="ru-RU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68494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9592" y="692696"/>
            <a:ext cx="8764895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Constantia" panose="02030602050306030303" pitchFamily="18" charset="0"/>
              </a:rPr>
              <a:t>1. Необходимо </a:t>
            </a:r>
            <a:r>
              <a:rPr lang="ru-RU" sz="1400" dirty="0">
                <a:latin typeface="Constantia" panose="02030602050306030303" pitchFamily="18" charset="0"/>
              </a:rPr>
              <a:t>ли экономическое воспитание Вашему ребенку?</a:t>
            </a:r>
          </a:p>
          <a:p>
            <a:pPr algn="just"/>
            <a:r>
              <a:rPr lang="ru-RU" sz="1400" dirty="0">
                <a:latin typeface="Constantia" panose="02030602050306030303" pitchFamily="18" charset="0"/>
              </a:rPr>
              <a:t>2. С какого возраста вы считаете нужно начинать экономическое воспитание детей?</a:t>
            </a:r>
          </a:p>
          <a:p>
            <a:pPr algn="just"/>
            <a:r>
              <a:rPr lang="ru-RU" sz="1400" dirty="0">
                <a:latin typeface="Constantia" panose="02030602050306030303" pitchFamily="18" charset="0"/>
              </a:rPr>
              <a:t>3. Знакомите ли Вы, своего ребенка с бюджетом вашей семьи?</a:t>
            </a:r>
          </a:p>
          <a:p>
            <a:pPr algn="just"/>
            <a:r>
              <a:rPr lang="ru-RU" sz="1400" dirty="0">
                <a:latin typeface="Constantia" panose="02030602050306030303" pitchFamily="18" charset="0"/>
              </a:rPr>
              <a:t>4. Если да, то, каким образом Вы это делаете?</a:t>
            </a:r>
          </a:p>
          <a:p>
            <a:pPr algn="just"/>
            <a:r>
              <a:rPr lang="ru-RU" sz="1400" dirty="0">
                <a:latin typeface="Constantia" panose="02030602050306030303" pitchFamily="18" charset="0"/>
              </a:rPr>
              <a:t>А) объясняем, откуда берутся деньги в семье</a:t>
            </a:r>
          </a:p>
          <a:p>
            <a:pPr algn="just"/>
            <a:r>
              <a:rPr lang="ru-RU" sz="1400" dirty="0">
                <a:latin typeface="Constantia" panose="02030602050306030303" pitchFamily="18" charset="0"/>
              </a:rPr>
              <a:t>Б) объясняем, на что нужно потрать деньги, прежде всего</a:t>
            </a:r>
          </a:p>
          <a:p>
            <a:pPr algn="just"/>
            <a:r>
              <a:rPr lang="ru-RU" sz="1400" dirty="0">
                <a:latin typeface="Constantia" panose="02030602050306030303" pitchFamily="18" charset="0"/>
              </a:rPr>
              <a:t>В) иногда выслушиваем мнение ребенка</a:t>
            </a:r>
          </a:p>
          <a:p>
            <a:pPr algn="just"/>
            <a:r>
              <a:rPr lang="ru-RU" sz="1400" dirty="0">
                <a:latin typeface="Constantia" panose="02030602050306030303" pitchFamily="18" charset="0"/>
              </a:rPr>
              <a:t>Г) ребенок еще мал для этого</a:t>
            </a:r>
          </a:p>
          <a:p>
            <a:pPr algn="just"/>
            <a:r>
              <a:rPr lang="ru-RU" sz="1400" dirty="0">
                <a:latin typeface="Constantia" panose="02030602050306030303" pitchFamily="18" charset="0"/>
              </a:rPr>
              <a:t>Д) другое ___</a:t>
            </a:r>
          </a:p>
          <a:p>
            <a:pPr algn="just"/>
            <a:r>
              <a:rPr lang="ru-RU" sz="1400" dirty="0" smtClean="0">
                <a:latin typeface="Constantia" panose="02030602050306030303" pitchFamily="18" charset="0"/>
              </a:rPr>
              <a:t>5. </a:t>
            </a:r>
            <a:r>
              <a:rPr lang="ru-RU" sz="1400" dirty="0">
                <a:latin typeface="Constantia" panose="02030602050306030303" pitchFamily="18" charset="0"/>
              </a:rPr>
              <a:t>Какие методы Вы применяете при экономическом воспитании с ребенком?</a:t>
            </a:r>
          </a:p>
          <a:p>
            <a:pPr algn="just"/>
            <a:r>
              <a:rPr lang="ru-RU" sz="1400" dirty="0">
                <a:latin typeface="Constantia" panose="02030602050306030303" pitchFamily="18" charset="0"/>
              </a:rPr>
              <a:t>А) игры</a:t>
            </a:r>
          </a:p>
          <a:p>
            <a:pPr algn="just"/>
            <a:r>
              <a:rPr lang="ru-RU" sz="1400" dirty="0">
                <a:latin typeface="Constantia" panose="02030602050306030303" pitchFamily="18" charset="0"/>
              </a:rPr>
              <a:t>Б) чтение сказок</a:t>
            </a:r>
          </a:p>
          <a:p>
            <a:pPr algn="just"/>
            <a:r>
              <a:rPr lang="ru-RU" sz="1400" dirty="0">
                <a:latin typeface="Constantia" panose="02030602050306030303" pitchFamily="18" charset="0"/>
              </a:rPr>
              <a:t>В) совместные походы в магазин, банк, аптеку и т. д.</a:t>
            </a:r>
          </a:p>
          <a:p>
            <a:pPr algn="just"/>
            <a:r>
              <a:rPr lang="ru-RU" sz="1400" dirty="0">
                <a:latin typeface="Constantia" panose="02030602050306030303" pitchFamily="18" charset="0"/>
              </a:rPr>
              <a:t>Г) другое</a:t>
            </a:r>
          </a:p>
          <a:p>
            <a:pPr algn="just"/>
            <a:r>
              <a:rPr lang="ru-RU" sz="1400" dirty="0" smtClean="0">
                <a:latin typeface="Constantia" panose="02030602050306030303" pitchFamily="18" charset="0"/>
              </a:rPr>
              <a:t>6. </a:t>
            </a:r>
            <a:r>
              <a:rPr lang="ru-RU" sz="1400" dirty="0">
                <a:latin typeface="Constantia" panose="02030602050306030303" pitchFamily="18" charset="0"/>
              </a:rPr>
              <a:t>Перечислите источники получения информации по экономическому</a:t>
            </a:r>
          </a:p>
          <a:p>
            <a:pPr algn="just"/>
            <a:r>
              <a:rPr lang="ru-RU" sz="1400" dirty="0">
                <a:latin typeface="Constantia" panose="02030602050306030303" pitchFamily="18" charset="0"/>
              </a:rPr>
              <a:t>воспитанию? ___</a:t>
            </a:r>
          </a:p>
          <a:p>
            <a:pPr algn="just"/>
            <a:r>
              <a:rPr lang="ru-RU" sz="1400" dirty="0">
                <a:latin typeface="Constantia" panose="02030602050306030303" pitchFamily="18" charset="0"/>
              </a:rPr>
              <a:t>А) по телевидению</a:t>
            </a:r>
          </a:p>
          <a:p>
            <a:pPr algn="just"/>
            <a:r>
              <a:rPr lang="ru-RU" sz="1400" dirty="0">
                <a:latin typeface="Constantia" panose="02030602050306030303" pitchFamily="18" charset="0"/>
              </a:rPr>
              <a:t>Б) по радио</a:t>
            </a:r>
          </a:p>
          <a:p>
            <a:pPr algn="just"/>
            <a:r>
              <a:rPr lang="ru-RU" sz="1400" dirty="0">
                <a:latin typeface="Constantia" panose="02030602050306030303" pitchFamily="18" charset="0"/>
              </a:rPr>
              <a:t>В) в газете и журнале</a:t>
            </a:r>
          </a:p>
          <a:p>
            <a:pPr algn="just"/>
            <a:r>
              <a:rPr lang="ru-RU" sz="1400" dirty="0">
                <a:latin typeface="Constantia" panose="02030602050306030303" pitchFamily="18" charset="0"/>
              </a:rPr>
              <a:t>Г) из книг и специальной литературы</a:t>
            </a:r>
          </a:p>
          <a:p>
            <a:pPr algn="just"/>
            <a:r>
              <a:rPr lang="ru-RU" sz="1400" dirty="0">
                <a:latin typeface="Constantia" panose="02030602050306030303" pitchFamily="18" charset="0"/>
              </a:rPr>
              <a:t>Д) другое ___</a:t>
            </a:r>
          </a:p>
          <a:p>
            <a:pPr algn="just"/>
            <a:r>
              <a:rPr lang="ru-RU" sz="1400" dirty="0" smtClean="0">
                <a:latin typeface="Constantia" panose="02030602050306030303" pitchFamily="18" charset="0"/>
              </a:rPr>
              <a:t>7. </a:t>
            </a:r>
            <a:r>
              <a:rPr lang="ru-RU" sz="1400" dirty="0">
                <a:latin typeface="Constantia" panose="02030602050306030303" pitchFamily="18" charset="0"/>
              </a:rPr>
              <a:t>Объясняете ли вы своему ребенку на доступном ему уровне, какую роль играют электроэнергия, газ, вода в жизни человека? ___</a:t>
            </a:r>
          </a:p>
          <a:p>
            <a:pPr algn="just"/>
            <a:r>
              <a:rPr lang="ru-RU" sz="1400" dirty="0" smtClean="0">
                <a:latin typeface="Constantia" panose="02030602050306030303" pitchFamily="18" charset="0"/>
              </a:rPr>
              <a:t>8. </a:t>
            </a:r>
            <a:r>
              <a:rPr lang="ru-RU" sz="1400" dirty="0">
                <a:latin typeface="Constantia" panose="02030602050306030303" pitchFamily="18" charset="0"/>
              </a:rPr>
              <a:t>Объясняете ли Вы своему ребенку, правила экономного пользования водой, электроэнергией, газом </a:t>
            </a:r>
            <a:r>
              <a:rPr lang="ru-RU" sz="1400" dirty="0" smtClean="0">
                <a:latin typeface="Constantia" panose="02030602050306030303" pitchFamily="18" charset="0"/>
              </a:rPr>
              <a:t>__</a:t>
            </a:r>
            <a:endParaRPr lang="ru-RU" sz="1400" dirty="0">
              <a:latin typeface="Constantia" panose="02030602050306030303" pitchFamily="18" charset="0"/>
            </a:endParaRPr>
          </a:p>
          <a:p>
            <a:pPr algn="just"/>
            <a:r>
              <a:rPr lang="ru-RU" sz="1400" dirty="0" smtClean="0">
                <a:latin typeface="Constantia" panose="02030602050306030303" pitchFamily="18" charset="0"/>
              </a:rPr>
              <a:t>9. </a:t>
            </a:r>
            <a:r>
              <a:rPr lang="ru-RU" sz="1400" dirty="0">
                <a:latin typeface="Constantia" panose="02030602050306030303" pitchFamily="18" charset="0"/>
              </a:rPr>
              <a:t>Всегда ли сами экономите свет, тепло и воду?___</a:t>
            </a:r>
          </a:p>
          <a:p>
            <a:pPr algn="just"/>
            <a:r>
              <a:rPr lang="ru-RU" sz="1400" dirty="0" smtClean="0">
                <a:latin typeface="Constantia" panose="02030602050306030303" pitchFamily="18" charset="0"/>
              </a:rPr>
              <a:t>10. </a:t>
            </a:r>
            <a:r>
              <a:rPr lang="ru-RU" sz="1400" dirty="0">
                <a:latin typeface="Constantia" panose="02030602050306030303" pitchFamily="18" charset="0"/>
              </a:rPr>
              <a:t>Нуждаетесь ли Вы в советах воспитателя по экономическому воспитанию ребенка? ___</a:t>
            </a:r>
          </a:p>
          <a:p>
            <a:pPr algn="just"/>
            <a:r>
              <a:rPr lang="ru-RU" sz="1400" dirty="0" smtClean="0">
                <a:latin typeface="Constantia" panose="02030602050306030303" pitchFamily="18" charset="0"/>
              </a:rPr>
              <a:t>11. </a:t>
            </a:r>
            <a:r>
              <a:rPr lang="ru-RU" sz="1400" dirty="0">
                <a:latin typeface="Constantia" panose="02030602050306030303" pitchFamily="18" charset="0"/>
              </a:rPr>
              <a:t>Какими будут ваши предложения по экономическому воспитанию детей___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16632"/>
            <a:ext cx="7704856" cy="720079"/>
          </a:xfrm>
          <a:prstGeom prst="rect">
            <a:avLst/>
          </a:prstGeom>
        </p:spPr>
        <p:txBody>
          <a:bodyPr wrap="square">
            <a:prstTxWarp prst="textInflateBottom">
              <a:avLst/>
            </a:prstTxWarp>
            <a:spAutoFit/>
          </a:bodyPr>
          <a:lstStyle/>
          <a:p>
            <a:pPr algn="ctr"/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Constantia" panose="02030602050306030303" pitchFamily="18" charset="0"/>
              </a:rPr>
              <a:t>А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onstantia" panose="02030602050306030303" pitchFamily="18" charset="0"/>
              </a:rPr>
              <a:t>нкета  «Экономическое  воспитание  ребенка 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Constantia" panose="02030602050306030303" pitchFamily="18" charset="0"/>
              </a:rPr>
              <a:t>в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onstantia" panose="02030602050306030303" pitchFamily="18" charset="0"/>
              </a:rPr>
              <a:t> семье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Constantia" panose="02030602050306030303" pitchFamily="18" charset="0"/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3292363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613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3528" y="3293808"/>
            <a:ext cx="4894836" cy="32868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5530" y="188640"/>
            <a:ext cx="4211960" cy="29779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898" y="467625"/>
            <a:ext cx="3816424" cy="26990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3434612"/>
            <a:ext cx="2619986" cy="31460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29074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283" y="-10886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536" y="329251"/>
            <a:ext cx="4508174" cy="3108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35896" y="3645024"/>
            <a:ext cx="5256584" cy="29952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0823" y="3651650"/>
            <a:ext cx="2939210" cy="20791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48064" y="841933"/>
            <a:ext cx="3558480" cy="25436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39714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7514" y="4086280"/>
            <a:ext cx="4244485" cy="26272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15" y="2446586"/>
            <a:ext cx="2012440" cy="15585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77857"/>
            <a:ext cx="4221885" cy="31307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16015" y="3573016"/>
            <a:ext cx="4221885" cy="29208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7514" y="230084"/>
            <a:ext cx="4244485" cy="20816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3998" y="2446586"/>
            <a:ext cx="2078002" cy="15353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05517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</TotalTime>
  <Words>535</Words>
  <Application>Microsoft Office PowerPoint</Application>
  <PresentationFormat>Экран (4:3)</PresentationFormat>
  <Paragraphs>64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Детсад №31</dc:creator>
  <cp:lastModifiedBy>Детсад №31</cp:lastModifiedBy>
  <cp:revision>34</cp:revision>
  <cp:lastPrinted>2022-11-28T11:07:48Z</cp:lastPrinted>
  <dcterms:created xsi:type="dcterms:W3CDTF">2022-11-15T06:32:27Z</dcterms:created>
  <dcterms:modified xsi:type="dcterms:W3CDTF">2022-12-01T10:16:10Z</dcterms:modified>
</cp:coreProperties>
</file>