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wmf" Extension="wmf"/>
  <Default ContentType="application/vnd.openxmlformats-package.relationships+xml" Extension="rels"/>
  <Default ContentType="application/xml" Extension="xml"/>
  <Default ContentType="image/vnd.ms-photo" Extension="wdp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74" r:id="rId3"/>
    <p:sldId id="275" r:id="rId4"/>
    <p:sldId id="261" r:id="rId5"/>
    <p:sldId id="260" r:id="rId6"/>
    <p:sldId id="276" r:id="rId7"/>
    <p:sldId id="272" r:id="rId8"/>
    <p:sldId id="279" r:id="rId9"/>
    <p:sldId id="280" r:id="rId10"/>
    <p:sldId id="281" r:id="rId11"/>
    <p:sldId id="282" r:id="rId12"/>
    <p:sldId id="286" r:id="rId13"/>
    <p:sldId id="270" r:id="rId14"/>
    <p:sldId id="269" r:id="rId15"/>
    <p:sldId id="285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BD6F1-A336-49C2-9235-D081FA11D1E2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7D8E5-3AF6-4289-AD0B-A4664892A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82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F66C90-30F8-4442-8384-98C6671A7299}" type="slidenum">
              <a:rPr lang="ru-RU"/>
              <a:pPr/>
              <a:t>6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Сегодня мы познакомимся с новым правилом.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1D41CB-C69E-416E-81D1-B887AD369A0F}" type="slidenum">
              <a:rPr lang="ru-RU"/>
              <a:pPr/>
              <a:t>8</a:t>
            </a:fld>
            <a:endParaRPr lang="ru-RU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Наблюдение над словами.</a:t>
            </a:r>
          </a:p>
          <a:p>
            <a:r>
              <a:rPr lang="ru-RU"/>
              <a:t>Что происходит с гласным в суффиксе при изменении формы слова?</a:t>
            </a:r>
          </a:p>
          <a:p>
            <a:r>
              <a:rPr lang="ru-RU"/>
              <a:t>(наблюдение над тремя словами)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C533FC-5744-474C-AF1E-FCD400375874}" type="slidenum">
              <a:rPr lang="ru-RU"/>
              <a:pPr/>
              <a:t>9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Прочитайте правило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31F205-00C2-4579-8B60-D3F8038CD0D1}" type="slidenum">
              <a:rPr lang="ru-RU"/>
              <a:pPr/>
              <a:t>10</a:t>
            </a:fld>
            <a:endParaRPr lang="ru-RU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Что происходит с гласным в суффиксе?</a:t>
            </a:r>
          </a:p>
          <a:p>
            <a:r>
              <a:rPr lang="ru-RU"/>
              <a:t>Есть бараш</a:t>
            </a:r>
            <a:r>
              <a:rPr lang="en-US"/>
              <a:t>[</a:t>
            </a:r>
            <a:r>
              <a:rPr lang="ru-RU"/>
              <a:t>ик</a:t>
            </a:r>
            <a:r>
              <a:rPr lang="en-US"/>
              <a:t>]</a:t>
            </a:r>
            <a:r>
              <a:rPr lang="ru-RU"/>
              <a:t>. Нет бараш</a:t>
            </a:r>
            <a:r>
              <a:rPr lang="en-US"/>
              <a:t>[</a:t>
            </a:r>
            <a:r>
              <a:rPr lang="ru-RU"/>
              <a:t>ик</a:t>
            </a:r>
            <a:r>
              <a:rPr lang="en-US"/>
              <a:t>]</a:t>
            </a:r>
            <a:r>
              <a:rPr lang="ru-RU"/>
              <a:t>а. Мы так говорим? (нет). А как мы говорим? (нет барашка). Что происходит с гласным? (не произносится, исчезает, убегает). А в слове «барашек» пишется суффикс -ек-. Может быть надо произносить барашЕка?( нет, надо произносить «барашка»). Что произошло с гласным «Е»?</a:t>
            </a:r>
          </a:p>
          <a:p>
            <a:r>
              <a:rPr lang="ru-RU"/>
              <a:t>Аналогично другие примеры.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51FA6D-4F39-4679-B4BA-41FAEC9B45D3}" type="slidenum">
              <a:rPr lang="ru-RU"/>
              <a:pPr/>
              <a:t>11</a:t>
            </a:fld>
            <a:endParaRPr lang="ru-RU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Прочитайте правило.</a:t>
            </a:r>
          </a:p>
          <a:p>
            <a:r>
              <a:rPr lang="ru-RU"/>
              <a:t>Гласный звук из суффикса -ек- исчезает, убегает, выпадает. Такой гласный называется «БЕГЛЫМ ГЛАСНЫМ».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0C8361-54DA-4D9F-9E46-A20AE59A2072}" type="slidenum">
              <a:rPr lang="ru-RU"/>
              <a:pPr/>
              <a:t>15</a:t>
            </a:fld>
            <a:endParaRPr lang="ru-RU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А теперь приступим к выполнению заданий в тетради.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07427-AA03-4846-BD82-F056622A1B4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40AD-7A31-4F0D-BBF5-EA26E1FD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256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07427-AA03-4846-BD82-F056622A1B4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40AD-7A31-4F0D-BBF5-EA26E1FD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987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07427-AA03-4846-BD82-F056622A1B4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40AD-7A31-4F0D-BBF5-EA26E1FD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498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07427-AA03-4846-BD82-F056622A1B4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40AD-7A31-4F0D-BBF5-EA26E1FD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0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07427-AA03-4846-BD82-F056622A1B4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40AD-7A31-4F0D-BBF5-EA26E1FD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361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07427-AA03-4846-BD82-F056622A1B4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40AD-7A31-4F0D-BBF5-EA26E1FD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424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07427-AA03-4846-BD82-F056622A1B4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40AD-7A31-4F0D-BBF5-EA26E1FD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726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07427-AA03-4846-BD82-F056622A1B4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40AD-7A31-4F0D-BBF5-EA26E1FD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445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07427-AA03-4846-BD82-F056622A1B4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40AD-7A31-4F0D-BBF5-EA26E1FD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185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07427-AA03-4846-BD82-F056622A1B4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40AD-7A31-4F0D-BBF5-EA26E1FD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238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07427-AA03-4846-BD82-F056622A1B4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40AD-7A31-4F0D-BBF5-EA26E1FD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91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07427-AA03-4846-BD82-F056622A1B4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240AD-7A31-4F0D-BBF5-EA26E1FD0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25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7182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Правописание суффиксов –</a:t>
            </a:r>
            <a:r>
              <a:rPr lang="ru-RU" dirty="0" err="1" smtClean="0">
                <a:solidFill>
                  <a:srgbClr val="FF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ик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,-</a:t>
            </a:r>
            <a:r>
              <a:rPr lang="ru-RU" dirty="0" err="1" smtClean="0">
                <a:solidFill>
                  <a:srgbClr val="FF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ек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.</a:t>
            </a:r>
            <a:endParaRPr lang="ru-RU" dirty="0">
              <a:solidFill>
                <a:srgbClr val="FF0000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4" name="Picture 4" descr="C:\Users\Пользователь\Desktop\downlo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46385"/>
            <a:ext cx="6336704" cy="4257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63888" y="2263767"/>
            <a:ext cx="23698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>
                <a:solidFill>
                  <a:schemeClr val="bg1"/>
                </a:solidFill>
              </a:rPr>
              <a:t>з</a:t>
            </a:r>
            <a:r>
              <a:rPr lang="ru-RU" sz="4000" b="1" dirty="0" err="1" smtClean="0">
                <a:solidFill>
                  <a:schemeClr val="bg1"/>
                </a:solidFill>
              </a:rPr>
              <a:t>амоч</a:t>
            </a:r>
            <a:r>
              <a:rPr lang="ru-RU" sz="4000" b="1" dirty="0" smtClean="0">
                <a:solidFill>
                  <a:schemeClr val="bg1"/>
                </a:solidFill>
              </a:rPr>
              <a:t>…к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6825" y="3323096"/>
            <a:ext cx="22239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к</a:t>
            </a:r>
            <a:r>
              <a:rPr lang="ru-RU" sz="4000" b="1" dirty="0" smtClean="0">
                <a:solidFill>
                  <a:schemeClr val="bg1"/>
                </a:solidFill>
              </a:rPr>
              <a:t>люч…к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9" name="Picture 6" descr="C:\Users\Пользователь\Desktop\253c65db42eb48c660ccb621880cbed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34" y="3659956"/>
            <a:ext cx="2160240" cy="287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134954" y="1898248"/>
            <a:ext cx="69762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?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8104" y="5503783"/>
            <a:ext cx="381642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Презентацию подготовила :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учитель  </a:t>
            </a:r>
            <a:r>
              <a:rPr lang="ru-RU" sz="1600" b="1" dirty="0">
                <a:solidFill>
                  <a:srgbClr val="FF0000"/>
                </a:solidFill>
              </a:rPr>
              <a:t>начальных классов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МБОУ </a:t>
            </a:r>
            <a:r>
              <a:rPr lang="ru-RU" sz="1600" b="1" dirty="0">
                <a:solidFill>
                  <a:srgbClr val="FF0000"/>
                </a:solidFill>
              </a:rPr>
              <a:t>СОШ №17 им. В. </a:t>
            </a:r>
            <a:r>
              <a:rPr lang="ru-RU" sz="1600" b="1" dirty="0" err="1" smtClean="0">
                <a:solidFill>
                  <a:srgbClr val="FF0000"/>
                </a:solidFill>
              </a:rPr>
              <a:t>Зангиева</a:t>
            </a:r>
            <a:r>
              <a:rPr lang="ru-RU" sz="1600" b="1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г</a:t>
            </a:r>
            <a:r>
              <a:rPr lang="ru-RU" sz="1600" b="1" dirty="0">
                <a:solidFill>
                  <a:srgbClr val="FF0000"/>
                </a:solidFill>
              </a:rPr>
              <a:t>. </a:t>
            </a:r>
            <a:r>
              <a:rPr lang="ru-RU" sz="1600" b="1" dirty="0" smtClean="0">
                <a:solidFill>
                  <a:srgbClr val="FF0000"/>
                </a:solidFill>
              </a:rPr>
              <a:t>Владикавказа 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Гаглоева </a:t>
            </a:r>
            <a:r>
              <a:rPr lang="ru-RU" sz="1600" b="1" dirty="0">
                <a:solidFill>
                  <a:srgbClr val="FF0000"/>
                </a:solidFill>
              </a:rPr>
              <a:t>Маргарита Анатольевна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694485" y="879229"/>
            <a:ext cx="2026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«Школа </a:t>
            </a:r>
            <a:r>
              <a:rPr lang="en-US" b="1" dirty="0">
                <a:solidFill>
                  <a:srgbClr val="FF0000"/>
                </a:solidFill>
              </a:rPr>
              <a:t>XXI </a:t>
            </a:r>
            <a:r>
              <a:rPr lang="ru-RU" b="1" dirty="0">
                <a:solidFill>
                  <a:srgbClr val="FF0000"/>
                </a:solidFill>
              </a:rPr>
              <a:t>века»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026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2" name="Rectangle 36" descr="Светлый горизонтальный"/>
          <p:cNvSpPr>
            <a:spLocks noChangeArrowheads="1"/>
          </p:cNvSpPr>
          <p:nvPr/>
        </p:nvSpPr>
        <p:spPr bwMode="auto">
          <a:xfrm>
            <a:off x="3132138" y="3860800"/>
            <a:ext cx="287337" cy="4318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4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Понаблюдаем, когда пишется, суффикс </a:t>
            </a:r>
            <a:r>
              <a:rPr lang="ru-RU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ru-RU" sz="3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ек</a:t>
            </a:r>
            <a:r>
              <a:rPr lang="ru-RU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640763" cy="51117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Есть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Нет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dirty="0"/>
              <a:t>Есть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Нет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dirty="0"/>
              <a:t>Есть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Нет </a:t>
            </a:r>
          </a:p>
        </p:txBody>
      </p:sp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1403350" y="1628775"/>
            <a:ext cx="216058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бараш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[</a:t>
            </a:r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ик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]</a:t>
            </a:r>
          </a:p>
        </p:txBody>
      </p:sp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1331913" y="2133600"/>
            <a:ext cx="259238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бараш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[</a:t>
            </a:r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ик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]а</a:t>
            </a:r>
          </a:p>
        </p:txBody>
      </p:sp>
      <p:sp>
        <p:nvSpPr>
          <p:cNvPr id="14344" name="Rectangle 8" descr="Светлый горизонтальный"/>
          <p:cNvSpPr>
            <a:spLocks noChangeArrowheads="1"/>
          </p:cNvSpPr>
          <p:nvPr/>
        </p:nvSpPr>
        <p:spPr bwMode="auto">
          <a:xfrm>
            <a:off x="2946400" y="2178050"/>
            <a:ext cx="287338" cy="4318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WordArt 9"/>
          <p:cNvSpPr>
            <a:spLocks noChangeArrowheads="1" noChangeShapeType="1" noTextEdit="1"/>
          </p:cNvSpPr>
          <p:nvPr/>
        </p:nvSpPr>
        <p:spPr bwMode="auto">
          <a:xfrm>
            <a:off x="1476375" y="3213100"/>
            <a:ext cx="2303463" cy="595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горош[ик]</a:t>
            </a:r>
          </a:p>
        </p:txBody>
      </p:sp>
      <p:sp>
        <p:nvSpPr>
          <p:cNvPr id="14346" name="WordArt 10"/>
          <p:cNvSpPr>
            <a:spLocks noChangeArrowheads="1" noChangeShapeType="1" noTextEdit="1"/>
          </p:cNvSpPr>
          <p:nvPr/>
        </p:nvSpPr>
        <p:spPr bwMode="auto">
          <a:xfrm>
            <a:off x="1476375" y="3789363"/>
            <a:ext cx="2663825" cy="595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горош[ик]а</a:t>
            </a:r>
          </a:p>
        </p:txBody>
      </p:sp>
      <p:sp>
        <p:nvSpPr>
          <p:cNvPr id="14347" name="Rectangle 11" descr="Светлый горизонтальный"/>
          <p:cNvSpPr>
            <a:spLocks noChangeArrowheads="1"/>
          </p:cNvSpPr>
          <p:nvPr/>
        </p:nvSpPr>
        <p:spPr bwMode="auto">
          <a:xfrm>
            <a:off x="3146425" y="3860800"/>
            <a:ext cx="287338" cy="4318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8" name="WordArt 12"/>
          <p:cNvSpPr>
            <a:spLocks noChangeArrowheads="1" noChangeShapeType="1" noTextEdit="1"/>
          </p:cNvSpPr>
          <p:nvPr/>
        </p:nvSpPr>
        <p:spPr bwMode="auto">
          <a:xfrm>
            <a:off x="1476375" y="4868863"/>
            <a:ext cx="26638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кармаш[ик]</a:t>
            </a:r>
          </a:p>
        </p:txBody>
      </p:sp>
      <p:sp>
        <p:nvSpPr>
          <p:cNvPr id="14349" name="WordArt 13"/>
          <p:cNvSpPr>
            <a:spLocks noChangeArrowheads="1" noChangeShapeType="1" noTextEdit="1"/>
          </p:cNvSpPr>
          <p:nvPr/>
        </p:nvSpPr>
        <p:spPr bwMode="auto">
          <a:xfrm>
            <a:off x="1476375" y="5445125"/>
            <a:ext cx="30956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кармаш[ик]а</a:t>
            </a:r>
          </a:p>
        </p:txBody>
      </p:sp>
      <p:sp>
        <p:nvSpPr>
          <p:cNvPr id="14350" name="Rectangle 14" descr="Светлый горизонтальный"/>
          <p:cNvSpPr>
            <a:spLocks noChangeArrowheads="1"/>
          </p:cNvSpPr>
          <p:nvPr/>
        </p:nvSpPr>
        <p:spPr bwMode="auto">
          <a:xfrm>
            <a:off x="3492500" y="5502275"/>
            <a:ext cx="360363" cy="4318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51" name="WordArt 15"/>
          <p:cNvSpPr>
            <a:spLocks noChangeArrowheads="1" noChangeShapeType="1" noTextEdit="1"/>
          </p:cNvSpPr>
          <p:nvPr/>
        </p:nvSpPr>
        <p:spPr bwMode="auto">
          <a:xfrm>
            <a:off x="5724525" y="5516563"/>
            <a:ext cx="259238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onotype Corsiva"/>
              </a:rPr>
              <a:t>кармашек</a:t>
            </a:r>
          </a:p>
        </p:txBody>
      </p:sp>
      <p:sp>
        <p:nvSpPr>
          <p:cNvPr id="14352" name="WordArt 16"/>
          <p:cNvSpPr>
            <a:spLocks noChangeArrowheads="1" noChangeShapeType="1" noTextEdit="1"/>
          </p:cNvSpPr>
          <p:nvPr/>
        </p:nvSpPr>
        <p:spPr bwMode="auto">
          <a:xfrm>
            <a:off x="5724525" y="3933825"/>
            <a:ext cx="20161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onotype Corsiva"/>
              </a:rPr>
              <a:t>горошек</a:t>
            </a:r>
          </a:p>
        </p:txBody>
      </p:sp>
      <p:sp>
        <p:nvSpPr>
          <p:cNvPr id="14353" name="WordArt 17"/>
          <p:cNvSpPr>
            <a:spLocks noChangeArrowheads="1" noChangeShapeType="1" noTextEdit="1"/>
          </p:cNvSpPr>
          <p:nvPr/>
        </p:nvSpPr>
        <p:spPr bwMode="auto">
          <a:xfrm>
            <a:off x="5580063" y="2133600"/>
            <a:ext cx="2089150" cy="542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onotype Corsiva"/>
              </a:rPr>
              <a:t>барашек</a:t>
            </a: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4572000" y="227647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cs typeface="Arial" charset="0"/>
              </a:rPr>
              <a:t>—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4716463" y="386080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cs typeface="Arial" charset="0"/>
              </a:rPr>
              <a:t>—</a:t>
            </a: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4787900" y="55165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cs typeface="Arial" charset="0"/>
              </a:rPr>
              <a:t>—</a:t>
            </a:r>
          </a:p>
        </p:txBody>
      </p:sp>
      <p:grpSp>
        <p:nvGrpSpPr>
          <p:cNvPr id="14357" name="Group 21"/>
          <p:cNvGrpSpPr>
            <a:grpSpLocks/>
          </p:cNvGrpSpPr>
          <p:nvPr/>
        </p:nvGrpSpPr>
        <p:grpSpPr bwMode="auto">
          <a:xfrm>
            <a:off x="7092950" y="2060575"/>
            <a:ext cx="504825" cy="214313"/>
            <a:chOff x="1746" y="2659"/>
            <a:chExt cx="363" cy="272"/>
          </a:xfrm>
        </p:grpSpPr>
        <p:sp>
          <p:nvSpPr>
            <p:cNvPr id="14358" name="Line 22"/>
            <p:cNvSpPr>
              <a:spLocks noChangeShapeType="1"/>
            </p:cNvSpPr>
            <p:nvPr/>
          </p:nvSpPr>
          <p:spPr bwMode="auto">
            <a:xfrm flipV="1">
              <a:off x="1746" y="2659"/>
              <a:ext cx="181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59" name="Line 23"/>
            <p:cNvSpPr>
              <a:spLocks noChangeShapeType="1"/>
            </p:cNvSpPr>
            <p:nvPr/>
          </p:nvSpPr>
          <p:spPr bwMode="auto">
            <a:xfrm>
              <a:off x="1927" y="2659"/>
              <a:ext cx="182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360" name="Group 24"/>
          <p:cNvGrpSpPr>
            <a:grpSpLocks/>
          </p:cNvGrpSpPr>
          <p:nvPr/>
        </p:nvGrpSpPr>
        <p:grpSpPr bwMode="auto">
          <a:xfrm>
            <a:off x="7164388" y="3716338"/>
            <a:ext cx="431800" cy="217487"/>
            <a:chOff x="1746" y="2659"/>
            <a:chExt cx="363" cy="272"/>
          </a:xfrm>
        </p:grpSpPr>
        <p:sp>
          <p:nvSpPr>
            <p:cNvPr id="14361" name="Line 25"/>
            <p:cNvSpPr>
              <a:spLocks noChangeShapeType="1"/>
            </p:cNvSpPr>
            <p:nvPr/>
          </p:nvSpPr>
          <p:spPr bwMode="auto">
            <a:xfrm flipV="1">
              <a:off x="1746" y="2659"/>
              <a:ext cx="181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62" name="Line 26"/>
            <p:cNvSpPr>
              <a:spLocks noChangeShapeType="1"/>
            </p:cNvSpPr>
            <p:nvPr/>
          </p:nvSpPr>
          <p:spPr bwMode="auto">
            <a:xfrm>
              <a:off x="1927" y="2659"/>
              <a:ext cx="182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363" name="Group 27"/>
          <p:cNvGrpSpPr>
            <a:grpSpLocks/>
          </p:cNvGrpSpPr>
          <p:nvPr/>
        </p:nvGrpSpPr>
        <p:grpSpPr bwMode="auto">
          <a:xfrm>
            <a:off x="7740650" y="5300663"/>
            <a:ext cx="504825" cy="214312"/>
            <a:chOff x="1746" y="2659"/>
            <a:chExt cx="363" cy="272"/>
          </a:xfrm>
        </p:grpSpPr>
        <p:sp>
          <p:nvSpPr>
            <p:cNvPr id="14364" name="Line 28"/>
            <p:cNvSpPr>
              <a:spLocks noChangeShapeType="1"/>
            </p:cNvSpPr>
            <p:nvPr/>
          </p:nvSpPr>
          <p:spPr bwMode="auto">
            <a:xfrm flipV="1">
              <a:off x="1746" y="2659"/>
              <a:ext cx="181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65" name="Line 29"/>
            <p:cNvSpPr>
              <a:spLocks noChangeShapeType="1"/>
            </p:cNvSpPr>
            <p:nvPr/>
          </p:nvSpPr>
          <p:spPr bwMode="auto">
            <a:xfrm>
              <a:off x="1927" y="2659"/>
              <a:ext cx="182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66" name="Rectangle 30" descr="Светлый горизонтальный"/>
          <p:cNvSpPr>
            <a:spLocks noChangeArrowheads="1"/>
          </p:cNvSpPr>
          <p:nvPr/>
        </p:nvSpPr>
        <p:spPr bwMode="auto">
          <a:xfrm>
            <a:off x="5292725" y="2000250"/>
            <a:ext cx="2447925" cy="719138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67" name="Rectangle 31" descr="Светлый горизонтальный"/>
          <p:cNvSpPr>
            <a:spLocks noChangeArrowheads="1"/>
          </p:cNvSpPr>
          <p:nvPr/>
        </p:nvSpPr>
        <p:spPr bwMode="auto">
          <a:xfrm>
            <a:off x="5549900" y="3641725"/>
            <a:ext cx="2520950" cy="865188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68" name="Rectangle 32" descr="Светлый горизонтальный"/>
          <p:cNvSpPr>
            <a:spLocks noChangeArrowheads="1"/>
          </p:cNvSpPr>
          <p:nvPr/>
        </p:nvSpPr>
        <p:spPr bwMode="auto">
          <a:xfrm>
            <a:off x="5321300" y="5214938"/>
            <a:ext cx="3240088" cy="8636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4369" name="Picture 33" descr="arg-e-25-trans-y"/>
          <p:cNvPicPr>
            <a:picLocks noChangeAspect="1" noChangeArrowheads="1" noCrop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798988" y="2136435"/>
            <a:ext cx="549275" cy="576263"/>
          </a:xfrm>
          <a:prstGeom prst="rect">
            <a:avLst/>
          </a:prstGeom>
          <a:noFill/>
        </p:spPr>
      </p:pic>
      <p:pic>
        <p:nvPicPr>
          <p:cNvPr id="14370" name="Picture 34" descr="arg-e-25-trans-y"/>
          <p:cNvPicPr>
            <a:picLocks noChangeAspect="1" noChangeArrowheads="1" noCrop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87675" y="3789363"/>
            <a:ext cx="481013" cy="504825"/>
          </a:xfrm>
          <a:prstGeom prst="rect">
            <a:avLst/>
          </a:prstGeom>
          <a:noFill/>
        </p:spPr>
      </p:pic>
      <p:pic>
        <p:nvPicPr>
          <p:cNvPr id="14371" name="Picture 35" descr="arg-e-25-trans-y"/>
          <p:cNvPicPr>
            <a:picLocks noChangeAspect="1" noChangeArrowheads="1" noCrop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419475" y="5445125"/>
            <a:ext cx="481013" cy="504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206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0023 L 0.69427 0.01086 " pathEditMode="relative" rAng="0" ptsTypes="AA">
                                      <p:cBhvr>
                                        <p:cTn id="30" dur="30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6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2 0.00509 L 0.68524 0.02081 " pathEditMode="relative" rAng="0" ptsTypes="AA">
                                      <p:cBhvr>
                                        <p:cTn id="82" dur="30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5" dur="1000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30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32948E-6 L 0.63837 0.01063 " pathEditMode="relative" rAng="0" ptsTypes="AA">
                                      <p:cBhvr>
                                        <p:cTn id="129" dur="30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20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72" grpId="0" animBg="1"/>
      <p:bldP spid="14339" grpId="0" uiExpand="1" build="p"/>
      <p:bldP spid="14340" grpId="0" uiExpand="1" animBg="1"/>
      <p:bldP spid="14341" grpId="0" uiExpand="1" animBg="1"/>
      <p:bldP spid="14344" grpId="0" uiExpand="1" animBg="1"/>
      <p:bldP spid="14345" grpId="0" animBg="1"/>
      <p:bldP spid="14346" grpId="0" animBg="1"/>
      <p:bldP spid="14347" grpId="0" animBg="1"/>
      <p:bldP spid="14348" grpId="0" animBg="1"/>
      <p:bldP spid="14349" grpId="0" animBg="1"/>
      <p:bldP spid="14350" grpId="0" animBg="1"/>
      <p:bldP spid="14354" grpId="0" uiExpand="1"/>
      <p:bldP spid="14355" grpId="0"/>
      <p:bldP spid="14356" grpId="0"/>
      <p:bldP spid="14366" grpId="0" uiExpand="1" animBg="1"/>
      <p:bldP spid="14367" grpId="0" animBg="1"/>
      <p:bldP spid="1436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8291512" cy="39211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300" b="1" dirty="0"/>
              <a:t>Суффикс </a:t>
            </a:r>
            <a:r>
              <a:rPr lang="ru-RU" sz="4300" b="1" dirty="0">
                <a:solidFill>
                  <a:srgbClr val="FF0000"/>
                </a:solidFill>
              </a:rPr>
              <a:t>-</a:t>
            </a:r>
            <a:r>
              <a:rPr lang="ru-RU" sz="4300" b="1" dirty="0" err="1">
                <a:solidFill>
                  <a:srgbClr val="FF0000"/>
                </a:solidFill>
              </a:rPr>
              <a:t>ек</a:t>
            </a:r>
            <a:r>
              <a:rPr lang="ru-RU" sz="4300" b="1" dirty="0">
                <a:solidFill>
                  <a:srgbClr val="FF0000"/>
                </a:solidFill>
              </a:rPr>
              <a:t>- </a:t>
            </a:r>
            <a:r>
              <a:rPr lang="ru-RU" sz="4300" b="1" dirty="0"/>
              <a:t>пишется, </a:t>
            </a:r>
          </a:p>
          <a:p>
            <a:pPr algn="ctr">
              <a:buFont typeface="Wingdings" pitchFamily="2" charset="2"/>
              <a:buNone/>
            </a:pPr>
            <a:r>
              <a:rPr lang="ru-RU" sz="4300" b="1" dirty="0"/>
              <a:t>если при изменении слова гласный </a:t>
            </a:r>
          </a:p>
          <a:p>
            <a:pPr algn="ctr">
              <a:buFont typeface="Wingdings" pitchFamily="2" charset="2"/>
              <a:buNone/>
            </a:pPr>
            <a:r>
              <a:rPr lang="ru-RU" sz="4300" b="1" dirty="0"/>
              <a:t>«убегает»</a:t>
            </a:r>
          </a:p>
        </p:txBody>
      </p:sp>
      <p:sp>
        <p:nvSpPr>
          <p:cNvPr id="16388" name="Rectangle 4" descr="Светлый горизонтальный"/>
          <p:cNvSpPr>
            <a:spLocks noChangeArrowheads="1"/>
          </p:cNvSpPr>
          <p:nvPr/>
        </p:nvSpPr>
        <p:spPr bwMode="auto">
          <a:xfrm>
            <a:off x="766763" y="4573588"/>
            <a:ext cx="6408737" cy="719137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389" name="Picture 5" descr="PROFES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3716338"/>
            <a:ext cx="1889125" cy="2727325"/>
          </a:xfrm>
          <a:prstGeom prst="rect">
            <a:avLst/>
          </a:prstGeom>
          <a:noFill/>
        </p:spPr>
      </p:pic>
      <p:pic>
        <p:nvPicPr>
          <p:cNvPr id="16390" name="Picture 6" descr="arg-e-25-trans-y"/>
          <p:cNvPicPr>
            <a:picLocks noChangeAspect="1" noChangeArrowheads="1" noCrop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5516563"/>
            <a:ext cx="752475" cy="79057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131840" y="482769"/>
            <a:ext cx="27803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Правило.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95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62428E-7 L 1.00225 0.00555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1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  <p:bldP spid="1638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Пользователь\Desktop\downlo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3"/>
            <a:ext cx="8496944" cy="568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Пользователь\Desktop\253c65db42eb48c660ccb621880cbed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09793"/>
            <a:ext cx="3090863" cy="357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71643" y="1223174"/>
            <a:ext cx="31333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err="1">
                <a:solidFill>
                  <a:schemeClr val="bg1"/>
                </a:solidFill>
              </a:rPr>
              <a:t>з</a:t>
            </a:r>
            <a:r>
              <a:rPr lang="ru-RU" sz="5400" b="1" dirty="0" err="1" smtClean="0">
                <a:solidFill>
                  <a:schemeClr val="bg1"/>
                </a:solidFill>
              </a:rPr>
              <a:t>амоч</a:t>
            </a:r>
            <a:r>
              <a:rPr lang="ru-RU" sz="5400" b="1" dirty="0" smtClean="0">
                <a:solidFill>
                  <a:schemeClr val="bg1"/>
                </a:solidFill>
              </a:rPr>
              <a:t>…к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68813" y="3057703"/>
            <a:ext cx="29361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chemeClr val="bg1"/>
                </a:solidFill>
              </a:rPr>
              <a:t>к</a:t>
            </a:r>
            <a:r>
              <a:rPr lang="ru-RU" sz="5400" b="1" dirty="0" smtClean="0">
                <a:solidFill>
                  <a:schemeClr val="bg1"/>
                </a:solidFill>
              </a:rPr>
              <a:t>люч…к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30157" y="1684839"/>
            <a:ext cx="69762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?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89380" y="2146504"/>
            <a:ext cx="30660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замочки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85250" y="1198119"/>
            <a:ext cx="5565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е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54302" y="3981033"/>
            <a:ext cx="33225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ключики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85250" y="3057703"/>
            <a:ext cx="6383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3" name="AutoShape 21"/>
          <p:cNvSpPr>
            <a:spLocks noChangeArrowheads="1"/>
          </p:cNvSpPr>
          <p:nvPr/>
        </p:nvSpPr>
        <p:spPr bwMode="auto">
          <a:xfrm>
            <a:off x="2404307" y="4206743"/>
            <a:ext cx="3529012" cy="790575"/>
          </a:xfrm>
          <a:prstGeom prst="wedgeEllipseCallout">
            <a:avLst>
              <a:gd name="adj1" fmla="val -55218"/>
              <a:gd name="adj2" fmla="val 46986"/>
            </a:avLst>
          </a:prstGeom>
          <a:solidFill>
            <a:srgbClr val="FFCDE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dirty="0"/>
              <a:t>Здорово!</a:t>
            </a:r>
          </a:p>
        </p:txBody>
      </p:sp>
    </p:spTree>
    <p:extLst>
      <p:ext uri="{BB962C8B-B14F-4D97-AF65-F5344CB8AC3E}">
        <p14:creationId xmlns:p14="http://schemas.microsoft.com/office/powerpoint/2010/main" val="152157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10" grpId="0"/>
      <p:bldP spid="12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1259632" y="188640"/>
            <a:ext cx="68707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>
                <a:solidFill>
                  <a:schemeClr val="hlink"/>
                </a:solidFill>
              </a:rPr>
              <a:t>АЛГОРИТМ</a:t>
            </a:r>
          </a:p>
        </p:txBody>
      </p:sp>
      <p:sp>
        <p:nvSpPr>
          <p:cNvPr id="5" name="Rectangle 3"/>
          <p:cNvSpPr>
            <a:spLocks noGrp="1" noChangeArrowheads="1"/>
          </p:cNvSpPr>
          <p:nvPr/>
        </p:nvSpPr>
        <p:spPr>
          <a:xfrm>
            <a:off x="395536" y="1315988"/>
            <a:ext cx="8137884" cy="4777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Tx/>
              <a:buAutoNum type="arabicPeriod"/>
            </a:pPr>
            <a:r>
              <a:rPr lang="ru-RU" dirty="0"/>
              <a:t>Выделяем корень слова. Если слышим после корня </a:t>
            </a:r>
            <a:r>
              <a:rPr lang="en-US" dirty="0"/>
              <a:t>[</a:t>
            </a:r>
            <a:r>
              <a:rPr lang="ru-RU" b="1" dirty="0">
                <a:solidFill>
                  <a:srgbClr val="D32103"/>
                </a:solidFill>
              </a:rPr>
              <a:t>ИК</a:t>
            </a:r>
            <a:r>
              <a:rPr lang="en-US" dirty="0"/>
              <a:t>]</a:t>
            </a:r>
            <a:r>
              <a:rPr lang="ru-RU" dirty="0"/>
              <a:t>, сразу слово не пишем.</a:t>
            </a:r>
          </a:p>
          <a:p>
            <a:pPr marL="609600" indent="-609600">
              <a:buFontTx/>
              <a:buAutoNum type="arabicPeriod"/>
            </a:pPr>
            <a:r>
              <a:rPr lang="ru-RU" dirty="0"/>
              <a:t>Изменяем форму слова, подставляя к нему слова </a:t>
            </a:r>
            <a:r>
              <a:rPr lang="ru-RU" sz="4000" b="1" i="1" u="sng" dirty="0">
                <a:solidFill>
                  <a:srgbClr val="000099"/>
                </a:solidFill>
              </a:rPr>
              <a:t>нет</a:t>
            </a:r>
            <a:r>
              <a:rPr lang="ru-RU" sz="4000" b="1" dirty="0">
                <a:solidFill>
                  <a:srgbClr val="000099"/>
                </a:solidFill>
              </a:rPr>
              <a:t>, </a:t>
            </a:r>
            <a:r>
              <a:rPr lang="ru-RU" sz="4000" b="1" i="1" u="sng" dirty="0">
                <a:solidFill>
                  <a:srgbClr val="000099"/>
                </a:solidFill>
              </a:rPr>
              <a:t>много</a:t>
            </a:r>
            <a:r>
              <a:rPr lang="ru-RU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ru-RU" dirty="0"/>
              <a:t>Если гласный звук остался, пишем суффикс </a:t>
            </a:r>
            <a:r>
              <a:rPr lang="ru-RU" dirty="0">
                <a:solidFill>
                  <a:srgbClr val="FF0000"/>
                </a:solidFill>
              </a:rPr>
              <a:t>–</a:t>
            </a:r>
            <a:r>
              <a:rPr lang="ru-RU" b="1" dirty="0">
                <a:solidFill>
                  <a:srgbClr val="FF0000"/>
                </a:solidFill>
              </a:rPr>
              <a:t>ИК</a:t>
            </a:r>
            <a:r>
              <a:rPr lang="ru-RU" dirty="0">
                <a:solidFill>
                  <a:srgbClr val="FF0000"/>
                </a:solidFill>
              </a:rPr>
              <a:t>-</a:t>
            </a:r>
            <a:r>
              <a:rPr lang="ru-RU" dirty="0"/>
              <a:t>, если гласный звук исчез, пишем суффикс </a:t>
            </a:r>
            <a:r>
              <a:rPr lang="ru-RU" dirty="0">
                <a:solidFill>
                  <a:srgbClr val="FF0000"/>
                </a:solidFill>
              </a:rPr>
              <a:t>–</a:t>
            </a:r>
            <a:r>
              <a:rPr lang="ru-RU" b="1" dirty="0">
                <a:solidFill>
                  <a:srgbClr val="FF0000"/>
                </a:solidFill>
              </a:rPr>
              <a:t>ЕК</a:t>
            </a:r>
            <a:r>
              <a:rPr lang="ru-RU" dirty="0">
                <a:solidFill>
                  <a:srgbClr val="FF0000"/>
                </a:solidFill>
              </a:rPr>
              <a:t>-</a:t>
            </a:r>
            <a:r>
              <a:rPr lang="ru-RU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0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56576" y="332656"/>
            <a:ext cx="4030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4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5400" b="1" cap="none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</a:t>
            </a:r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sz="5400" b="1" cap="none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ек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002554" y="292335"/>
            <a:ext cx="468052" cy="36004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156176" y="377528"/>
            <a:ext cx="293101" cy="28803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5796136" y="336285"/>
            <a:ext cx="360040" cy="28803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2642514" y="332656"/>
            <a:ext cx="360040" cy="28803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41807" y="1720840"/>
            <a:ext cx="864096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Платоч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… ,  стол… ,</a:t>
            </a:r>
          </a:p>
          <a:p>
            <a:pPr algn="ctr"/>
            <a:r>
              <a:rPr lang="ru-RU" sz="72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л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источ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… , билет… ,</a:t>
            </a:r>
          </a:p>
          <a:p>
            <a:pPr algn="ctr"/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П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есоч</a:t>
            </a: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к, зуб  к.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16461" y="3977005"/>
            <a:ext cx="6896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79912" y="1809984"/>
            <a:ext cx="10550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err="1" smtClean="0">
                <a:solidFill>
                  <a:srgbClr val="FF0000"/>
                </a:solidFill>
              </a:rPr>
              <a:t>ек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70606" y="2921168"/>
            <a:ext cx="10550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err="1" smtClean="0">
                <a:solidFill>
                  <a:srgbClr val="FF0000"/>
                </a:solidFill>
              </a:rPr>
              <a:t>ек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84639" y="1827454"/>
            <a:ext cx="11464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err="1">
                <a:solidFill>
                  <a:srgbClr val="FF0000"/>
                </a:solidFill>
              </a:rPr>
              <a:t>и</a:t>
            </a:r>
            <a:r>
              <a:rPr lang="ru-RU" sz="6000" b="1" dirty="0" err="1" smtClean="0">
                <a:solidFill>
                  <a:srgbClr val="FF0000"/>
                </a:solidFill>
              </a:rPr>
              <a:t>к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86430" y="2921168"/>
            <a:ext cx="11464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err="1">
                <a:solidFill>
                  <a:srgbClr val="FF0000"/>
                </a:solidFill>
              </a:rPr>
              <a:t>и</a:t>
            </a:r>
            <a:r>
              <a:rPr lang="ru-RU" sz="6000" b="1" dirty="0" err="1" smtClean="0">
                <a:solidFill>
                  <a:srgbClr val="FF0000"/>
                </a:solidFill>
              </a:rPr>
              <a:t>к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9912" y="3963051"/>
            <a:ext cx="5982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788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600" b="1" dirty="0">
                <a:solidFill>
                  <a:srgbClr val="3333CC"/>
                </a:solidFill>
              </a:rPr>
              <a:t>А теперь поработаем </a:t>
            </a:r>
          </a:p>
          <a:p>
            <a:pPr algn="ctr">
              <a:buFont typeface="Wingdings" pitchFamily="2" charset="2"/>
              <a:buNone/>
            </a:pPr>
            <a:r>
              <a:rPr lang="ru-RU" sz="4600" b="1" dirty="0">
                <a:solidFill>
                  <a:srgbClr val="3333CC"/>
                </a:solidFill>
              </a:rPr>
              <a:t>в</a:t>
            </a:r>
            <a:r>
              <a:rPr lang="ru-RU" sz="4600" b="1" dirty="0" smtClean="0">
                <a:solidFill>
                  <a:srgbClr val="3333CC"/>
                </a:solidFill>
              </a:rPr>
              <a:t> тетрадях</a:t>
            </a:r>
          </a:p>
          <a:p>
            <a:pPr algn="ctr">
              <a:buFont typeface="Wingdings" pitchFamily="2" charset="2"/>
              <a:buNone/>
            </a:pPr>
            <a:r>
              <a:rPr lang="ru-RU" sz="4600" b="1" dirty="0" smtClean="0">
                <a:solidFill>
                  <a:srgbClr val="3333CC"/>
                </a:solidFill>
              </a:rPr>
              <a:t>«Пишем грамотно»</a:t>
            </a:r>
          </a:p>
          <a:p>
            <a:pPr algn="ctr">
              <a:buFont typeface="Wingdings" pitchFamily="2" charset="2"/>
              <a:buNone/>
            </a:pPr>
            <a:r>
              <a:rPr lang="ru-RU" sz="4600" b="1" dirty="0" smtClean="0">
                <a:solidFill>
                  <a:srgbClr val="3333CC"/>
                </a:solidFill>
              </a:rPr>
              <a:t>с.2</a:t>
            </a:r>
            <a:r>
              <a:rPr lang="ru-RU" b="1" dirty="0" smtClean="0">
                <a:solidFill>
                  <a:srgbClr val="3333CC"/>
                </a:solidFill>
              </a:rPr>
              <a:t>8,упр.№1.</a:t>
            </a:r>
            <a:endParaRPr lang="ru-RU" b="1" dirty="0">
              <a:solidFill>
                <a:srgbClr val="3333CC"/>
              </a:solidFill>
            </a:endParaRPr>
          </a:p>
        </p:txBody>
      </p:sp>
      <p:pic>
        <p:nvPicPr>
          <p:cNvPr id="34820" name="Picture 4" descr="1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723493"/>
            <a:ext cx="1081088" cy="876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005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Grp="1" noChangeArrowheads="1"/>
          </p:cNvSpPr>
          <p:nvPr/>
        </p:nvSpPr>
        <p:spPr>
          <a:xfrm>
            <a:off x="608484" y="188640"/>
            <a:ext cx="7927032" cy="11079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7200" u="sng" dirty="0" smtClean="0">
                <a:solidFill>
                  <a:srgbClr val="990000"/>
                </a:solidFill>
              </a:rPr>
              <a:t>Сегодня на уроке:</a:t>
            </a:r>
          </a:p>
        </p:txBody>
      </p:sp>
      <p:sp>
        <p:nvSpPr>
          <p:cNvPr id="6" name="Rectangle 2"/>
          <p:cNvSpPr>
            <a:spLocks noGrp="1" noChangeArrowheads="1"/>
          </p:cNvSpPr>
          <p:nvPr/>
        </p:nvSpPr>
        <p:spPr>
          <a:xfrm>
            <a:off x="395536" y="1202023"/>
            <a:ext cx="8496944" cy="4453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1313" eaLnBrk="1" hangingPunct="1">
              <a:spcBef>
                <a:spcPts val="1000"/>
              </a:spcBef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4000" dirty="0" smtClean="0">
              <a:solidFill>
                <a:srgbClr val="6600FF"/>
              </a:solidFill>
            </a:endParaRPr>
          </a:p>
          <a:p>
            <a:pPr indent="-341313" eaLnBrk="1" hangingPunct="1">
              <a:spcBef>
                <a:spcPts val="1000"/>
              </a:spcBef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6000" dirty="0" smtClean="0">
                <a:solidFill>
                  <a:srgbClr val="6600FF"/>
                </a:solidFill>
              </a:rPr>
              <a:t>Я понял...</a:t>
            </a:r>
          </a:p>
          <a:p>
            <a:pPr indent="-341313" eaLnBrk="1" hangingPunct="1">
              <a:spcBef>
                <a:spcPts val="1000"/>
              </a:spcBef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6000" dirty="0" smtClean="0">
                <a:solidFill>
                  <a:srgbClr val="6600FF"/>
                </a:solidFill>
              </a:rPr>
              <a:t>Мне было интересно...</a:t>
            </a:r>
          </a:p>
          <a:p>
            <a:pPr indent="-341313" eaLnBrk="1" hangingPunct="1">
              <a:spcBef>
                <a:spcPts val="1000"/>
              </a:spcBef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6000" dirty="0" smtClean="0">
                <a:solidFill>
                  <a:srgbClr val="6600FF"/>
                </a:solidFill>
              </a:rPr>
              <a:t>Мне было трудно...</a:t>
            </a:r>
          </a:p>
          <a:p>
            <a:pPr indent="-341313" eaLnBrk="1" hangingPunct="1">
              <a:spcBef>
                <a:spcPts val="1000"/>
              </a:spcBef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4000" dirty="0" smtClean="0">
              <a:solidFill>
                <a:srgbClr val="66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45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996091"/>
              </p:ext>
            </p:extLst>
          </p:nvPr>
        </p:nvGraphicFramePr>
        <p:xfrm>
          <a:off x="2419979" y="3057631"/>
          <a:ext cx="6456043" cy="3603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146"/>
                <a:gridCol w="461146"/>
                <a:gridCol w="461146"/>
                <a:gridCol w="461146"/>
                <a:gridCol w="461146"/>
                <a:gridCol w="461146"/>
                <a:gridCol w="461146"/>
                <a:gridCol w="461146"/>
                <a:gridCol w="461146"/>
                <a:gridCol w="461146"/>
                <a:gridCol w="464880"/>
                <a:gridCol w="457411"/>
                <a:gridCol w="461146"/>
                <a:gridCol w="461146"/>
              </a:tblGrid>
              <a:tr h="513913">
                <a:tc>
                  <a:txBody>
                    <a:bodyPr/>
                    <a:lstStyle/>
                    <a:p>
                      <a:endParaRPr lang="ru-RU" dirty="0"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  <a:noFill/>
                        </a:rPr>
                        <a:t>1.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</a:tr>
              <a:tr h="531440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  <a:noFill/>
                        </a:rPr>
                        <a:t>2.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</a:tr>
              <a:tr h="531440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  <a:noFill/>
                        </a:rPr>
                        <a:t>3.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</a:tr>
              <a:tr h="531440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  <a:noFill/>
                        </a:rPr>
                        <a:t>4.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</a:tr>
              <a:tr h="531440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92D050"/>
                          </a:solidFill>
                        </a:rPr>
                        <a:t>5.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92D05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</a:tr>
              <a:tr h="531440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6.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chemeClr val="tx1"/>
                            </a:solidFill>
                          </a:ln>
                          <a:noFill/>
                        </a:rPr>
                        <a:t>7.</a:t>
                      </a:r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noFill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95393" y="181089"/>
            <a:ext cx="459927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1.Верный друг человека.</a:t>
            </a:r>
          </a:p>
          <a:p>
            <a:r>
              <a:rPr lang="ru-RU" sz="2400" b="1" dirty="0" smtClean="0"/>
              <a:t>2.Вечерняя трапеза. </a:t>
            </a:r>
          </a:p>
          <a:p>
            <a:r>
              <a:rPr lang="ru-RU" sz="2400" b="1" dirty="0" smtClean="0"/>
              <a:t>3.Синоним слова водитель.</a:t>
            </a:r>
          </a:p>
          <a:p>
            <a:r>
              <a:rPr lang="ru-RU" sz="2400" b="1" dirty="0" smtClean="0"/>
              <a:t>4.Назвать своё имя и ……</a:t>
            </a:r>
            <a:endParaRPr lang="ru-RU" sz="2400" b="1" dirty="0" smtClean="0"/>
          </a:p>
          <a:p>
            <a:r>
              <a:rPr lang="ru-RU" sz="2400" b="1" dirty="0" smtClean="0"/>
              <a:t>5.Главный город государства.</a:t>
            </a:r>
          </a:p>
          <a:p>
            <a:r>
              <a:rPr lang="ru-RU" sz="2400" b="1" dirty="0" smtClean="0"/>
              <a:t>6.Орган вкуса.</a:t>
            </a:r>
          </a:p>
          <a:p>
            <a:r>
              <a:rPr lang="ru-RU" sz="2400" b="1" dirty="0" smtClean="0"/>
              <a:t>7.Синоним к слову астронавт.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722432" y="2996952"/>
            <a:ext cx="2741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  о  б  а  к  а</a:t>
            </a:r>
            <a:endParaRPr lang="ru-RU" sz="36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4722432" y="3504073"/>
            <a:ext cx="2129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у</a:t>
            </a:r>
            <a:r>
              <a:rPr lang="ru-RU" sz="3600" b="1" dirty="0" smtClean="0"/>
              <a:t>  </a:t>
            </a:r>
            <a:r>
              <a:rPr lang="ru-RU" sz="3600" b="1" dirty="0"/>
              <a:t>ж</a:t>
            </a:r>
            <a:r>
              <a:rPr lang="ru-RU" sz="3600" b="1" dirty="0" smtClean="0"/>
              <a:t> и  н  </a:t>
            </a:r>
            <a:endParaRPr lang="ru-RU" sz="36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3635896" y="4005064"/>
            <a:ext cx="2641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 ш о  ф  </a:t>
            </a:r>
            <a:r>
              <a:rPr lang="ru-RU" sz="3600" b="1" dirty="0"/>
              <a:t>ё</a:t>
            </a:r>
            <a:r>
              <a:rPr lang="ru-RU" sz="3600" b="1" dirty="0" smtClean="0"/>
              <a:t>  </a:t>
            </a:r>
            <a:r>
              <a:rPr lang="ru-RU" sz="3600" b="1" dirty="0"/>
              <a:t>р</a:t>
            </a: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4722432" y="4552707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ф</a:t>
            </a:r>
            <a:r>
              <a:rPr lang="ru-RU" sz="3600" b="1" dirty="0" smtClean="0"/>
              <a:t>  а м  и  л и  я</a:t>
            </a:r>
            <a:endParaRPr lang="ru-RU" sz="36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2905770" y="5044933"/>
            <a:ext cx="3577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  т  </a:t>
            </a:r>
            <a:r>
              <a:rPr lang="ru-RU" sz="3600" b="1" dirty="0"/>
              <a:t>о</a:t>
            </a:r>
            <a:r>
              <a:rPr lang="ru-RU" sz="3600" b="1" dirty="0" smtClean="0"/>
              <a:t>  </a:t>
            </a:r>
            <a:r>
              <a:rPr lang="ru-RU" sz="3600" b="1" dirty="0"/>
              <a:t>л</a:t>
            </a:r>
            <a:r>
              <a:rPr lang="ru-RU" sz="3600" b="1" dirty="0" smtClean="0"/>
              <a:t>  </a:t>
            </a:r>
            <a:r>
              <a:rPr lang="ru-RU" sz="3600" b="1" dirty="0"/>
              <a:t>и</a:t>
            </a:r>
            <a:r>
              <a:rPr lang="ru-RU" sz="3600" b="1" dirty="0" smtClean="0"/>
              <a:t>  ц  а</a:t>
            </a:r>
            <a:endParaRPr lang="ru-RU" sz="36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3275856" y="5589239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я</a:t>
            </a:r>
            <a:r>
              <a:rPr lang="ru-RU" sz="3600" b="1" dirty="0" smtClean="0"/>
              <a:t>  </a:t>
            </a:r>
            <a:r>
              <a:rPr lang="ru-RU" sz="3600" b="1" dirty="0"/>
              <a:t>з</a:t>
            </a:r>
            <a:r>
              <a:rPr lang="ru-RU" sz="3600" b="1" dirty="0" smtClean="0"/>
              <a:t>  </a:t>
            </a:r>
            <a:r>
              <a:rPr lang="ru-RU" sz="3600" b="1" dirty="0"/>
              <a:t>ы</a:t>
            </a:r>
            <a:r>
              <a:rPr lang="ru-RU" sz="3600" b="1" dirty="0" smtClean="0"/>
              <a:t>  к  </a:t>
            </a:r>
            <a:endParaRPr lang="ru-RU" sz="36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3789000" y="6148647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к</a:t>
            </a:r>
            <a:r>
              <a:rPr lang="ru-RU" sz="3600" b="1" dirty="0" smtClean="0"/>
              <a:t>  о  с  </a:t>
            </a:r>
            <a:r>
              <a:rPr lang="ru-RU" sz="3600" b="1" dirty="0"/>
              <a:t>м</a:t>
            </a:r>
            <a:r>
              <a:rPr lang="ru-RU" sz="3600" b="1" dirty="0" smtClean="0"/>
              <a:t>  </a:t>
            </a:r>
            <a:r>
              <a:rPr lang="ru-RU" sz="3600" b="1" dirty="0"/>
              <a:t>о</a:t>
            </a:r>
            <a:r>
              <a:rPr lang="ru-RU" sz="3600" b="1" dirty="0" smtClean="0"/>
              <a:t>  н  а  в  т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84905" y="181089"/>
            <a:ext cx="3415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Расшифруй слово.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383201"/>
              </p:ext>
            </p:extLst>
          </p:nvPr>
        </p:nvGraphicFramePr>
        <p:xfrm>
          <a:off x="4722432" y="2996952"/>
          <a:ext cx="504056" cy="3745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</a:tblGrid>
              <a:tr h="576063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00999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7943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ф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4887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ф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1831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88775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13711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26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1988840"/>
            <a:ext cx="25922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ёж          -     </a:t>
            </a:r>
          </a:p>
          <a:p>
            <a:r>
              <a:rPr lang="ru-RU" sz="4000" b="1" dirty="0"/>
              <a:t>б</a:t>
            </a:r>
            <a:r>
              <a:rPr lang="ru-RU" sz="4000" b="1" dirty="0" smtClean="0"/>
              <a:t>очка    -</a:t>
            </a:r>
          </a:p>
          <a:p>
            <a:r>
              <a:rPr lang="ru-RU" sz="4000" b="1" dirty="0"/>
              <a:t>г</a:t>
            </a:r>
            <a:r>
              <a:rPr lang="ru-RU" sz="4000" b="1" dirty="0" smtClean="0"/>
              <a:t>усь        -     </a:t>
            </a:r>
            <a:endParaRPr lang="ru-RU" sz="4000" b="1" dirty="0"/>
          </a:p>
          <a:p>
            <a:r>
              <a:rPr lang="ru-RU" sz="4000" b="1" dirty="0" smtClean="0"/>
              <a:t>мышь    -    </a:t>
            </a:r>
          </a:p>
          <a:p>
            <a:r>
              <a:rPr lang="ru-RU" sz="4000" b="1" dirty="0" smtClean="0"/>
              <a:t>волк      -     </a:t>
            </a:r>
          </a:p>
          <a:p>
            <a:r>
              <a:rPr lang="ru-RU" sz="4000" b="1" dirty="0"/>
              <a:t>л</a:t>
            </a:r>
            <a:r>
              <a:rPr lang="ru-RU" sz="4000" b="1" dirty="0" smtClean="0"/>
              <a:t>ось      -    </a:t>
            </a:r>
          </a:p>
          <a:p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0236" y="116632"/>
            <a:ext cx="76309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обавь суффиксы –</a:t>
            </a:r>
            <a:r>
              <a:rPr lang="ru-RU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онок</a:t>
            </a: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4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ёнок</a:t>
            </a: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запиши слова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23928" y="1988840"/>
            <a:ext cx="327391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     ежонок</a:t>
            </a:r>
            <a:endParaRPr lang="ru-RU" sz="4000" b="1" dirty="0"/>
          </a:p>
          <a:p>
            <a:r>
              <a:rPr lang="ru-RU" sz="4000" b="1" dirty="0" smtClean="0"/>
              <a:t>     </a:t>
            </a:r>
            <a:r>
              <a:rPr lang="ru-RU" sz="4000" b="1" dirty="0"/>
              <a:t>бочонок</a:t>
            </a:r>
          </a:p>
          <a:p>
            <a:r>
              <a:rPr lang="ru-RU" sz="4000" b="1" dirty="0"/>
              <a:t> </a:t>
            </a:r>
            <a:r>
              <a:rPr lang="ru-RU" sz="4000" b="1" dirty="0" smtClean="0"/>
              <a:t>    </a:t>
            </a:r>
            <a:r>
              <a:rPr lang="ru-RU" sz="4000" b="1" dirty="0"/>
              <a:t>гусёнок</a:t>
            </a:r>
          </a:p>
          <a:p>
            <a:r>
              <a:rPr lang="ru-RU" sz="4000" b="1" dirty="0" smtClean="0"/>
              <a:t>     </a:t>
            </a:r>
            <a:r>
              <a:rPr lang="ru-RU" sz="4000" b="1" dirty="0"/>
              <a:t>мышонок</a:t>
            </a:r>
          </a:p>
          <a:p>
            <a:r>
              <a:rPr lang="ru-RU" sz="4000" b="1" dirty="0" smtClean="0"/>
              <a:t>     волчонок</a:t>
            </a:r>
          </a:p>
          <a:p>
            <a:r>
              <a:rPr lang="ru-RU" sz="4000" b="1" dirty="0" smtClean="0"/>
              <a:t>     лосёнок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166333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99592" y="116632"/>
            <a:ext cx="7344816" cy="28931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Распределите данные слова на три группы.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Подумайте, по какому признаку 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</a:rPr>
              <a:t>это можно сделать? </a:t>
            </a:r>
          </a:p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2955" y="4562823"/>
            <a:ext cx="21466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Пенал,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141357" y="4613203"/>
            <a:ext cx="21451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осты,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5132530" y="4613203"/>
            <a:ext cx="25499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етрадь,</a:t>
            </a:r>
            <a:endParaRPr lang="ru-RU" sz="4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3" y="5517232"/>
            <a:ext cx="24934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нучек,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3068419" y="5531926"/>
            <a:ext cx="24333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столик,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5237269" y="5531926"/>
            <a:ext cx="23332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кольцо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3050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00578E-6 L -0.07101 -0.328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9" y="-164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0.00254 L -0.53142 -0.1549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71" y="-7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27168E-6 L -0.00017 -0.3334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16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10405E-6 L -0.24792 -0.2887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96" y="-144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10405E-6 L 0.2677 -0.4672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85" y="-233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-0.0104 L 0.52275 -0.2864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50" y="-138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26184" y="116632"/>
            <a:ext cx="45660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Вопросы: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/>
        </p:nvSpPr>
        <p:spPr>
          <a:xfrm>
            <a:off x="0" y="1412776"/>
            <a:ext cx="89644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800" dirty="0" smtClean="0"/>
              <a:t>Как называется орфограмма?</a:t>
            </a:r>
          </a:p>
          <a:p>
            <a:r>
              <a:rPr lang="ru-RU" sz="4800" dirty="0" smtClean="0"/>
              <a:t>Можно ли её проверить?</a:t>
            </a:r>
          </a:p>
          <a:p>
            <a:r>
              <a:rPr lang="ru-RU" sz="4800" dirty="0" smtClean="0"/>
              <a:t>Как можно проверить эту орфограмму?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804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2565400"/>
            <a:ext cx="7772400" cy="2735263"/>
          </a:xfrm>
        </p:spPr>
        <p:txBody>
          <a:bodyPr/>
          <a:lstStyle/>
          <a:p>
            <a:pPr algn="ctr"/>
            <a:r>
              <a:rPr lang="ru-RU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УЧИМСЯ ПИСАТЬ СУФФИКСЫ </a:t>
            </a:r>
            <a:r>
              <a:rPr lang="en-US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-ИК-, -ЕК-</a:t>
            </a:r>
          </a:p>
        </p:txBody>
      </p:sp>
    </p:spTree>
    <p:extLst>
      <p:ext uri="{BB962C8B-B14F-4D97-AF65-F5344CB8AC3E}">
        <p14:creationId xmlns:p14="http://schemas.microsoft.com/office/powerpoint/2010/main" val="36682278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Пользователь\Desktop\downlo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3"/>
            <a:ext cx="8496944" cy="568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Пользователь\Desktop\253c65db42eb48c660ccb621880cbed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09793"/>
            <a:ext cx="3090863" cy="357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71643" y="1484784"/>
            <a:ext cx="31333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err="1">
                <a:solidFill>
                  <a:schemeClr val="bg1"/>
                </a:solidFill>
              </a:rPr>
              <a:t>з</a:t>
            </a:r>
            <a:r>
              <a:rPr lang="ru-RU" sz="5400" b="1" dirty="0" err="1" smtClean="0">
                <a:solidFill>
                  <a:schemeClr val="bg1"/>
                </a:solidFill>
              </a:rPr>
              <a:t>амоч</a:t>
            </a:r>
            <a:r>
              <a:rPr lang="ru-RU" sz="5400" b="1" dirty="0" smtClean="0">
                <a:solidFill>
                  <a:schemeClr val="bg1"/>
                </a:solidFill>
              </a:rPr>
              <a:t>…к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68813" y="3181012"/>
            <a:ext cx="29361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chemeClr val="bg1"/>
                </a:solidFill>
              </a:rPr>
              <a:t>к</a:t>
            </a:r>
            <a:r>
              <a:rPr lang="ru-RU" sz="5400" b="1" dirty="0" smtClean="0">
                <a:solidFill>
                  <a:schemeClr val="bg1"/>
                </a:solidFill>
              </a:rPr>
              <a:t>люч…к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30157" y="1684839"/>
            <a:ext cx="69762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?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22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4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Понаблюдаем, когда пишется суффикс </a:t>
            </a:r>
            <a:r>
              <a:rPr lang="ru-RU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ru-RU" sz="3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ик</a:t>
            </a:r>
            <a:r>
              <a:rPr lang="ru-RU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00200"/>
            <a:ext cx="8291512" cy="50688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Есть</a:t>
            </a:r>
            <a:endParaRPr lang="en-US" dirty="0"/>
          </a:p>
          <a:p>
            <a:pPr>
              <a:buFont typeface="Wingdings" pitchFamily="2" charset="2"/>
              <a:buNone/>
            </a:pPr>
            <a:r>
              <a:rPr lang="ru-RU" dirty="0"/>
              <a:t>Нет 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dirty="0"/>
              <a:t>Есть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Нет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dirty="0"/>
              <a:t>Есть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Нет </a:t>
            </a:r>
          </a:p>
        </p:txBody>
      </p:sp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1619250" y="1628775"/>
            <a:ext cx="2087563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арбуз[ик]</a:t>
            </a:r>
          </a:p>
        </p:txBody>
      </p:sp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1547813" y="2205038"/>
            <a:ext cx="2519362" cy="481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арбуз[ик]а</a:t>
            </a:r>
          </a:p>
        </p:txBody>
      </p:sp>
      <p:sp>
        <p:nvSpPr>
          <p:cNvPr id="10249" name="WordArt 9"/>
          <p:cNvSpPr>
            <a:spLocks noChangeArrowheads="1" noChangeShapeType="1" noTextEdit="1"/>
          </p:cNvSpPr>
          <p:nvPr/>
        </p:nvSpPr>
        <p:spPr bwMode="auto">
          <a:xfrm>
            <a:off x="4932363" y="2060575"/>
            <a:ext cx="2160587" cy="6334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onotype Corsiva"/>
              </a:rPr>
              <a:t>арбузик</a:t>
            </a:r>
          </a:p>
        </p:txBody>
      </p:sp>
      <p:sp>
        <p:nvSpPr>
          <p:cNvPr id="10250" name="WordArt 10"/>
          <p:cNvSpPr>
            <a:spLocks noChangeArrowheads="1" noChangeShapeType="1" noTextEdit="1"/>
          </p:cNvSpPr>
          <p:nvPr/>
        </p:nvSpPr>
        <p:spPr bwMode="auto">
          <a:xfrm>
            <a:off x="1619250" y="3284538"/>
            <a:ext cx="18732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бант[ик]</a:t>
            </a:r>
          </a:p>
        </p:txBody>
      </p:sp>
      <p:sp>
        <p:nvSpPr>
          <p:cNvPr id="10251" name="WordArt 11"/>
          <p:cNvSpPr>
            <a:spLocks noChangeArrowheads="1" noChangeShapeType="1" noTextEdit="1"/>
          </p:cNvSpPr>
          <p:nvPr/>
        </p:nvSpPr>
        <p:spPr bwMode="auto">
          <a:xfrm>
            <a:off x="1547813" y="3860800"/>
            <a:ext cx="22320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бант[ик]а</a:t>
            </a:r>
          </a:p>
        </p:txBody>
      </p:sp>
      <p:sp>
        <p:nvSpPr>
          <p:cNvPr id="10253" name="WordArt 13"/>
          <p:cNvSpPr>
            <a:spLocks noChangeArrowheads="1" noChangeShapeType="1" noTextEdit="1"/>
          </p:cNvSpPr>
          <p:nvPr/>
        </p:nvSpPr>
        <p:spPr bwMode="auto">
          <a:xfrm>
            <a:off x="5076825" y="3860800"/>
            <a:ext cx="2233613" cy="542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onotype Corsiva"/>
              </a:rPr>
              <a:t>бантик</a:t>
            </a:r>
          </a:p>
        </p:txBody>
      </p:sp>
      <p:sp>
        <p:nvSpPr>
          <p:cNvPr id="10254" name="WordArt 14"/>
          <p:cNvSpPr>
            <a:spLocks noChangeArrowheads="1" noChangeShapeType="1" noTextEdit="1"/>
          </p:cNvSpPr>
          <p:nvPr/>
        </p:nvSpPr>
        <p:spPr bwMode="auto">
          <a:xfrm>
            <a:off x="1692275" y="4941888"/>
            <a:ext cx="216058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билет[ик]</a:t>
            </a:r>
          </a:p>
        </p:txBody>
      </p:sp>
      <p:sp>
        <p:nvSpPr>
          <p:cNvPr id="10255" name="WordArt 15"/>
          <p:cNvSpPr>
            <a:spLocks noChangeArrowheads="1" noChangeShapeType="1" noTextEdit="1"/>
          </p:cNvSpPr>
          <p:nvPr/>
        </p:nvSpPr>
        <p:spPr bwMode="auto">
          <a:xfrm>
            <a:off x="1692275" y="5516563"/>
            <a:ext cx="24479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билет[</a:t>
            </a:r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ик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]а</a:t>
            </a:r>
          </a:p>
        </p:txBody>
      </p:sp>
      <p:sp>
        <p:nvSpPr>
          <p:cNvPr id="10257" name="WordArt 17"/>
          <p:cNvSpPr>
            <a:spLocks noChangeArrowheads="1" noChangeShapeType="1" noTextEdit="1"/>
          </p:cNvSpPr>
          <p:nvPr/>
        </p:nvSpPr>
        <p:spPr bwMode="auto">
          <a:xfrm>
            <a:off x="5219700" y="5445125"/>
            <a:ext cx="2089150" cy="542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onotype Corsiva"/>
              </a:rPr>
              <a:t>билетик</a:t>
            </a:r>
          </a:p>
        </p:txBody>
      </p:sp>
      <p:grpSp>
        <p:nvGrpSpPr>
          <p:cNvPr id="10258" name="Group 18"/>
          <p:cNvGrpSpPr>
            <a:grpSpLocks/>
          </p:cNvGrpSpPr>
          <p:nvPr/>
        </p:nvGrpSpPr>
        <p:grpSpPr bwMode="auto">
          <a:xfrm>
            <a:off x="6443663" y="1989138"/>
            <a:ext cx="576262" cy="214312"/>
            <a:chOff x="1746" y="2659"/>
            <a:chExt cx="363" cy="272"/>
          </a:xfrm>
        </p:grpSpPr>
        <p:sp>
          <p:nvSpPr>
            <p:cNvPr id="10259" name="Line 19"/>
            <p:cNvSpPr>
              <a:spLocks noChangeShapeType="1"/>
            </p:cNvSpPr>
            <p:nvPr/>
          </p:nvSpPr>
          <p:spPr bwMode="auto">
            <a:xfrm flipV="1">
              <a:off x="1746" y="2659"/>
              <a:ext cx="181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Line 20"/>
            <p:cNvSpPr>
              <a:spLocks noChangeShapeType="1"/>
            </p:cNvSpPr>
            <p:nvPr/>
          </p:nvSpPr>
          <p:spPr bwMode="auto">
            <a:xfrm>
              <a:off x="1927" y="2659"/>
              <a:ext cx="182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61" name="Group 21"/>
          <p:cNvGrpSpPr>
            <a:grpSpLocks/>
          </p:cNvGrpSpPr>
          <p:nvPr/>
        </p:nvGrpSpPr>
        <p:grpSpPr bwMode="auto">
          <a:xfrm>
            <a:off x="6588125" y="3716338"/>
            <a:ext cx="576263" cy="214312"/>
            <a:chOff x="1746" y="2659"/>
            <a:chExt cx="363" cy="272"/>
          </a:xfrm>
        </p:grpSpPr>
        <p:sp>
          <p:nvSpPr>
            <p:cNvPr id="10262" name="Line 22"/>
            <p:cNvSpPr>
              <a:spLocks noChangeShapeType="1"/>
            </p:cNvSpPr>
            <p:nvPr/>
          </p:nvSpPr>
          <p:spPr bwMode="auto">
            <a:xfrm flipV="1">
              <a:off x="1746" y="2659"/>
              <a:ext cx="181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63" name="Line 23"/>
            <p:cNvSpPr>
              <a:spLocks noChangeShapeType="1"/>
            </p:cNvSpPr>
            <p:nvPr/>
          </p:nvSpPr>
          <p:spPr bwMode="auto">
            <a:xfrm>
              <a:off x="1927" y="2659"/>
              <a:ext cx="182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64" name="Group 24"/>
          <p:cNvGrpSpPr>
            <a:grpSpLocks/>
          </p:cNvGrpSpPr>
          <p:nvPr/>
        </p:nvGrpSpPr>
        <p:grpSpPr bwMode="auto">
          <a:xfrm>
            <a:off x="6659563" y="5373688"/>
            <a:ext cx="576262" cy="214312"/>
            <a:chOff x="1746" y="2659"/>
            <a:chExt cx="363" cy="272"/>
          </a:xfrm>
        </p:grpSpPr>
        <p:sp>
          <p:nvSpPr>
            <p:cNvPr id="10265" name="Line 25"/>
            <p:cNvSpPr>
              <a:spLocks noChangeShapeType="1"/>
            </p:cNvSpPr>
            <p:nvPr/>
          </p:nvSpPr>
          <p:spPr bwMode="auto">
            <a:xfrm flipV="1">
              <a:off x="1746" y="2659"/>
              <a:ext cx="181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66" name="Line 26"/>
            <p:cNvSpPr>
              <a:spLocks noChangeShapeType="1"/>
            </p:cNvSpPr>
            <p:nvPr/>
          </p:nvSpPr>
          <p:spPr bwMode="auto">
            <a:xfrm>
              <a:off x="1927" y="2659"/>
              <a:ext cx="182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67" name="Rectangle 27" descr="Светлый горизонтальный"/>
          <p:cNvSpPr>
            <a:spLocks noChangeArrowheads="1"/>
          </p:cNvSpPr>
          <p:nvPr/>
        </p:nvSpPr>
        <p:spPr bwMode="auto">
          <a:xfrm>
            <a:off x="5014913" y="3641725"/>
            <a:ext cx="2663825" cy="8636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8" name="Rectangle 28" descr="Светлый горизонтальный"/>
          <p:cNvSpPr>
            <a:spLocks noChangeArrowheads="1"/>
          </p:cNvSpPr>
          <p:nvPr/>
        </p:nvSpPr>
        <p:spPr bwMode="auto">
          <a:xfrm>
            <a:off x="4787900" y="1930400"/>
            <a:ext cx="2665413" cy="935038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9" name="Rectangle 29" descr="Светлый горизонтальный"/>
          <p:cNvSpPr>
            <a:spLocks noChangeArrowheads="1"/>
          </p:cNvSpPr>
          <p:nvPr/>
        </p:nvSpPr>
        <p:spPr bwMode="auto">
          <a:xfrm>
            <a:off x="5140325" y="5289550"/>
            <a:ext cx="2663825" cy="811213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4500563" y="220503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cs typeface="Arial" charset="0"/>
              </a:rPr>
              <a:t>—</a:t>
            </a: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4427538" y="386080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cs typeface="Arial" charset="0"/>
              </a:rPr>
              <a:t>—</a:t>
            </a:r>
          </a:p>
        </p:txBody>
      </p:sp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4500563" y="558958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cs typeface="Arial" charset="0"/>
              </a:rPr>
              <a:t>—</a:t>
            </a:r>
          </a:p>
        </p:txBody>
      </p:sp>
    </p:spTree>
    <p:extLst>
      <p:ext uri="{BB962C8B-B14F-4D97-AF65-F5344CB8AC3E}">
        <p14:creationId xmlns:p14="http://schemas.microsoft.com/office/powerpoint/2010/main" val="350714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6" grpId="0" animBg="1"/>
      <p:bldP spid="10247" grpId="0" animBg="1"/>
      <p:bldP spid="10250" grpId="0" animBg="1"/>
      <p:bldP spid="10251" grpId="0" animBg="1"/>
      <p:bldP spid="10254" grpId="0" animBg="1"/>
      <p:bldP spid="10255" grpId="0" animBg="1"/>
      <p:bldP spid="10267" grpId="0" animBg="1"/>
      <p:bldP spid="10268" grpId="0" animBg="1"/>
      <p:bldP spid="10269" grpId="0" animBg="1"/>
      <p:bldP spid="10270" grpId="0"/>
      <p:bldP spid="10271" grpId="0"/>
      <p:bldP spid="102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Правило.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300" b="1" dirty="0"/>
              <a:t>Суффикс </a:t>
            </a:r>
            <a:r>
              <a:rPr lang="ru-RU" sz="4300" b="1" dirty="0">
                <a:solidFill>
                  <a:srgbClr val="FF0000"/>
                </a:solidFill>
              </a:rPr>
              <a:t>-</a:t>
            </a:r>
            <a:r>
              <a:rPr lang="ru-RU" sz="4300" b="1" dirty="0" err="1">
                <a:solidFill>
                  <a:srgbClr val="FF0000"/>
                </a:solidFill>
              </a:rPr>
              <a:t>ик</a:t>
            </a:r>
            <a:r>
              <a:rPr lang="ru-RU" sz="4300" b="1" dirty="0">
                <a:solidFill>
                  <a:srgbClr val="FF0000"/>
                </a:solidFill>
              </a:rPr>
              <a:t>- </a:t>
            </a:r>
            <a:r>
              <a:rPr lang="ru-RU" sz="4300" b="1" dirty="0"/>
              <a:t>пишется, если при изменении слова гласный в нём </a:t>
            </a:r>
          </a:p>
        </p:txBody>
      </p:sp>
      <p:sp>
        <p:nvSpPr>
          <p:cNvPr id="11272" name="Rectangle 8" descr="Светлый горизонтальный"/>
          <p:cNvSpPr>
            <a:spLocks noChangeArrowheads="1"/>
          </p:cNvSpPr>
          <p:nvPr/>
        </p:nvSpPr>
        <p:spPr bwMode="auto">
          <a:xfrm>
            <a:off x="2195513" y="3860800"/>
            <a:ext cx="4535487" cy="792163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</a:pPr>
            <a:r>
              <a:rPr lang="ru-RU" sz="4400" b="1" dirty="0"/>
              <a:t>сохраняется</a:t>
            </a:r>
          </a:p>
        </p:txBody>
      </p:sp>
      <p:pic>
        <p:nvPicPr>
          <p:cNvPr id="11273" name="Picture 9" descr="PROFES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8150" y="3789363"/>
            <a:ext cx="1924050" cy="27797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205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</TotalTime>
  <Words>574</Words>
  <Application>Microsoft Office PowerPoint</Application>
  <PresentationFormat>Экран (4:3)</PresentationFormat>
  <Paragraphs>168</Paragraphs>
  <Slides>16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Правописание суффиксов –ик,-ек.</vt:lpstr>
      <vt:lpstr>Презентация PowerPoint</vt:lpstr>
      <vt:lpstr>Презентация PowerPoint</vt:lpstr>
      <vt:lpstr>Презентация PowerPoint</vt:lpstr>
      <vt:lpstr>Презентация PowerPoint</vt:lpstr>
      <vt:lpstr>УЧИМСЯ ПИСАТЬ СУФФИКСЫ  -ИК-, -ЕК-</vt:lpstr>
      <vt:lpstr>Презентация PowerPoint</vt:lpstr>
      <vt:lpstr>Понаблюдаем, когда пишется суффикс -ик-</vt:lpstr>
      <vt:lpstr>Правило.</vt:lpstr>
      <vt:lpstr>Понаблюдаем, когда пишется, суффикс -ек-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Самостоятельная работа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</dc:title>
  <dc:creator>Пользователь</dc:creator>
  <cp:lastModifiedBy>Пользователь</cp:lastModifiedBy>
  <cp:revision>39</cp:revision>
  <dcterms:created xsi:type="dcterms:W3CDTF">2017-12-06T19:06:05Z</dcterms:created>
  <dcterms:modified xsi:type="dcterms:W3CDTF">2017-12-10T18:01:40Z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190716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