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311" r:id="rId2"/>
    <p:sldId id="256" r:id="rId3"/>
    <p:sldId id="302" r:id="rId4"/>
    <p:sldId id="301" r:id="rId5"/>
    <p:sldId id="304" r:id="rId6"/>
    <p:sldId id="306" r:id="rId7"/>
    <p:sldId id="307" r:id="rId8"/>
    <p:sldId id="308" r:id="rId9"/>
    <p:sldId id="313" r:id="rId10"/>
    <p:sldId id="312" r:id="rId11"/>
    <p:sldId id="310" r:id="rId12"/>
    <p:sldId id="309" r:id="rId13"/>
    <p:sldId id="30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19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detskijsad/pedagogicheskii-proekt-chudesa-bashkortostana.html" TargetMode="External"/><Relationship Id="rId2" Type="http://schemas.openxmlformats.org/officeDocument/2006/relationships/hyperlink" Target="https://www.maam.ru/detskijsad/konspekt-zanjatija-po-netradicionomu-risovaniyu-podarok-dlja-pchely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fourok.ru/proekt-chudesa-bashkortostana-3387706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484784"/>
            <a:ext cx="7848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Сыртланова</a:t>
            </a:r>
            <a:r>
              <a:rPr lang="ru-RU" sz="2800" b="1" dirty="0" smtClean="0"/>
              <a:t> Резеда </a:t>
            </a:r>
            <a:r>
              <a:rPr lang="ru-RU" sz="2800" b="1" dirty="0" err="1" smtClean="0"/>
              <a:t>Рафитовна</a:t>
            </a:r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МАДОУ Д</a:t>
            </a:r>
            <a:r>
              <a:rPr lang="en-US" sz="2800" b="1" dirty="0" smtClean="0"/>
              <a:t>/</a:t>
            </a:r>
            <a:r>
              <a:rPr lang="ru-RU" sz="2800" b="1" dirty="0" smtClean="0"/>
              <a:t>С № 10 «Чебурашка» г. Янаул РБ</a:t>
            </a:r>
          </a:p>
          <a:p>
            <a:pPr algn="ctr"/>
            <a:endParaRPr lang="ru-RU" sz="2800" b="1" dirty="0" smtClean="0"/>
          </a:p>
          <a:p>
            <a:pPr algn="ctr"/>
            <a:r>
              <a:rPr lang="ru-RU" sz="2800" b="1" dirty="0"/>
              <a:t>в</a:t>
            </a:r>
            <a:r>
              <a:rPr lang="ru-RU" sz="2800" b="1" dirty="0" smtClean="0"/>
              <a:t>оспитатель</a:t>
            </a:r>
          </a:p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Проект «7 чудес Башкортостана»</a:t>
            </a:r>
          </a:p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Этнокультурной направленности.</a:t>
            </a:r>
          </a:p>
          <a:p>
            <a:pPr algn="ctr"/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100713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_20181102_10015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86358" y="836712"/>
            <a:ext cx="383883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IMG_20181102_09482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0" y="836712"/>
            <a:ext cx="3985679" cy="224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ocuments\Фото к презент\IMG_20181113_1211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4395980" cy="247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ocuments\Фото к презент\IMG_20181113_12152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279452"/>
            <a:ext cx="2018208" cy="320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7564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188640"/>
            <a:ext cx="29498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Работа с родителями</a:t>
            </a:r>
          </a:p>
        </p:txBody>
      </p:sp>
      <p:pic>
        <p:nvPicPr>
          <p:cNvPr id="3" name="Picture 2" descr="C:\Users\User\Desktop\IMG_20181004_1757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44528" y="168545"/>
            <a:ext cx="1872208" cy="3328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IMG-20181005-WA0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191103"/>
            <a:ext cx="2220584" cy="296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IMG-20181005-WA00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449842" y="617233"/>
            <a:ext cx="5079038" cy="243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IMG-20181005-WA00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28905"/>
            <a:ext cx="3683024" cy="243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IMG-20181029-WA001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23528" y="3637045"/>
            <a:ext cx="2314208" cy="252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46460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372168"/>
            <a:ext cx="7560839" cy="1577112"/>
          </a:xfrm>
        </p:spPr>
        <p:txBody>
          <a:bodyPr/>
          <a:lstStyle/>
          <a:p>
            <a:pPr algn="l">
              <a:buFont typeface="Wingdings" pitchFamily="2" charset="2"/>
              <a:buChar char="§"/>
            </a:pPr>
            <a:r>
              <a:rPr lang="ru-RU" sz="2000" dirty="0">
                <a:effectLst/>
              </a:rPr>
              <a:t>3</a:t>
            </a:r>
            <a:r>
              <a:rPr lang="ru-RU" sz="2000" dirty="0" smtClean="0">
                <a:effectLst/>
              </a:rPr>
              <a:t> этап Презентация проекта</a:t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1600" dirty="0">
                <a:effectLst/>
              </a:rPr>
              <a:t>1. Организация выставки детских творческих работ </a:t>
            </a:r>
            <a:r>
              <a:rPr lang="ru-RU" sz="1600" i="1" dirty="0">
                <a:effectLst/>
              </a:rPr>
              <a:t>«Край родной</a:t>
            </a:r>
            <a:r>
              <a:rPr lang="ru-RU" sz="1600" i="1" dirty="0" smtClean="0">
                <a:effectLst/>
              </a:rPr>
              <a:t>»</a:t>
            </a:r>
            <a:r>
              <a:rPr lang="ru-RU" sz="1600" dirty="0" smtClean="0">
                <a:effectLst/>
              </a:rPr>
              <a:t>.</a:t>
            </a:r>
            <a:br>
              <a:rPr lang="ru-RU" sz="1600" dirty="0" smtClean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2. Оформление фотовыставки </a:t>
            </a:r>
            <a:r>
              <a:rPr lang="ru-RU" sz="1600" i="1" dirty="0">
                <a:effectLst/>
              </a:rPr>
              <a:t>«Мы познаем край родной»</a:t>
            </a:r>
            <a:r>
              <a:rPr lang="ru-RU" sz="1600" dirty="0">
                <a:effectLst/>
              </a:rPr>
              <a:t>.</a:t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pic>
        <p:nvPicPr>
          <p:cNvPr id="5" name="Содержимое 3" descr="0_5ce97_cebe34c4_XL[1]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899592" y="1031882"/>
            <a:ext cx="3589858" cy="2692393"/>
          </a:xfrm>
        </p:spPr>
      </p:pic>
      <p:pic>
        <p:nvPicPr>
          <p:cNvPr id="6" name="Содержимое 3" descr="img[1]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/>
          <a:stretch>
            <a:fillRect/>
          </a:stretch>
        </p:blipFill>
        <p:spPr>
          <a:xfrm>
            <a:off x="4716015" y="1052736"/>
            <a:ext cx="3958505" cy="2660115"/>
          </a:xfrm>
        </p:spPr>
      </p:pic>
    </p:spTree>
    <p:extLst>
      <p:ext uri="{BB962C8B-B14F-4D97-AF65-F5344CB8AC3E}">
        <p14:creationId xmlns:p14="http://schemas.microsoft.com/office/powerpoint/2010/main" xmlns="" val="1993187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340768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endParaRPr lang="ru-RU" dirty="0" smtClean="0"/>
          </a:p>
          <a:p>
            <a:pPr marL="285750" indent="-285750">
              <a:buFont typeface="Wingdings" pitchFamily="2" charset="2"/>
              <a:buChar char="§"/>
            </a:pPr>
            <a:endParaRPr lang="ru-RU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dirty="0"/>
              <a:t> </a:t>
            </a:r>
            <a:r>
              <a:rPr lang="ru-RU" dirty="0">
                <a:solidFill>
                  <a:srgbClr val="002060"/>
                </a:solidFill>
              </a:rPr>
              <a:t>А. В. </a:t>
            </a:r>
            <a:r>
              <a:rPr lang="ru-RU" dirty="0" err="1" smtClean="0">
                <a:solidFill>
                  <a:srgbClr val="002060"/>
                </a:solidFill>
              </a:rPr>
              <a:t>Молчева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«Программа по декоративной деятельности детей дошкольного возраста на основе башкирского народного декоративно-прикладного искусства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  <a:hlinkClick r:id="rId2"/>
              </a:rPr>
              <a:t>https://www.maam.ru/detskijsad/konspekt-zanjatija-po-netradicionomu-risovaniyu-podarok-dlja-pchely.html</a:t>
            </a:r>
            <a:endParaRPr lang="ru-RU" dirty="0">
              <a:solidFill>
                <a:srgbClr val="002060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  <a:hlinkClick r:id="rId3"/>
              </a:rPr>
              <a:t>https://www.maam.ru/detskijsad/pedagogicheskii-proekt-chudesa-bashkortostana.html</a:t>
            </a:r>
            <a:endParaRPr lang="ru-RU" dirty="0">
              <a:solidFill>
                <a:srgbClr val="002060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  <a:hlinkClick r:id="rId4"/>
              </a:rPr>
              <a:t>https://infourok.ru/proekt-chudesa-bashkortostana-3387706.html</a:t>
            </a:r>
            <a:endParaRPr lang="ru-RU" dirty="0">
              <a:solidFill>
                <a:srgbClr val="002060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25552" y="620688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Список литературы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10800000" flipV="1">
            <a:off x="307975" y="516383"/>
            <a:ext cx="8440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Проект «7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чудес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Башкортостана»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AutoShape 5" descr="ÐÐ°ÑÑÐ¸Ð½ÐºÐ¸ Ð¿Ð¾ Ð·Ð°Ð¿ÑÐ¾ÑÑ Ð¿ÑÐ¸ÑÐ¾Ð´Ð° Ð±Ð°ÑÐºÐ¸ÑÐ¸Ð¸ ÑÐ¾Ñ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07975" y="1216576"/>
            <a:ext cx="84404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</a:t>
            </a:r>
            <a:r>
              <a:rPr lang="ru-RU" sz="2000" b="1" i="1" dirty="0" smtClean="0">
                <a:solidFill>
                  <a:srgbClr val="002060"/>
                </a:solidFill>
              </a:rPr>
              <a:t>. Памятник Салавату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Юлаеву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2.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Курай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3</a:t>
            </a:r>
            <a:r>
              <a:rPr lang="ru-RU" sz="2000" b="1" i="1" dirty="0">
                <a:solidFill>
                  <a:srgbClr val="002060"/>
                </a:solidFill>
              </a:rPr>
              <a:t>. Эпос "</a:t>
            </a:r>
            <a:r>
              <a:rPr lang="ru-RU" sz="2000" b="1" i="1" dirty="0" smtClean="0">
                <a:solidFill>
                  <a:srgbClr val="002060"/>
                </a:solidFill>
              </a:rPr>
              <a:t>Урал-батыр</a:t>
            </a:r>
            <a:endParaRPr lang="ru-RU" sz="2000" b="1" i="1" dirty="0">
              <a:solidFill>
                <a:srgbClr val="002060"/>
              </a:solidFill>
            </a:endParaRPr>
          </a:p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4. Пещера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Шульган-таш</a:t>
            </a:r>
            <a:endParaRPr lang="ru-RU" sz="2000" b="1" i="1" dirty="0">
              <a:solidFill>
                <a:srgbClr val="002060"/>
              </a:solidFill>
            </a:endParaRPr>
          </a:p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5. Башкирский </a:t>
            </a:r>
            <a:r>
              <a:rPr lang="ru-RU" sz="2000" b="1" i="1" dirty="0" smtClean="0">
                <a:solidFill>
                  <a:srgbClr val="002060"/>
                </a:solidFill>
              </a:rPr>
              <a:t>мед</a:t>
            </a:r>
            <a:endParaRPr lang="ru-RU" sz="2000" b="1" i="1" dirty="0">
              <a:solidFill>
                <a:srgbClr val="00206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6. Гора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Янган</a:t>
            </a:r>
            <a:r>
              <a:rPr lang="ru-RU" sz="2000" b="1" i="1" dirty="0" smtClean="0">
                <a:solidFill>
                  <a:srgbClr val="002060"/>
                </a:solidFill>
              </a:rPr>
              <a:t>-тау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7</a:t>
            </a:r>
            <a:r>
              <a:rPr lang="ru-RU" sz="2000" b="1" i="1" dirty="0">
                <a:solidFill>
                  <a:srgbClr val="002060"/>
                </a:solidFill>
              </a:rPr>
              <a:t>. </a:t>
            </a:r>
            <a:r>
              <a:rPr lang="ru-RU" sz="2000" b="1" i="1" dirty="0" err="1">
                <a:solidFill>
                  <a:srgbClr val="002060"/>
                </a:solidFill>
              </a:rPr>
              <a:t>Красноусольские</a:t>
            </a:r>
            <a:r>
              <a:rPr lang="ru-RU" sz="2000" b="1" i="1" dirty="0">
                <a:solidFill>
                  <a:srgbClr val="002060"/>
                </a:solidFill>
              </a:rPr>
              <a:t> Минеральные </a:t>
            </a:r>
            <a:r>
              <a:rPr lang="ru-RU" sz="2000" b="1" i="1" dirty="0" smtClean="0">
                <a:solidFill>
                  <a:srgbClr val="002060"/>
                </a:solidFill>
              </a:rPr>
              <a:t>источники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10" name="Рисунок 9" descr="C:\Users\User\AppData\Local\Microsoft\Windows\Temporary Internet Files\Content.Word\IMG_20200205_132526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123728" y="3463345"/>
            <a:ext cx="4968552" cy="30445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789040"/>
            <a:ext cx="8352927" cy="2088232"/>
          </a:xfrm>
        </p:spPr>
        <p:txBody>
          <a:bodyPr/>
          <a:lstStyle/>
          <a:p>
            <a:pPr algn="l">
              <a:buFont typeface="Wingdings" pitchFamily="2" charset="2"/>
              <a:buChar char="§"/>
            </a:pPr>
            <a:r>
              <a:rPr lang="ru-RU" sz="2400" dirty="0">
                <a:effectLst/>
              </a:rPr>
              <a:t>Цель проекта</a:t>
            </a:r>
            <a:r>
              <a:rPr lang="ru-RU" sz="1800" dirty="0" smtClean="0">
                <a:effectLst/>
              </a:rPr>
              <a:t>: Познакомить </a:t>
            </a:r>
            <a:r>
              <a:rPr lang="ru-RU" sz="1800" dirty="0">
                <a:effectLst/>
              </a:rPr>
              <a:t>детей с особенностями культуры, быта, традициями башкирского народа; </a:t>
            </a: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Задачи: Расширить </a:t>
            </a:r>
            <a:r>
              <a:rPr lang="ru-RU" sz="1800" dirty="0">
                <a:effectLst/>
              </a:rPr>
              <a:t>кругозор детей, обогатить словарный запас</a:t>
            </a:r>
            <a:r>
              <a:rPr lang="ru-RU" sz="1800" dirty="0" smtClean="0">
                <a:effectLst/>
              </a:rPr>
              <a:t>; Развивать </a:t>
            </a:r>
            <a:r>
              <a:rPr lang="ru-RU" sz="1800" dirty="0">
                <a:effectLst/>
              </a:rPr>
              <a:t>познавательный интерес, желание узнать больше о культуре, экологии, традициях своей республики</a:t>
            </a:r>
            <a:r>
              <a:rPr lang="ru-RU" sz="1800" dirty="0" smtClean="0">
                <a:effectLst/>
              </a:rPr>
              <a:t>; Воспитывать </a:t>
            </a:r>
            <a:r>
              <a:rPr lang="ru-RU" sz="1800" dirty="0">
                <a:effectLst/>
              </a:rPr>
              <a:t>гуманное отношение к природе, любовь к малой Родине.</a:t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pic>
        <p:nvPicPr>
          <p:cNvPr id="5" name="Содержимое 3" descr="x_835deab0[1]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1115616" y="1052736"/>
            <a:ext cx="3081999" cy="2311499"/>
          </a:xfrm>
        </p:spPr>
      </p:pic>
      <p:pic>
        <p:nvPicPr>
          <p:cNvPr id="6" name="Содержимое 3" descr="0_5c689_efac634c_XL[1]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/>
          <a:stretch>
            <a:fillRect/>
          </a:stretch>
        </p:blipFill>
        <p:spPr>
          <a:xfrm>
            <a:off x="5076056" y="1196752"/>
            <a:ext cx="2627387" cy="2188039"/>
          </a:xfrm>
        </p:spPr>
      </p:pic>
    </p:spTree>
    <p:extLst>
      <p:ext uri="{BB962C8B-B14F-4D97-AF65-F5344CB8AC3E}">
        <p14:creationId xmlns:p14="http://schemas.microsoft.com/office/powerpoint/2010/main" xmlns="" val="4208494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573016"/>
            <a:ext cx="7920880" cy="2592288"/>
          </a:xfrm>
        </p:spPr>
        <p:txBody>
          <a:bodyPr/>
          <a:lstStyle/>
          <a:p>
            <a:pPr algn="l">
              <a:buFont typeface="Wingdings" pitchFamily="2" charset="2"/>
              <a:buChar char="§"/>
            </a:pPr>
            <a:r>
              <a:rPr lang="ru-RU" sz="2000" dirty="0">
                <a:effectLst/>
              </a:rPr>
              <a:t>Педагогический проект </a:t>
            </a:r>
            <a:r>
              <a:rPr lang="ru-RU" sz="1600" dirty="0">
                <a:effectLst/>
              </a:rPr>
              <a:t>по экологическому воспитанию для детей 6-7 летнего </a:t>
            </a:r>
            <a:r>
              <a:rPr lang="ru-RU" sz="1600" dirty="0" smtClean="0">
                <a:effectLst/>
              </a:rPr>
              <a:t>возраста.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2000" dirty="0" smtClean="0">
                <a:effectLst/>
              </a:rPr>
              <a:t>Вид </a:t>
            </a:r>
            <a:r>
              <a:rPr lang="ru-RU" sz="2000" dirty="0">
                <a:effectLst/>
              </a:rPr>
              <a:t>проекта</a:t>
            </a:r>
            <a:r>
              <a:rPr lang="ru-RU" sz="1600" dirty="0">
                <a:effectLst/>
              </a:rPr>
              <a:t>: </a:t>
            </a:r>
            <a:r>
              <a:rPr lang="ru-RU" sz="1600" dirty="0" smtClean="0">
                <a:effectLst/>
              </a:rPr>
              <a:t>информационный.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2000" dirty="0" smtClean="0">
                <a:effectLst/>
              </a:rPr>
              <a:t>Продолжительность </a:t>
            </a:r>
            <a:r>
              <a:rPr lang="ru-RU" sz="2000" dirty="0">
                <a:effectLst/>
              </a:rPr>
              <a:t>проекта</a:t>
            </a:r>
            <a:r>
              <a:rPr lang="ru-RU" sz="1600" dirty="0">
                <a:effectLst/>
              </a:rPr>
              <a:t>: </a:t>
            </a:r>
            <a:r>
              <a:rPr lang="ru-RU" sz="1600" dirty="0" smtClean="0">
                <a:effectLst/>
              </a:rPr>
              <a:t>долгосрочный.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2000" dirty="0" smtClean="0">
                <a:effectLst/>
              </a:rPr>
              <a:t>Участники </a:t>
            </a:r>
            <a:r>
              <a:rPr lang="ru-RU" sz="2000" dirty="0">
                <a:effectLst/>
              </a:rPr>
              <a:t>проекта</a:t>
            </a:r>
            <a:r>
              <a:rPr lang="ru-RU" sz="1600" dirty="0">
                <a:effectLst/>
              </a:rPr>
              <a:t>: дети подготовительной группы, воспитатель группы, музыкальный руководитель, </a:t>
            </a:r>
            <a:r>
              <a:rPr lang="ru-RU" sz="1600" dirty="0" smtClean="0">
                <a:effectLst/>
              </a:rPr>
              <a:t>родители.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pic>
        <p:nvPicPr>
          <p:cNvPr id="5" name="Содержимое 3" descr="77097520_yayaya_myod76778889[1]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755576" y="764704"/>
            <a:ext cx="3561160" cy="2376264"/>
          </a:xfrm>
        </p:spPr>
      </p:pic>
      <p:pic>
        <p:nvPicPr>
          <p:cNvPr id="8" name="Объект 7" descr="ÐÐ°ÑÑÐ¸Ð½ÐºÐ¸ Ð¿Ð¾ Ð·Ð°Ð¿ÑÐ¾ÑÑ ÑÐ¾ÑÐ¾Ð³ÑÐ°ÑÐ¸Ð¸ Ð¿ÑÐµÐ»Ð¸Ð½ÑÑ ÑÐ»ÑÐµÐ² Ð´Ð¸ÐºÐ¸Ñ Ð¿ÑÐµÐ»"/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764704"/>
            <a:ext cx="3240360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20590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3933056"/>
            <a:ext cx="7838256" cy="2448272"/>
          </a:xfrm>
        </p:spPr>
        <p:txBody>
          <a:bodyPr/>
          <a:lstStyle/>
          <a:p>
            <a:pPr algn="l">
              <a:buFont typeface="Wingdings" pitchFamily="2" charset="2"/>
              <a:buChar char="§"/>
            </a:pPr>
            <a:r>
              <a:rPr lang="ru-RU" sz="2000" dirty="0">
                <a:effectLst/>
              </a:rPr>
              <a:t>Актуальность.</a:t>
            </a:r>
            <a:r>
              <a:rPr lang="ru-RU" sz="1600" dirty="0">
                <a:effectLst/>
              </a:rPr>
              <a:t> Учеными уже давно доказано, что именно в дошкольном возрасте процесс познания тех нравственных ценностей, которые лежат в любви к Родине, чувство национальной гордости не возникает само по себе, оно формируется постепенно с самого раннего детства. Понимание Родины у дошкольников связано с ощущением родного края, земли, на которой родился он и рос, с конкретными представлениями о том, что близко и дорого – с любовью к родителям, своим близким, своему дому, родным местам.</a:t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pic>
        <p:nvPicPr>
          <p:cNvPr id="5" name="Содержимое 3" descr="9858262.b852418d.560[1]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689395" y="1052736"/>
            <a:ext cx="3800055" cy="2531107"/>
          </a:xfrm>
        </p:spPr>
      </p:pic>
      <p:pic>
        <p:nvPicPr>
          <p:cNvPr id="6" name="Содержимое 3" descr="cb0e8ab04c1266264c280555382d4edd.jpg[1]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/>
          <a:stretch>
            <a:fillRect/>
          </a:stretch>
        </p:blipFill>
        <p:spPr>
          <a:xfrm>
            <a:off x="4716016" y="980728"/>
            <a:ext cx="3469267" cy="2597278"/>
          </a:xfrm>
        </p:spPr>
      </p:pic>
    </p:spTree>
    <p:extLst>
      <p:ext uri="{BB962C8B-B14F-4D97-AF65-F5344CB8AC3E}">
        <p14:creationId xmlns:p14="http://schemas.microsoft.com/office/powerpoint/2010/main" xmlns="" val="1434077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05064"/>
            <a:ext cx="7848872" cy="1944216"/>
          </a:xfrm>
        </p:spPr>
        <p:txBody>
          <a:bodyPr/>
          <a:lstStyle/>
          <a:p>
            <a:pPr algn="l">
              <a:buFont typeface="Wingdings" pitchFamily="2" charset="2"/>
              <a:buChar char="§"/>
            </a:pPr>
            <a:r>
              <a:rPr lang="ru-RU" sz="2000" dirty="0" smtClean="0">
                <a:effectLst/>
              </a:rPr>
              <a:t>1этап Подготовительный </a:t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1600" dirty="0">
                <a:effectLst/>
              </a:rPr>
              <a:t>1. Подобрать методическую и художественную литературу по данной теме</a:t>
            </a:r>
            <a:r>
              <a:rPr lang="ru-RU" sz="1600" dirty="0" smtClean="0">
                <a:effectLst/>
              </a:rPr>
              <a:t>.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2</a:t>
            </a:r>
            <a:r>
              <a:rPr lang="ru-RU" sz="1600" dirty="0">
                <a:effectLst/>
              </a:rPr>
              <a:t>. Подобрать иллюстрации и дидактические игры</a:t>
            </a:r>
            <a:r>
              <a:rPr lang="ru-RU" sz="1600" dirty="0" smtClean="0">
                <a:effectLst/>
              </a:rPr>
              <a:t>.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3</a:t>
            </a:r>
            <a:r>
              <a:rPr lang="ru-RU" sz="1600" dirty="0">
                <a:effectLst/>
              </a:rPr>
              <a:t>. Составить перспективный план мероприятий.</a:t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pic>
        <p:nvPicPr>
          <p:cNvPr id="5" name="Содержимое 3" descr="5517c8e397cc1cb162f6b744511478fb.jpg[1]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574975" y="1052736"/>
            <a:ext cx="3564977" cy="2372399"/>
          </a:xfrm>
        </p:spPr>
      </p:pic>
      <p:pic>
        <p:nvPicPr>
          <p:cNvPr id="6" name="Содержимое 3" descr="446227ce428658ad3fa48952f488909d.jpg[1]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/>
          <a:stretch>
            <a:fillRect/>
          </a:stretch>
        </p:blipFill>
        <p:spPr>
          <a:xfrm>
            <a:off x="4571999" y="1124744"/>
            <a:ext cx="3462579" cy="2304256"/>
          </a:xfrm>
        </p:spPr>
      </p:pic>
    </p:spTree>
    <p:extLst>
      <p:ext uri="{BB962C8B-B14F-4D97-AF65-F5344CB8AC3E}">
        <p14:creationId xmlns:p14="http://schemas.microsoft.com/office/powerpoint/2010/main" xmlns="" val="2574843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77072"/>
            <a:ext cx="7992888" cy="2376264"/>
          </a:xfrm>
        </p:spPr>
        <p:txBody>
          <a:bodyPr/>
          <a:lstStyle/>
          <a:p>
            <a:pPr algn="l">
              <a:buFont typeface="Wingdings" pitchFamily="2" charset="2"/>
              <a:buChar char="§"/>
            </a:pPr>
            <a:r>
              <a:rPr lang="ru-RU" sz="2000" dirty="0" smtClean="0">
                <a:effectLst/>
              </a:rPr>
              <a:t>2 этап Основной </a:t>
            </a:r>
            <a:r>
              <a:rPr lang="ru-RU" sz="1600" dirty="0" smtClean="0">
                <a:effectLst/>
              </a:rPr>
              <a:t>Все виды образовательных областей.</a:t>
            </a:r>
            <a:br>
              <a:rPr lang="ru-RU" sz="1600" dirty="0" smtClean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 smtClean="0">
                <a:effectLst/>
              </a:rPr>
              <a:t>Познавательное развитие  </a:t>
            </a:r>
            <a:r>
              <a:rPr lang="ru-RU" sz="1600" i="1" dirty="0">
                <a:effectLst/>
              </a:rPr>
              <a:t>«Лес – наше богатство»</a:t>
            </a:r>
            <a:r>
              <a:rPr lang="ru-RU" sz="1600" dirty="0">
                <a:effectLst/>
              </a:rPr>
              <a:t>, </a:t>
            </a:r>
            <a:r>
              <a:rPr lang="ru-RU" sz="1600" i="1" dirty="0">
                <a:effectLst/>
              </a:rPr>
              <a:t>«Мой край Башкортостан»</a:t>
            </a:r>
            <a:r>
              <a:rPr lang="ru-RU" sz="1600" dirty="0">
                <a:effectLst/>
              </a:rPr>
              <a:t>, </a:t>
            </a:r>
            <a:r>
              <a:rPr lang="ru-RU" sz="1600" i="1" dirty="0">
                <a:effectLst/>
              </a:rPr>
              <a:t>«Что мы знаем о </a:t>
            </a:r>
            <a:r>
              <a:rPr lang="ru-RU" sz="1600" i="1" dirty="0" smtClean="0">
                <a:effectLst/>
              </a:rPr>
              <a:t>пчелах…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Ознакомление с художественной </a:t>
            </a:r>
            <a:r>
              <a:rPr lang="ru-RU" sz="1600" dirty="0" smtClean="0">
                <a:effectLst/>
              </a:rPr>
              <a:t>литературой сказка </a:t>
            </a:r>
            <a:r>
              <a:rPr lang="ru-RU" sz="1600" i="1" dirty="0">
                <a:effectLst/>
              </a:rPr>
              <a:t>«О </a:t>
            </a:r>
            <a:r>
              <a:rPr lang="ru-RU" sz="1600" i="1" dirty="0" err="1">
                <a:effectLst/>
              </a:rPr>
              <a:t>курае</a:t>
            </a:r>
            <a:r>
              <a:rPr lang="ru-RU" sz="1600" i="1" dirty="0">
                <a:effectLst/>
              </a:rPr>
              <a:t>»</a:t>
            </a:r>
            <a:r>
              <a:rPr lang="ru-RU" sz="1600" dirty="0">
                <a:effectLst/>
              </a:rPr>
              <a:t>, , сказка </a:t>
            </a:r>
            <a:r>
              <a:rPr lang="ru-RU" sz="1600" i="1" dirty="0">
                <a:effectLst/>
              </a:rPr>
              <a:t>«Медведь и пчелы»</a:t>
            </a:r>
            <a:r>
              <a:rPr lang="ru-RU" sz="1600" dirty="0">
                <a:effectLst/>
              </a:rPr>
              <a:t>.</a:t>
            </a:r>
            <a:br>
              <a:rPr lang="ru-RU" sz="1600" dirty="0">
                <a:effectLst/>
              </a:rPr>
            </a:br>
            <a:r>
              <a:rPr lang="ru-RU" sz="1600" dirty="0" smtClean="0">
                <a:effectLst/>
              </a:rPr>
              <a:t>Дидактические </a:t>
            </a:r>
            <a:r>
              <a:rPr lang="ru-RU" sz="1600" u="sng" dirty="0">
                <a:effectLst/>
              </a:rPr>
              <a:t>игры</a:t>
            </a:r>
            <a:r>
              <a:rPr lang="ru-RU" sz="1600" dirty="0" smtClean="0">
                <a:effectLst/>
              </a:rPr>
              <a:t> </a:t>
            </a:r>
            <a:r>
              <a:rPr lang="ru-RU" sz="1600" i="1" dirty="0">
                <a:effectLst/>
              </a:rPr>
              <a:t>«Собери карту Башкортостана»</a:t>
            </a:r>
            <a:r>
              <a:rPr lang="ru-RU" sz="1600" dirty="0">
                <a:effectLst/>
              </a:rPr>
              <a:t>, </a:t>
            </a:r>
            <a:r>
              <a:rPr lang="ru-RU" sz="1600" i="1" dirty="0">
                <a:effectLst/>
              </a:rPr>
              <a:t>Башкирская национальная одежда»</a:t>
            </a:r>
            <a:r>
              <a:rPr lang="ru-RU" sz="1600" dirty="0">
                <a:effectLst/>
              </a:rPr>
              <a:t>, </a:t>
            </a:r>
            <a:br>
              <a:rPr lang="ru-RU" sz="1600" dirty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:</a:t>
            </a:r>
            <a:endParaRPr lang="ru-RU" sz="1600" dirty="0"/>
          </a:p>
        </p:txBody>
      </p:sp>
      <p:pic>
        <p:nvPicPr>
          <p:cNvPr id="5" name="Содержимое 3" descr="8_%20Пещера%20Шульган-Таш%20(Капова)[1]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475271" y="908720"/>
            <a:ext cx="4212468" cy="2808312"/>
          </a:xfrm>
          <a:prstGeom prst="rect">
            <a:avLst/>
          </a:prstGeom>
        </p:spPr>
      </p:pic>
      <p:pic>
        <p:nvPicPr>
          <p:cNvPr id="10" name="Содержимое 3" descr="caves[1]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/>
          <a:stretch>
            <a:fillRect/>
          </a:stretch>
        </p:blipFill>
        <p:spPr>
          <a:xfrm>
            <a:off x="5364088" y="764704"/>
            <a:ext cx="2694935" cy="3057202"/>
          </a:xfrm>
        </p:spPr>
      </p:pic>
    </p:spTree>
    <p:extLst>
      <p:ext uri="{BB962C8B-B14F-4D97-AF65-F5344CB8AC3E}">
        <p14:creationId xmlns:p14="http://schemas.microsoft.com/office/powerpoint/2010/main" xmlns="" val="2248406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372168"/>
            <a:ext cx="7992887" cy="1721128"/>
          </a:xfrm>
        </p:spPr>
        <p:txBody>
          <a:bodyPr/>
          <a:lstStyle/>
          <a:p>
            <a:pPr algn="l"/>
            <a:r>
              <a:rPr lang="ru-RU" sz="1600" dirty="0">
                <a:effectLst/>
              </a:rPr>
              <a:t>Музыка </a:t>
            </a:r>
            <a:r>
              <a:rPr lang="ru-RU" sz="1600" i="1" dirty="0">
                <a:effectLst/>
              </a:rPr>
              <a:t>«Процветай, Родина моя!»</a:t>
            </a:r>
            <a:r>
              <a:rPr lang="ru-RU" sz="1600" dirty="0">
                <a:effectLst/>
              </a:rPr>
              <a:t>, </a:t>
            </a:r>
            <a:r>
              <a:rPr lang="ru-RU" sz="1600" i="1" dirty="0">
                <a:effectLst/>
              </a:rPr>
              <a:t>«Я люблю тебя, мой Башкортостан!»</a:t>
            </a:r>
            <a:r>
              <a:rPr lang="ru-RU" sz="1600" dirty="0">
                <a:effectLst/>
              </a:rPr>
              <a:t>.</a:t>
            </a:r>
            <a:br>
              <a:rPr lang="ru-RU" sz="1600" dirty="0">
                <a:effectLst/>
              </a:rPr>
            </a:br>
            <a:r>
              <a:rPr lang="ru-RU" sz="1600" u="sng" dirty="0" smtClean="0">
                <a:effectLst/>
              </a:rPr>
              <a:t>Рисование</a:t>
            </a:r>
            <a:r>
              <a:rPr lang="ru-RU" sz="1600" dirty="0" smtClean="0">
                <a:effectLst/>
              </a:rPr>
              <a:t>, </a:t>
            </a:r>
            <a:r>
              <a:rPr lang="ru-RU" sz="1600" u="sng" dirty="0" smtClean="0">
                <a:effectLst/>
              </a:rPr>
              <a:t>аппликация</a:t>
            </a:r>
            <a:r>
              <a:rPr lang="ru-RU" sz="1600" dirty="0">
                <a:effectLst/>
              </a:rPr>
              <a:t>: </a:t>
            </a:r>
            <a:r>
              <a:rPr lang="ru-RU" sz="1600" i="1" dirty="0">
                <a:effectLst/>
              </a:rPr>
              <a:t>«Украшение одежды башкирским орнаментом</a:t>
            </a:r>
            <a:r>
              <a:rPr lang="ru-RU" sz="1600" i="1" dirty="0" smtClean="0">
                <a:effectLst/>
              </a:rPr>
              <a:t>»</a:t>
            </a:r>
            <a:r>
              <a:rPr lang="ru-RU" sz="1600" dirty="0" smtClean="0">
                <a:effectLst/>
              </a:rPr>
              <a:t>…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Физическая культура Подвижные </a:t>
            </a:r>
            <a:r>
              <a:rPr lang="ru-RU" sz="1600" u="sng" dirty="0">
                <a:effectLst/>
              </a:rPr>
              <a:t>игры</a:t>
            </a:r>
            <a:r>
              <a:rPr lang="ru-RU" sz="1600" dirty="0">
                <a:effectLst/>
              </a:rPr>
              <a:t>: </a:t>
            </a:r>
            <a:r>
              <a:rPr lang="ru-RU" sz="1600" i="1" dirty="0">
                <a:effectLst/>
              </a:rPr>
              <a:t>«Юрта»</a:t>
            </a:r>
            <a:r>
              <a:rPr lang="ru-RU" sz="1600" dirty="0">
                <a:effectLst/>
              </a:rPr>
              <a:t>, </a:t>
            </a:r>
            <a:r>
              <a:rPr lang="ru-RU" sz="1600" i="1" dirty="0">
                <a:effectLst/>
              </a:rPr>
              <a:t>«Медный пень»</a:t>
            </a:r>
            <a:r>
              <a:rPr lang="ru-RU" sz="1600" dirty="0">
                <a:effectLst/>
              </a:rPr>
              <a:t>, </a:t>
            </a:r>
            <a:r>
              <a:rPr lang="ru-RU" sz="1600" i="1" dirty="0">
                <a:effectLst/>
              </a:rPr>
              <a:t>«Липкие </a:t>
            </a:r>
            <a:r>
              <a:rPr lang="ru-RU" sz="1600" i="1" dirty="0" smtClean="0">
                <a:effectLst/>
              </a:rPr>
              <a:t/>
            </a:r>
            <a:br>
              <a:rPr lang="ru-RU" sz="1600" i="1" dirty="0" smtClean="0">
                <a:effectLst/>
              </a:rPr>
            </a:br>
            <a:r>
              <a:rPr lang="ru-RU" sz="1600" i="1" dirty="0">
                <a:effectLst/>
              </a:rPr>
              <a:t>пеньки»</a:t>
            </a:r>
            <a:r>
              <a:rPr lang="ru-RU" sz="1600" dirty="0">
                <a:effectLst/>
              </a:rPr>
              <a:t>.</a:t>
            </a:r>
            <a:r>
              <a:rPr lang="ru-RU" sz="1600" i="1" dirty="0">
                <a:effectLst/>
              </a:rPr>
              <a:t/>
            </a:r>
            <a:br>
              <a:rPr lang="ru-RU" sz="1600" i="1" dirty="0">
                <a:effectLst/>
              </a:rPr>
            </a:br>
            <a:r>
              <a:rPr lang="ru-RU" sz="1600" dirty="0" smtClean="0">
                <a:effectLst/>
              </a:rPr>
              <a:t>Работа </a:t>
            </a:r>
            <a:r>
              <a:rPr lang="ru-RU" sz="1600" dirty="0">
                <a:effectLst/>
              </a:rPr>
              <a:t>с </a:t>
            </a:r>
            <a:r>
              <a:rPr lang="ru-RU" sz="1600" dirty="0" smtClean="0">
                <a:effectLst/>
              </a:rPr>
              <a:t>родителями</a:t>
            </a:r>
            <a:endParaRPr lang="ru-RU" sz="1600" dirty="0"/>
          </a:p>
        </p:txBody>
      </p:sp>
      <p:pic>
        <p:nvPicPr>
          <p:cNvPr id="5" name="Содержимое 3" descr="6a20l6n8[1]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1143000" y="1214438"/>
            <a:ext cx="3346450" cy="2509837"/>
          </a:xfrm>
        </p:spPr>
      </p:pic>
      <p:pic>
        <p:nvPicPr>
          <p:cNvPr id="8" name="Содержимое 3" descr="yrov4288_ga400_ejw_400[1]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/>
          <a:stretch>
            <a:fillRect/>
          </a:stretch>
        </p:blipFill>
        <p:spPr>
          <a:xfrm>
            <a:off x="4644008" y="1196752"/>
            <a:ext cx="3456384" cy="2520280"/>
          </a:xfrm>
        </p:spPr>
      </p:pic>
    </p:spTree>
    <p:extLst>
      <p:ext uri="{BB962C8B-B14F-4D97-AF65-F5344CB8AC3E}">
        <p14:creationId xmlns:p14="http://schemas.microsoft.com/office/powerpoint/2010/main" xmlns="" val="1274572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_20181102_1039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975" y="804200"/>
            <a:ext cx="345638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все фото\Тимур 10 лет\IMG_20181102_1049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723190"/>
            <a:ext cx="3600400" cy="2025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все фото\Тимур 10 лет\IMG_20181102_1549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41485"/>
            <a:ext cx="6608125" cy="355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179348"/>
            <a:ext cx="6027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    Нетрадиционное рисование «Подарок для пчел».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12516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</TotalTime>
  <Words>216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Слайд 1</vt:lpstr>
      <vt:lpstr>Слайд 2</vt:lpstr>
      <vt:lpstr>Цель проекта: Познакомить детей с особенностями культуры, быта, традициями башкирского народа;   Задачи: Расширить кругозор детей, обогатить словарный запас; Развивать познавательный интерес, желание узнать больше о культуре, экологии, традициях своей республики; Воспитывать гуманное отношение к природе, любовь к малой Родине. </vt:lpstr>
      <vt:lpstr>Педагогический проект по экологическому воспитанию для детей 6-7 летнего возраста.  Вид проекта: информационный.  Продолжительность проекта: долгосрочный.  Участники проекта: дети подготовительной группы, воспитатель группы, музыкальный руководитель, родители. </vt:lpstr>
      <vt:lpstr>Актуальность. Учеными уже давно доказано, что именно в дошкольном возрасте процесс познания тех нравственных ценностей, которые лежат в любви к Родине, чувство национальной гордости не возникает само по себе, оно формируется постепенно с самого раннего детства. Понимание Родины у дошкольников связано с ощущением родного края, земли, на которой родился он и рос, с конкретными представлениями о том, что близко и дорого – с любовью к родителям, своим близким, своему дому, родным местам. </vt:lpstr>
      <vt:lpstr>1этап Подготовительный   1. Подобрать методическую и художественную литературу по данной теме.  2. Подобрать иллюстрации и дидактические игры.  3. Составить перспективный план мероприятий. </vt:lpstr>
      <vt:lpstr>2 этап Основной Все виды образовательных областей.  Познавательное развитие  «Лес – наше богатство», «Мой край Башкортостан», «Что мы знаем о пчелах… Ознакомление с художественной литературой сказка «О курае», , сказка «Медведь и пчелы». Дидактические игры «Собери карту Башкортостана», Башкирская национальная одежда»,   :</vt:lpstr>
      <vt:lpstr>Музыка «Процветай, Родина моя!», «Я люблю тебя, мой Башкортостан!». Рисование, аппликация: «Украшение одежды башкирским орнаментом»… Физическая культура Подвижные игры: «Юрта», «Медный пень», «Липкие  пеньки». Работа с родителями</vt:lpstr>
      <vt:lpstr>Слайд 9</vt:lpstr>
      <vt:lpstr>Слайд 10</vt:lpstr>
      <vt:lpstr>Слайд 11</vt:lpstr>
      <vt:lpstr>3 этап Презентация проекта  1. Организация выставки детских творческих работ «Край родной».  2. Оформление фотовыставки «Мы познаем край родной».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 ЧУДЕС БАШКОРТОСТАНА</dc:title>
  <dc:creator>1</dc:creator>
  <cp:lastModifiedBy>Рита</cp:lastModifiedBy>
  <cp:revision>34</cp:revision>
  <dcterms:created xsi:type="dcterms:W3CDTF">2012-10-09T16:12:22Z</dcterms:created>
  <dcterms:modified xsi:type="dcterms:W3CDTF">2022-12-02T05:33:06Z</dcterms:modified>
</cp:coreProperties>
</file>