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5" r:id="rId2"/>
    <p:sldId id="286" r:id="rId3"/>
    <p:sldId id="290" r:id="rId4"/>
    <p:sldId id="266" r:id="rId5"/>
    <p:sldId id="279" r:id="rId6"/>
    <p:sldId id="267" r:id="rId7"/>
    <p:sldId id="268" r:id="rId8"/>
    <p:sldId id="275" r:id="rId9"/>
    <p:sldId id="280" r:id="rId10"/>
    <p:sldId id="281" r:id="rId11"/>
    <p:sldId id="287" r:id="rId12"/>
    <p:sldId id="288" r:id="rId13"/>
    <p:sldId id="284" r:id="rId14"/>
    <p:sldId id="262" r:id="rId15"/>
    <p:sldId id="263" r:id="rId16"/>
    <p:sldId id="28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33" autoAdjust="0"/>
  </p:normalViewPr>
  <p:slideViewPr>
    <p:cSldViewPr snapToGrid="0">
      <p:cViewPr varScale="1">
        <p:scale>
          <a:sx n="65" d="100"/>
          <a:sy n="65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948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Oval 3"/>
          <p:cNvSpPr>
            <a:spLocks noChangeArrowheads="1"/>
          </p:cNvSpPr>
          <p:nvPr/>
        </p:nvSpPr>
        <p:spPr bwMode="auto">
          <a:xfrm>
            <a:off x="2590800" y="914400"/>
            <a:ext cx="914400" cy="914400"/>
          </a:xfrm>
          <a:prstGeom prst="ellipse">
            <a:avLst/>
          </a:prstGeom>
          <a:gradFill rotWithShape="1">
            <a:gsLst>
              <a:gs pos="0">
                <a:srgbClr val="00FFFF">
                  <a:gamma/>
                  <a:shade val="66275"/>
                  <a:invGamma/>
                </a:srgbClr>
              </a:gs>
              <a:gs pos="50000">
                <a:srgbClr val="00FFFF"/>
              </a:gs>
              <a:gs pos="100000">
                <a:srgbClr val="00FFFF">
                  <a:gamma/>
                  <a:shade val="6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</a:p>
        </p:txBody>
      </p:sp>
      <p:sp>
        <p:nvSpPr>
          <p:cNvPr id="41988" name="Oval 4"/>
          <p:cNvSpPr>
            <a:spLocks noChangeArrowheads="1"/>
          </p:cNvSpPr>
          <p:nvPr/>
        </p:nvSpPr>
        <p:spPr bwMode="auto">
          <a:xfrm>
            <a:off x="3505200" y="304800"/>
            <a:ext cx="914400" cy="914400"/>
          </a:xfrm>
          <a:prstGeom prst="ellipse">
            <a:avLst/>
          </a:prstGeom>
          <a:gradFill rotWithShape="1">
            <a:gsLst>
              <a:gs pos="0">
                <a:srgbClr val="66FF66">
                  <a:gamma/>
                  <a:shade val="76078"/>
                  <a:invGamma/>
                </a:srgbClr>
              </a:gs>
              <a:gs pos="50000">
                <a:srgbClr val="66FF66"/>
              </a:gs>
              <a:gs pos="100000">
                <a:srgbClr val="66FF66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Т</a:t>
            </a: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4572000" y="0"/>
            <a:ext cx="914400" cy="914400"/>
          </a:xfrm>
          <a:prstGeom prst="ellipse">
            <a:avLst/>
          </a:prstGeom>
          <a:gradFill rotWithShape="1">
            <a:gsLst>
              <a:gs pos="0">
                <a:srgbClr val="0000FF">
                  <a:gamma/>
                  <a:shade val="56078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56078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Е</a:t>
            </a:r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>
            <a:off x="5562600" y="0"/>
            <a:ext cx="914400" cy="914400"/>
          </a:xfrm>
          <a:prstGeom prst="ellipse">
            <a:avLst/>
          </a:prstGeom>
          <a:gradFill rotWithShape="1">
            <a:gsLst>
              <a:gs pos="0">
                <a:srgbClr val="FADDA4">
                  <a:gamma/>
                  <a:shade val="46275"/>
                  <a:invGamma/>
                </a:srgbClr>
              </a:gs>
              <a:gs pos="50000">
                <a:srgbClr val="FADDA4"/>
              </a:gs>
              <a:gs pos="100000">
                <a:srgbClr val="FADDA4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М</a:t>
            </a:r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6553200" y="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</a:p>
        </p:txBody>
      </p:sp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7620000" y="228600"/>
            <a:ext cx="914400" cy="9144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Т</a:t>
            </a:r>
          </a:p>
        </p:txBody>
      </p:sp>
      <p:sp>
        <p:nvSpPr>
          <p:cNvPr id="41993" name="Oval 9"/>
          <p:cNvSpPr>
            <a:spLocks noChangeArrowheads="1"/>
          </p:cNvSpPr>
          <p:nvPr/>
        </p:nvSpPr>
        <p:spPr bwMode="auto">
          <a:xfrm>
            <a:off x="8686800" y="457200"/>
            <a:ext cx="990600" cy="914400"/>
          </a:xfrm>
          <a:prstGeom prst="ellipse">
            <a:avLst/>
          </a:prstGeom>
          <a:gradFill rotWithShape="1">
            <a:gsLst>
              <a:gs pos="0">
                <a:srgbClr val="DC7C12">
                  <a:gamma/>
                  <a:shade val="46275"/>
                  <a:invGamma/>
                </a:srgbClr>
              </a:gs>
              <a:gs pos="50000">
                <a:srgbClr val="DC7C12"/>
              </a:gs>
              <a:gs pos="100000">
                <a:srgbClr val="DC7C1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И</a:t>
            </a:r>
          </a:p>
        </p:txBody>
      </p:sp>
      <p:sp>
        <p:nvSpPr>
          <p:cNvPr id="41994" name="Oval 10"/>
          <p:cNvSpPr>
            <a:spLocks noChangeArrowheads="1"/>
          </p:cNvSpPr>
          <p:nvPr/>
        </p:nvSpPr>
        <p:spPr bwMode="auto">
          <a:xfrm>
            <a:off x="2057400" y="1981200"/>
            <a:ext cx="914400" cy="9906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М</a:t>
            </a:r>
          </a:p>
        </p:txBody>
      </p:sp>
      <p:sp>
        <p:nvSpPr>
          <p:cNvPr id="41995" name="Oval 11"/>
          <p:cNvSpPr>
            <a:spLocks noChangeArrowheads="1"/>
          </p:cNvSpPr>
          <p:nvPr/>
        </p:nvSpPr>
        <p:spPr bwMode="auto">
          <a:xfrm>
            <a:off x="9525000" y="12192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</a:t>
            </a:r>
          </a:p>
        </p:txBody>
      </p:sp>
      <p:sp>
        <p:nvSpPr>
          <p:cNvPr id="41996" name="Oval 12"/>
          <p:cNvSpPr>
            <a:spLocks noChangeArrowheads="1"/>
          </p:cNvSpPr>
          <p:nvPr/>
        </p:nvSpPr>
        <p:spPr bwMode="auto">
          <a:xfrm>
            <a:off x="9601200" y="2362200"/>
            <a:ext cx="914400" cy="914400"/>
          </a:xfrm>
          <a:prstGeom prst="ellipse">
            <a:avLst/>
          </a:prstGeom>
          <a:gradFill rotWithShape="1">
            <a:gsLst>
              <a:gs pos="0">
                <a:srgbClr val="E55DC8">
                  <a:gamma/>
                  <a:shade val="46275"/>
                  <a:invGamma/>
                </a:srgbClr>
              </a:gs>
              <a:gs pos="50000">
                <a:srgbClr val="E55DC8"/>
              </a:gs>
              <a:gs pos="100000">
                <a:srgbClr val="E55DC8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altLang="ru-RU" sz="4800" b="1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95367207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981200" y="228600"/>
            <a:ext cx="6705600" cy="609600"/>
            <a:chOff x="288" y="288"/>
            <a:chExt cx="2832" cy="240"/>
          </a:xfrm>
        </p:grpSpPr>
        <p:sp>
          <p:nvSpPr>
            <p:cNvPr id="9241" name="Oval 4"/>
            <p:cNvSpPr>
              <a:spLocks noChangeArrowheads="1"/>
            </p:cNvSpPr>
            <p:nvPr/>
          </p:nvSpPr>
          <p:spPr bwMode="auto">
            <a:xfrm>
              <a:off x="288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2" name="Oval 5"/>
            <p:cNvSpPr>
              <a:spLocks noChangeArrowheads="1"/>
            </p:cNvSpPr>
            <p:nvPr/>
          </p:nvSpPr>
          <p:spPr bwMode="auto">
            <a:xfrm>
              <a:off x="672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3" name="Oval 6"/>
            <p:cNvSpPr>
              <a:spLocks noChangeArrowheads="1"/>
            </p:cNvSpPr>
            <p:nvPr/>
          </p:nvSpPr>
          <p:spPr bwMode="auto">
            <a:xfrm>
              <a:off x="1056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4" name="Oval 7"/>
            <p:cNvSpPr>
              <a:spLocks noChangeArrowheads="1"/>
            </p:cNvSpPr>
            <p:nvPr/>
          </p:nvSpPr>
          <p:spPr bwMode="auto">
            <a:xfrm>
              <a:off x="1440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5" name="Oval 8"/>
            <p:cNvSpPr>
              <a:spLocks noChangeArrowheads="1"/>
            </p:cNvSpPr>
            <p:nvPr/>
          </p:nvSpPr>
          <p:spPr bwMode="auto">
            <a:xfrm>
              <a:off x="2544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6" name="Oval 9"/>
            <p:cNvSpPr>
              <a:spLocks noChangeArrowheads="1"/>
            </p:cNvSpPr>
            <p:nvPr/>
          </p:nvSpPr>
          <p:spPr bwMode="auto">
            <a:xfrm>
              <a:off x="1824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7" name="Oval 10"/>
            <p:cNvSpPr>
              <a:spLocks noChangeArrowheads="1"/>
            </p:cNvSpPr>
            <p:nvPr/>
          </p:nvSpPr>
          <p:spPr bwMode="auto">
            <a:xfrm>
              <a:off x="2208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8" name="Oval 11"/>
            <p:cNvSpPr>
              <a:spLocks noChangeArrowheads="1"/>
            </p:cNvSpPr>
            <p:nvPr/>
          </p:nvSpPr>
          <p:spPr bwMode="auto">
            <a:xfrm>
              <a:off x="2880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981200" y="990600"/>
            <a:ext cx="6705600" cy="609600"/>
            <a:chOff x="288" y="288"/>
            <a:chExt cx="2832" cy="240"/>
          </a:xfrm>
        </p:grpSpPr>
        <p:sp>
          <p:nvSpPr>
            <p:cNvPr id="9233" name="Oval 14"/>
            <p:cNvSpPr>
              <a:spLocks noChangeArrowheads="1"/>
            </p:cNvSpPr>
            <p:nvPr/>
          </p:nvSpPr>
          <p:spPr bwMode="auto">
            <a:xfrm>
              <a:off x="288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4" name="Oval 15"/>
            <p:cNvSpPr>
              <a:spLocks noChangeArrowheads="1"/>
            </p:cNvSpPr>
            <p:nvPr/>
          </p:nvSpPr>
          <p:spPr bwMode="auto">
            <a:xfrm>
              <a:off x="672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5" name="Oval 16"/>
            <p:cNvSpPr>
              <a:spLocks noChangeArrowheads="1"/>
            </p:cNvSpPr>
            <p:nvPr/>
          </p:nvSpPr>
          <p:spPr bwMode="auto">
            <a:xfrm>
              <a:off x="1056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6" name="Oval 17"/>
            <p:cNvSpPr>
              <a:spLocks noChangeArrowheads="1"/>
            </p:cNvSpPr>
            <p:nvPr/>
          </p:nvSpPr>
          <p:spPr bwMode="auto">
            <a:xfrm>
              <a:off x="1440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7" name="Oval 18"/>
            <p:cNvSpPr>
              <a:spLocks noChangeArrowheads="1"/>
            </p:cNvSpPr>
            <p:nvPr/>
          </p:nvSpPr>
          <p:spPr bwMode="auto">
            <a:xfrm>
              <a:off x="2544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8" name="Oval 19"/>
            <p:cNvSpPr>
              <a:spLocks noChangeArrowheads="1"/>
            </p:cNvSpPr>
            <p:nvPr/>
          </p:nvSpPr>
          <p:spPr bwMode="auto">
            <a:xfrm>
              <a:off x="1824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9" name="Oval 20"/>
            <p:cNvSpPr>
              <a:spLocks noChangeArrowheads="1"/>
            </p:cNvSpPr>
            <p:nvPr/>
          </p:nvSpPr>
          <p:spPr bwMode="auto">
            <a:xfrm>
              <a:off x="2208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0" name="Oval 21"/>
            <p:cNvSpPr>
              <a:spLocks noChangeArrowheads="1"/>
            </p:cNvSpPr>
            <p:nvPr/>
          </p:nvSpPr>
          <p:spPr bwMode="auto">
            <a:xfrm>
              <a:off x="2880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981200" y="1828800"/>
            <a:ext cx="6781800" cy="609600"/>
            <a:chOff x="288" y="288"/>
            <a:chExt cx="2832" cy="240"/>
          </a:xfrm>
        </p:grpSpPr>
        <p:sp>
          <p:nvSpPr>
            <p:cNvPr id="9225" name="Oval 23"/>
            <p:cNvSpPr>
              <a:spLocks noChangeArrowheads="1"/>
            </p:cNvSpPr>
            <p:nvPr/>
          </p:nvSpPr>
          <p:spPr bwMode="auto">
            <a:xfrm>
              <a:off x="288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6" name="Oval 24"/>
            <p:cNvSpPr>
              <a:spLocks noChangeArrowheads="1"/>
            </p:cNvSpPr>
            <p:nvPr/>
          </p:nvSpPr>
          <p:spPr bwMode="auto">
            <a:xfrm>
              <a:off x="672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7" name="Oval 25"/>
            <p:cNvSpPr>
              <a:spLocks noChangeArrowheads="1"/>
            </p:cNvSpPr>
            <p:nvPr/>
          </p:nvSpPr>
          <p:spPr bwMode="auto">
            <a:xfrm>
              <a:off x="1056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8" name="Oval 26"/>
            <p:cNvSpPr>
              <a:spLocks noChangeArrowheads="1"/>
            </p:cNvSpPr>
            <p:nvPr/>
          </p:nvSpPr>
          <p:spPr bwMode="auto">
            <a:xfrm>
              <a:off x="1440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29" name="Oval 27"/>
            <p:cNvSpPr>
              <a:spLocks noChangeArrowheads="1"/>
            </p:cNvSpPr>
            <p:nvPr/>
          </p:nvSpPr>
          <p:spPr bwMode="auto">
            <a:xfrm>
              <a:off x="2544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0" name="Oval 28"/>
            <p:cNvSpPr>
              <a:spLocks noChangeArrowheads="1"/>
            </p:cNvSpPr>
            <p:nvPr/>
          </p:nvSpPr>
          <p:spPr bwMode="auto">
            <a:xfrm>
              <a:off x="1824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1" name="Oval 29"/>
            <p:cNvSpPr>
              <a:spLocks noChangeArrowheads="1"/>
            </p:cNvSpPr>
            <p:nvPr/>
          </p:nvSpPr>
          <p:spPr bwMode="auto">
            <a:xfrm>
              <a:off x="2208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32" name="Oval 30"/>
            <p:cNvSpPr>
              <a:spLocks noChangeArrowheads="1"/>
            </p:cNvSpPr>
            <p:nvPr/>
          </p:nvSpPr>
          <p:spPr bwMode="auto">
            <a:xfrm>
              <a:off x="2880" y="288"/>
              <a:ext cx="240" cy="24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85375" name="WordArt 31"/>
          <p:cNvSpPr>
            <a:spLocks noChangeArrowheads="1" noChangeShapeType="1" noTextEdit="1"/>
          </p:cNvSpPr>
          <p:nvPr/>
        </p:nvSpPr>
        <p:spPr bwMode="auto">
          <a:xfrm>
            <a:off x="2057400" y="2819400"/>
            <a:ext cx="5791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8  +  8  +  8 =</a:t>
            </a:r>
          </a:p>
        </p:txBody>
      </p:sp>
      <p:sp>
        <p:nvSpPr>
          <p:cNvPr id="185376" name="WordArt 32"/>
          <p:cNvSpPr>
            <a:spLocks noChangeArrowheads="1" noChangeShapeType="1" noTextEdit="1"/>
          </p:cNvSpPr>
          <p:nvPr/>
        </p:nvSpPr>
        <p:spPr bwMode="auto">
          <a:xfrm>
            <a:off x="1981200" y="4495800"/>
            <a:ext cx="49530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8 * 3 =</a:t>
            </a:r>
          </a:p>
        </p:txBody>
      </p:sp>
      <p:sp>
        <p:nvSpPr>
          <p:cNvPr id="185377" name="WordArt 33"/>
          <p:cNvSpPr>
            <a:spLocks noChangeArrowheads="1" noChangeShapeType="1" noTextEdit="1"/>
          </p:cNvSpPr>
          <p:nvPr/>
        </p:nvSpPr>
        <p:spPr bwMode="auto">
          <a:xfrm>
            <a:off x="7391400" y="4572000"/>
            <a:ext cx="1447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24</a:t>
            </a:r>
          </a:p>
        </p:txBody>
      </p:sp>
      <p:sp>
        <p:nvSpPr>
          <p:cNvPr id="185378" name="WordArt 34"/>
          <p:cNvSpPr>
            <a:spLocks noChangeArrowheads="1" noChangeShapeType="1" noTextEdit="1"/>
          </p:cNvSpPr>
          <p:nvPr/>
        </p:nvSpPr>
        <p:spPr bwMode="auto">
          <a:xfrm>
            <a:off x="8229600" y="2895600"/>
            <a:ext cx="13716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91708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8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853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8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8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85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853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8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8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85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853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8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8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1853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853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8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8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3" descr="BD1503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5888"/>
            <a:ext cx="9144000" cy="1524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14" descr="BD1503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597650"/>
            <a:ext cx="9144000" cy="1524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5" descr="BD15034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150" y="-674688"/>
            <a:ext cx="152400" cy="914400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6" descr="BD15034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-747713"/>
            <a:ext cx="152400" cy="914400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8328025" y="1484313"/>
            <a:ext cx="43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i="1">
                <a:solidFill>
                  <a:schemeClr val="tx2"/>
                </a:solidFill>
              </a:rPr>
              <a:t>а</a:t>
            </a:r>
          </a:p>
        </p:txBody>
      </p:sp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1919289" y="549275"/>
            <a:ext cx="81867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Периметр квадрата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7391401" y="2276476"/>
            <a:ext cx="2303463" cy="230346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2135188" y="4797426"/>
            <a:ext cx="7993062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5400" b="1" i="1" dirty="0"/>
              <a:t>Р = а + а + а + а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5400" dirty="0"/>
              <a:t>   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9840913" y="2846388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i="1">
                <a:solidFill>
                  <a:schemeClr val="tx2"/>
                </a:solidFill>
              </a:rPr>
              <a:t>а</a:t>
            </a: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8472488" y="4502150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i="1">
                <a:solidFill>
                  <a:schemeClr val="tx2"/>
                </a:solidFill>
              </a:rPr>
              <a:t>а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6816725" y="2846388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i="1">
                <a:solidFill>
                  <a:schemeClr val="tx2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6106169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3" descr="BD1503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5888"/>
            <a:ext cx="9144000" cy="1524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14" descr="BD1503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597650"/>
            <a:ext cx="9144000" cy="1524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15" descr="BD15034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150" y="-674688"/>
            <a:ext cx="152400" cy="914400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16" descr="BD15034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-747713"/>
            <a:ext cx="152400" cy="914400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1992313" y="1700213"/>
            <a:ext cx="828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3600"/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1992313" y="300038"/>
            <a:ext cx="8185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Периметр квадрата</a:t>
            </a:r>
          </a:p>
        </p:txBody>
      </p:sp>
      <p:sp>
        <p:nvSpPr>
          <p:cNvPr id="19464" name="AutoShape 9"/>
          <p:cNvSpPr>
            <a:spLocks noChangeArrowheads="1"/>
          </p:cNvSpPr>
          <p:nvPr/>
        </p:nvSpPr>
        <p:spPr bwMode="auto">
          <a:xfrm rot="2674248">
            <a:off x="4727576" y="1268414"/>
            <a:ext cx="3535363" cy="3489325"/>
          </a:xfrm>
          <a:prstGeom prst="diamond">
            <a:avLst/>
          </a:prstGeom>
          <a:solidFill>
            <a:srgbClr val="703D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5" name="Rectangle 10"/>
          <p:cNvSpPr>
            <a:spLocks noChangeArrowheads="1"/>
          </p:cNvSpPr>
          <p:nvPr/>
        </p:nvSpPr>
        <p:spPr bwMode="auto">
          <a:xfrm>
            <a:off x="5933282" y="1177926"/>
            <a:ext cx="8290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 dirty="0">
                <a:solidFill>
                  <a:srgbClr val="FF0000"/>
                </a:solidFill>
              </a:rPr>
              <a:t>4 </a:t>
            </a:r>
            <a:r>
              <a:rPr lang="ru-RU" altLang="ru-RU" sz="3200" b="1" i="1" dirty="0" smtClean="0">
                <a:solidFill>
                  <a:srgbClr val="FF0000"/>
                </a:solidFill>
              </a:rPr>
              <a:t>м</a:t>
            </a:r>
            <a:endParaRPr lang="ru-RU" alt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9466" name="Rectangle 11"/>
          <p:cNvSpPr>
            <a:spLocks noChangeArrowheads="1"/>
          </p:cNvSpPr>
          <p:nvPr/>
        </p:nvSpPr>
        <p:spPr bwMode="auto">
          <a:xfrm>
            <a:off x="3935413" y="2708275"/>
            <a:ext cx="8290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 dirty="0">
                <a:solidFill>
                  <a:srgbClr val="FF0000"/>
                </a:solidFill>
              </a:rPr>
              <a:t>4 </a:t>
            </a:r>
            <a:r>
              <a:rPr lang="ru-RU" altLang="ru-RU" sz="3200" b="1" i="1" dirty="0" smtClean="0">
                <a:solidFill>
                  <a:srgbClr val="FF0000"/>
                </a:solidFill>
              </a:rPr>
              <a:t>м</a:t>
            </a:r>
            <a:endParaRPr lang="ru-RU" alt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9467" name="Rectangle 12"/>
          <p:cNvSpPr>
            <a:spLocks noChangeArrowheads="1"/>
          </p:cNvSpPr>
          <p:nvPr/>
        </p:nvSpPr>
        <p:spPr bwMode="auto">
          <a:xfrm>
            <a:off x="6024563" y="4508500"/>
            <a:ext cx="8290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 dirty="0">
                <a:solidFill>
                  <a:srgbClr val="FF0000"/>
                </a:solidFill>
              </a:rPr>
              <a:t>4 </a:t>
            </a:r>
            <a:r>
              <a:rPr lang="ru-RU" altLang="ru-RU" sz="3200" b="1" i="1" dirty="0" smtClean="0">
                <a:solidFill>
                  <a:srgbClr val="FF0000"/>
                </a:solidFill>
              </a:rPr>
              <a:t>м</a:t>
            </a:r>
            <a:endParaRPr lang="ru-RU" alt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9468" name="Rectangle 13"/>
          <p:cNvSpPr>
            <a:spLocks noChangeArrowheads="1"/>
          </p:cNvSpPr>
          <p:nvPr/>
        </p:nvSpPr>
        <p:spPr bwMode="auto">
          <a:xfrm>
            <a:off x="7967663" y="2708275"/>
            <a:ext cx="8290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 dirty="0">
                <a:solidFill>
                  <a:srgbClr val="FF0000"/>
                </a:solidFill>
              </a:rPr>
              <a:t>4 </a:t>
            </a:r>
            <a:r>
              <a:rPr lang="ru-RU" altLang="ru-RU" sz="3200" b="1" i="1" dirty="0" smtClean="0">
                <a:solidFill>
                  <a:srgbClr val="FF0000"/>
                </a:solidFill>
              </a:rPr>
              <a:t>м</a:t>
            </a:r>
            <a:endParaRPr lang="ru-RU" alt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9469" name="Rectangle 14"/>
          <p:cNvSpPr>
            <a:spLocks noChangeArrowheads="1"/>
          </p:cNvSpPr>
          <p:nvPr/>
        </p:nvSpPr>
        <p:spPr bwMode="auto">
          <a:xfrm>
            <a:off x="1919289" y="5118101"/>
            <a:ext cx="80279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i="1" dirty="0"/>
              <a:t>    а = 4 </a:t>
            </a:r>
            <a:r>
              <a:rPr lang="ru-RU" altLang="ru-RU" sz="3600" b="1" i="1" dirty="0" smtClean="0"/>
              <a:t>м</a:t>
            </a:r>
            <a:endParaRPr lang="ru-RU" altLang="ru-RU" sz="3600" b="1" i="1" dirty="0"/>
          </a:p>
          <a:p>
            <a:pPr eaLnBrk="1" hangingPunct="1"/>
            <a:r>
              <a:rPr lang="ru-RU" altLang="ru-RU" sz="3600" b="1" i="1" dirty="0"/>
              <a:t>    Р = </a:t>
            </a:r>
            <a:r>
              <a:rPr lang="ru-RU" altLang="ru-RU" sz="3600" b="1" i="1" dirty="0" smtClean="0"/>
              <a:t>4*4= </a:t>
            </a:r>
            <a:r>
              <a:rPr lang="ru-RU" altLang="ru-RU" sz="3600" b="1" i="1" dirty="0" smtClean="0"/>
              <a:t>16м</a:t>
            </a:r>
            <a:endParaRPr lang="ru-RU" alt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3447342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и по запросу неб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054"/>
            <a:ext cx="12192000" cy="6872354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vostokolyub.ru/wp-content/uploads/2013/01/Golu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527" y="620689"/>
            <a:ext cx="1049740" cy="79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44496" y="5103675"/>
            <a:ext cx="9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Почтовый голубь летел 3 часа  со скоростью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км/ час. Какое расстояние он  пролетел?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75520" y="4121768"/>
            <a:ext cx="864096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0407007" y="3728164"/>
            <a:ext cx="0" cy="36862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624445" y="3723158"/>
            <a:ext cx="0" cy="35391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516561" y="3685924"/>
            <a:ext cx="0" cy="39114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0244989" y="305272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308812" y="2991172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314103" y="2791118"/>
            <a:ext cx="593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1ч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29" name="Дуга 28"/>
          <p:cNvSpPr/>
          <p:nvPr/>
        </p:nvSpPr>
        <p:spPr>
          <a:xfrm>
            <a:off x="1831230" y="3429001"/>
            <a:ext cx="2793215" cy="1304900"/>
          </a:xfrm>
          <a:prstGeom prst="arc">
            <a:avLst>
              <a:gd name="adj1" fmla="val 10868823"/>
              <a:gd name="adj2" fmla="val 0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1" name="Дуга 30"/>
          <p:cNvSpPr/>
          <p:nvPr/>
        </p:nvSpPr>
        <p:spPr>
          <a:xfrm>
            <a:off x="4671980" y="3469318"/>
            <a:ext cx="2793215" cy="1304900"/>
          </a:xfrm>
          <a:prstGeom prst="arc">
            <a:avLst>
              <a:gd name="adj1" fmla="val 10868823"/>
              <a:gd name="adj2" fmla="val 0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2" name="Дуга 31"/>
          <p:cNvSpPr/>
          <p:nvPr/>
        </p:nvSpPr>
        <p:spPr>
          <a:xfrm>
            <a:off x="7561892" y="3465231"/>
            <a:ext cx="2793215" cy="1304900"/>
          </a:xfrm>
          <a:prstGeom prst="arc">
            <a:avLst>
              <a:gd name="adj1" fmla="val 10868823"/>
              <a:gd name="adj2" fmla="val 0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527506" y="3474918"/>
            <a:ext cx="13596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км/ч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5" name="Дуга 34"/>
          <p:cNvSpPr/>
          <p:nvPr/>
        </p:nvSpPr>
        <p:spPr>
          <a:xfrm rot="10800000">
            <a:off x="1798025" y="3600300"/>
            <a:ext cx="8666367" cy="1042936"/>
          </a:xfrm>
          <a:prstGeom prst="arc">
            <a:avLst>
              <a:gd name="adj1" fmla="val 10868823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50333" y="4365105"/>
            <a:ext cx="71526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65776" y="3539828"/>
            <a:ext cx="13596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км/ч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179278" y="3550737"/>
            <a:ext cx="13596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км/ч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V="1">
            <a:off x="4671979" y="665549"/>
            <a:ext cx="0" cy="35391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7561891" y="683946"/>
            <a:ext cx="0" cy="35391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10244989" y="665549"/>
            <a:ext cx="0" cy="35391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47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1.11111E-6 L 0.88802 0.00486 " pathEditMode="relative" rAng="0" ptsTypes="AA">
                                      <p:cBhvr>
                                        <p:cTn id="65" dur="9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92" y="23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9" grpId="0" animBg="1"/>
      <p:bldP spid="31" grpId="0" animBg="1"/>
      <p:bldP spid="32" grpId="0" animBg="1"/>
      <p:bldP spid="27" grpId="0"/>
      <p:bldP spid="35" grpId="0" animBg="1"/>
      <p:bldP spid="28" grpId="0"/>
      <p:bldP spid="34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5396577" y="424875"/>
            <a:ext cx="2987963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65275E-07BE-47EF-8CA7-B171CCC5A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773268"/>
            <a:ext cx="2491111" cy="2953206"/>
          </a:xfrm>
          <a:prstGeom prst="rect">
            <a:avLst/>
          </a:prstGeom>
        </p:spPr>
      </p:pic>
      <p:sp>
        <p:nvSpPr>
          <p:cNvPr id="9" name="Выноска: изогнутая линия 8">
            <a:extLst>
              <a:ext uri="{FF2B5EF4-FFF2-40B4-BE49-F238E27FC236}">
                <a16:creationId xmlns:a16="http://schemas.microsoft.com/office/drawing/2014/main" id="{2B7417C2-98C9-4912-AEE2-7A3099FF41C8}"/>
              </a:ext>
            </a:extLst>
          </p:cNvPr>
          <p:cNvSpPr/>
          <p:nvPr/>
        </p:nvSpPr>
        <p:spPr>
          <a:xfrm>
            <a:off x="4673599" y="2181705"/>
            <a:ext cx="4283595" cy="3894630"/>
          </a:xfrm>
          <a:prstGeom prst="borderCallout2">
            <a:avLst>
              <a:gd name="adj1" fmla="val 48577"/>
              <a:gd name="adj2" fmla="val -367"/>
              <a:gd name="adj3" fmla="val 170285"/>
              <a:gd name="adj4" fmla="val -13670"/>
              <a:gd name="adj5" fmla="val 174544"/>
              <a:gd name="adj6" fmla="val -69501"/>
            </a:avLst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Мы сегодня учились решать </a:t>
            </a:r>
            <a:r>
              <a:rPr lang="ru-RU" sz="3600" b="1" dirty="0" smtClean="0">
                <a:solidFill>
                  <a:schemeClr val="tx1"/>
                </a:solidFill>
              </a:rPr>
              <a:t>…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Зачем …………………..?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15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44999" y="415637"/>
            <a:ext cx="3255818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Самооценка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0890021-307F-4F4F-A4F6-D6B1EFA61208}"/>
              </a:ext>
            </a:extLst>
          </p:cNvPr>
          <p:cNvSpPr/>
          <p:nvPr/>
        </p:nvSpPr>
        <p:spPr>
          <a:xfrm>
            <a:off x="9872747" y="1855800"/>
            <a:ext cx="1417435" cy="72043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++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ECD7112-AEEA-4264-ACC4-36907A008C6B}"/>
              </a:ext>
            </a:extLst>
          </p:cNvPr>
          <p:cNvSpPr/>
          <p:nvPr/>
        </p:nvSpPr>
        <p:spPr>
          <a:xfrm>
            <a:off x="2842549" y="1456274"/>
            <a:ext cx="6506902" cy="12965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Я могу научить, как решать задачи на умножение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8975A2E-C163-4108-8EA2-26F3F5FC1B42}"/>
              </a:ext>
            </a:extLst>
          </p:cNvPr>
          <p:cNvSpPr/>
          <p:nvPr/>
        </p:nvSpPr>
        <p:spPr>
          <a:xfrm>
            <a:off x="9872748" y="3227302"/>
            <a:ext cx="1417435" cy="72043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FE654206-1EE9-45C9-8B66-06015F60CEF7}"/>
              </a:ext>
            </a:extLst>
          </p:cNvPr>
          <p:cNvSpPr/>
          <p:nvPr/>
        </p:nvSpPr>
        <p:spPr>
          <a:xfrm>
            <a:off x="9872749" y="5249871"/>
            <a:ext cx="1417435" cy="72043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CA00CE-59A4-4835-9DAC-C7488653F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773268"/>
            <a:ext cx="2491111" cy="2953206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0737314-7C18-4215-8192-FCD04F81F0DE}"/>
              </a:ext>
            </a:extLst>
          </p:cNvPr>
          <p:cNvSpPr/>
          <p:nvPr/>
        </p:nvSpPr>
        <p:spPr>
          <a:xfrm>
            <a:off x="2842549" y="2939243"/>
            <a:ext cx="6506902" cy="12965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Мне понятно, как решать задачи на умножение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D43E5F8-BEA6-4C34-A1FC-719A6018BBA4}"/>
              </a:ext>
            </a:extLst>
          </p:cNvPr>
          <p:cNvSpPr/>
          <p:nvPr/>
        </p:nvSpPr>
        <p:spPr>
          <a:xfrm>
            <a:off x="2842549" y="4543599"/>
            <a:ext cx="6506902" cy="18987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Немного путаюсь при решении задач на умножение</a:t>
            </a:r>
          </a:p>
        </p:txBody>
      </p:sp>
    </p:spTree>
    <p:extLst>
      <p:ext uri="{BB962C8B-B14F-4D97-AF65-F5344CB8AC3E}">
        <p14:creationId xmlns:p14="http://schemas.microsoft.com/office/powerpoint/2010/main" val="183450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3595688" y="500063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/>
              <a:t>РЕФЛЕКСИЯ</a:t>
            </a:r>
            <a:endParaRPr lang="ru-RU" altLang="ru-RU" sz="3200"/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5310189" y="1571626"/>
            <a:ext cx="46434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 Доволен своей работой</a:t>
            </a:r>
          </a:p>
        </p:txBody>
      </p:sp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5167314" y="3357563"/>
            <a:ext cx="53498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Старался, но мог бы работать лучше</a:t>
            </a:r>
          </a:p>
        </p:txBody>
      </p:sp>
      <p:sp>
        <p:nvSpPr>
          <p:cNvPr id="29701" name="TextBox 4"/>
          <p:cNvSpPr txBox="1">
            <a:spLocks noChangeArrowheads="1"/>
          </p:cNvSpPr>
          <p:nvPr/>
        </p:nvSpPr>
        <p:spPr bwMode="auto">
          <a:xfrm>
            <a:off x="5453064" y="5143501"/>
            <a:ext cx="5318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  <a:r>
              <a:rPr lang="ru-RU" altLang="ru-RU" sz="2400" b="1"/>
              <a:t>Было трудно, не всё получилось</a:t>
            </a:r>
          </a:p>
        </p:txBody>
      </p:sp>
      <p:sp>
        <p:nvSpPr>
          <p:cNvPr id="29702" name="Rectangle 6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03613" y="2924176"/>
            <a:ext cx="1357312" cy="1222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9703" name="TextBox 7"/>
          <p:cNvSpPr txBox="1">
            <a:spLocks noChangeArrowheads="1"/>
          </p:cNvSpPr>
          <p:nvPr/>
        </p:nvSpPr>
        <p:spPr bwMode="auto">
          <a:xfrm>
            <a:off x="8882063" y="3500439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03614" y="4724401"/>
            <a:ext cx="1362075" cy="11525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705" name="AutoShape 9"/>
          <p:cNvSpPr>
            <a:spLocks noChangeArrowheads="1"/>
          </p:cNvSpPr>
          <p:nvPr/>
        </p:nvSpPr>
        <p:spPr bwMode="auto">
          <a:xfrm rot="2662985">
            <a:off x="3289300" y="1073151"/>
            <a:ext cx="1866900" cy="1820863"/>
          </a:xfrm>
          <a:prstGeom prst="diamond">
            <a:avLst/>
          </a:prstGeom>
          <a:solidFill>
            <a:srgbClr val="703D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172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495551" y="476251"/>
            <a:ext cx="7345363" cy="701675"/>
          </a:xfrm>
          <a:prstGeom prst="rect">
            <a:avLst/>
          </a:prstGeom>
          <a:solidFill>
            <a:srgbClr val="007DFA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>
                <a:solidFill>
                  <a:srgbClr val="F8F2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Устный  счёт</a:t>
            </a:r>
            <a:endParaRPr lang="ru-RU" sz="4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495550" y="5589588"/>
            <a:ext cx="7200900" cy="457200"/>
          </a:xfrm>
          <a:prstGeom prst="rect">
            <a:avLst/>
          </a:prstGeom>
          <a:solidFill>
            <a:srgbClr val="007DFA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	</a:t>
            </a:r>
          </a:p>
        </p:txBody>
      </p:sp>
      <p:sp>
        <p:nvSpPr>
          <p:cNvPr id="7172" name="Text Box 47"/>
          <p:cNvSpPr txBox="1">
            <a:spLocks noChangeArrowheads="1"/>
          </p:cNvSpPr>
          <p:nvPr/>
        </p:nvSpPr>
        <p:spPr bwMode="auto">
          <a:xfrm>
            <a:off x="9388475" y="4097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3" name="Text Box 52"/>
          <p:cNvSpPr txBox="1">
            <a:spLocks noChangeArrowheads="1"/>
          </p:cNvSpPr>
          <p:nvPr/>
        </p:nvSpPr>
        <p:spPr bwMode="auto">
          <a:xfrm>
            <a:off x="2566988" y="6165851"/>
            <a:ext cx="39608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pic>
        <p:nvPicPr>
          <p:cNvPr id="7174" name="Picture 54" descr="BD1503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5888"/>
            <a:ext cx="9144000" cy="1524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55" descr="BD1503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597650"/>
            <a:ext cx="9144000" cy="1524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56" descr="BD15034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150" y="-674688"/>
            <a:ext cx="152400" cy="914400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57" descr="BD15034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-747713"/>
            <a:ext cx="152400" cy="914400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Rectangle 4"/>
          <p:cNvSpPr>
            <a:spLocks noChangeArrowheads="1"/>
          </p:cNvSpPr>
          <p:nvPr/>
        </p:nvSpPr>
        <p:spPr bwMode="auto">
          <a:xfrm>
            <a:off x="2279651" y="1628776"/>
            <a:ext cx="1008063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20 - 4</a:t>
            </a:r>
          </a:p>
        </p:txBody>
      </p:sp>
      <p:sp>
        <p:nvSpPr>
          <p:cNvPr id="7179" name="Rectangle 6"/>
          <p:cNvSpPr>
            <a:spLocks noChangeArrowheads="1"/>
          </p:cNvSpPr>
          <p:nvPr/>
        </p:nvSpPr>
        <p:spPr bwMode="auto">
          <a:xfrm>
            <a:off x="3432176" y="2565401"/>
            <a:ext cx="1008063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+ 3</a:t>
            </a:r>
          </a:p>
        </p:txBody>
      </p:sp>
      <p:sp>
        <p:nvSpPr>
          <p:cNvPr id="7180" name="Rectangle 8"/>
          <p:cNvSpPr>
            <a:spLocks noChangeArrowheads="1"/>
          </p:cNvSpPr>
          <p:nvPr/>
        </p:nvSpPr>
        <p:spPr bwMode="auto">
          <a:xfrm>
            <a:off x="4656138" y="1700214"/>
            <a:ext cx="1008062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- 9</a:t>
            </a:r>
          </a:p>
        </p:txBody>
      </p:sp>
      <p:sp>
        <p:nvSpPr>
          <p:cNvPr id="7181" name="Rectangle 10"/>
          <p:cNvSpPr>
            <a:spLocks noChangeArrowheads="1"/>
          </p:cNvSpPr>
          <p:nvPr/>
        </p:nvSpPr>
        <p:spPr bwMode="auto">
          <a:xfrm>
            <a:off x="5664201" y="2492376"/>
            <a:ext cx="1008063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+ 52</a:t>
            </a:r>
          </a:p>
        </p:txBody>
      </p:sp>
      <p:sp>
        <p:nvSpPr>
          <p:cNvPr id="7182" name="Rectangle 12"/>
          <p:cNvSpPr>
            <a:spLocks noChangeArrowheads="1"/>
          </p:cNvSpPr>
          <p:nvPr/>
        </p:nvSpPr>
        <p:spPr bwMode="auto">
          <a:xfrm>
            <a:off x="6959601" y="1700214"/>
            <a:ext cx="1008063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- 60</a:t>
            </a:r>
          </a:p>
        </p:txBody>
      </p:sp>
      <p:sp>
        <p:nvSpPr>
          <p:cNvPr id="7183" name="Rectangle 14"/>
          <p:cNvSpPr>
            <a:spLocks noChangeArrowheads="1"/>
          </p:cNvSpPr>
          <p:nvPr/>
        </p:nvSpPr>
        <p:spPr bwMode="auto">
          <a:xfrm>
            <a:off x="8040688" y="2492376"/>
            <a:ext cx="1008062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+ 38</a:t>
            </a: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9191626" y="1412876"/>
            <a:ext cx="1008063" cy="9366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400" b="1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2640013" y="2205038"/>
            <a:ext cx="792162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V="1">
            <a:off x="4440238" y="2276475"/>
            <a:ext cx="6477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5232400" y="2349500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 flipV="1">
            <a:off x="6743701" y="2205038"/>
            <a:ext cx="7921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7680326" y="2276475"/>
            <a:ext cx="3603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V="1">
            <a:off x="9120188" y="2349500"/>
            <a:ext cx="7921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1" name="Rectangle 4"/>
          <p:cNvSpPr>
            <a:spLocks noChangeArrowheads="1"/>
          </p:cNvSpPr>
          <p:nvPr/>
        </p:nvSpPr>
        <p:spPr bwMode="auto">
          <a:xfrm>
            <a:off x="2279651" y="4221164"/>
            <a:ext cx="1008063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17 - 9</a:t>
            </a:r>
          </a:p>
        </p:txBody>
      </p:sp>
      <p:sp>
        <p:nvSpPr>
          <p:cNvPr id="7192" name="Rectangle 4"/>
          <p:cNvSpPr>
            <a:spLocks noChangeArrowheads="1"/>
          </p:cNvSpPr>
          <p:nvPr/>
        </p:nvSpPr>
        <p:spPr bwMode="auto">
          <a:xfrm>
            <a:off x="3432176" y="5300664"/>
            <a:ext cx="1008063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+ 70</a:t>
            </a:r>
          </a:p>
        </p:txBody>
      </p:sp>
      <p:sp>
        <p:nvSpPr>
          <p:cNvPr id="7193" name="Rectangle 4"/>
          <p:cNvSpPr>
            <a:spLocks noChangeArrowheads="1"/>
          </p:cNvSpPr>
          <p:nvPr/>
        </p:nvSpPr>
        <p:spPr bwMode="auto">
          <a:xfrm>
            <a:off x="4656138" y="4292601"/>
            <a:ext cx="1008062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- 30</a:t>
            </a:r>
          </a:p>
        </p:txBody>
      </p:sp>
      <p:sp>
        <p:nvSpPr>
          <p:cNvPr id="7194" name="Rectangle 4"/>
          <p:cNvSpPr>
            <a:spLocks noChangeArrowheads="1"/>
          </p:cNvSpPr>
          <p:nvPr/>
        </p:nvSpPr>
        <p:spPr bwMode="auto">
          <a:xfrm>
            <a:off x="5951538" y="5373689"/>
            <a:ext cx="1008062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+ 2</a:t>
            </a:r>
          </a:p>
        </p:txBody>
      </p:sp>
      <p:sp>
        <p:nvSpPr>
          <p:cNvPr id="7195" name="Rectangle 4"/>
          <p:cNvSpPr>
            <a:spLocks noChangeArrowheads="1"/>
          </p:cNvSpPr>
          <p:nvPr/>
        </p:nvSpPr>
        <p:spPr bwMode="auto">
          <a:xfrm>
            <a:off x="7032626" y="4292601"/>
            <a:ext cx="1008063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- 3</a:t>
            </a:r>
          </a:p>
        </p:txBody>
      </p:sp>
      <p:sp>
        <p:nvSpPr>
          <p:cNvPr id="7196" name="Rectangle 4"/>
          <p:cNvSpPr>
            <a:spLocks noChangeArrowheads="1"/>
          </p:cNvSpPr>
          <p:nvPr/>
        </p:nvSpPr>
        <p:spPr bwMode="auto">
          <a:xfrm>
            <a:off x="8328026" y="5300664"/>
            <a:ext cx="1008063" cy="5048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660033"/>
                </a:solidFill>
                <a:latin typeface="Times New Roman" panose="02020603050405020304" pitchFamily="18" charset="0"/>
              </a:rPr>
              <a:t> - 40</a:t>
            </a:r>
          </a:p>
        </p:txBody>
      </p:sp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9191626" y="4076701"/>
            <a:ext cx="1008063" cy="9366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400" b="1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2495551" y="4797426"/>
            <a:ext cx="7921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 flipV="1">
            <a:off x="4440239" y="4941889"/>
            <a:ext cx="719137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5303838" y="4941888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 flipV="1">
            <a:off x="6959601" y="4797425"/>
            <a:ext cx="7921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2" name="Line 34"/>
          <p:cNvSpPr>
            <a:spLocks noChangeShapeType="1"/>
          </p:cNvSpPr>
          <p:nvPr/>
        </p:nvSpPr>
        <p:spPr bwMode="auto">
          <a:xfrm>
            <a:off x="7824788" y="4868863"/>
            <a:ext cx="3603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 flipV="1">
            <a:off x="9409114" y="5084763"/>
            <a:ext cx="71913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953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17424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524000" y="685800"/>
            <a:ext cx="9144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ru-RU" b="1" dirty="0" smtClean="0"/>
              <a:t>У зайки, зайчихи и зайчонка по 10 морковок. Сколько всего морковок у семейки?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ru-RU" b="1" dirty="0" smtClean="0"/>
              <a:t>Сова купила две ручки по 7 рублей каждая, сколько денег она заплатила?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ru-RU" b="1" dirty="0" smtClean="0"/>
              <a:t>У одной бабочки 2 крыла, сколько крыльев у двух бабочек?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ru-RU" b="1" dirty="0" smtClean="0"/>
              <a:t>Ёжик ел в день по 2 грибочка. Сколько грибов он съест за 5 дней?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endParaRPr lang="ru-RU" b="1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endParaRPr lang="ru-RU" dirty="0" smtClean="0"/>
          </a:p>
        </p:txBody>
      </p:sp>
      <p:sp>
        <p:nvSpPr>
          <p:cNvPr id="183300" name="WordArt 4"/>
          <p:cNvSpPr>
            <a:spLocks noChangeArrowheads="1" noChangeShapeType="1" noTextEdit="1"/>
          </p:cNvSpPr>
          <p:nvPr/>
        </p:nvSpPr>
        <p:spPr bwMode="auto">
          <a:xfrm>
            <a:off x="1981200" y="5562600"/>
            <a:ext cx="114300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30,</a:t>
            </a:r>
          </a:p>
        </p:txBody>
      </p:sp>
      <p:sp>
        <p:nvSpPr>
          <p:cNvPr id="183301" name="WordArt 5"/>
          <p:cNvSpPr>
            <a:spLocks noChangeArrowheads="1" noChangeShapeType="1" noTextEdit="1"/>
          </p:cNvSpPr>
          <p:nvPr/>
        </p:nvSpPr>
        <p:spPr bwMode="auto">
          <a:xfrm>
            <a:off x="3962400" y="5562600"/>
            <a:ext cx="10668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14,</a:t>
            </a:r>
          </a:p>
        </p:txBody>
      </p:sp>
      <p:sp>
        <p:nvSpPr>
          <p:cNvPr id="183302" name="WordArt 6"/>
          <p:cNvSpPr>
            <a:spLocks noChangeArrowheads="1" noChangeShapeType="1" noTextEdit="1"/>
          </p:cNvSpPr>
          <p:nvPr/>
        </p:nvSpPr>
        <p:spPr bwMode="auto">
          <a:xfrm>
            <a:off x="6324600" y="5638800"/>
            <a:ext cx="1143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4,</a:t>
            </a:r>
          </a:p>
        </p:txBody>
      </p:sp>
      <p:sp>
        <p:nvSpPr>
          <p:cNvPr id="183303" name="WordArt 7"/>
          <p:cNvSpPr>
            <a:spLocks noChangeArrowheads="1" noChangeShapeType="1" noTextEdit="1"/>
          </p:cNvSpPr>
          <p:nvPr/>
        </p:nvSpPr>
        <p:spPr bwMode="auto">
          <a:xfrm>
            <a:off x="8534400" y="5562600"/>
            <a:ext cx="1143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10,</a:t>
            </a: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1828800" y="15875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Лесной арифметический диктант:</a:t>
            </a:r>
          </a:p>
        </p:txBody>
      </p:sp>
    </p:spTree>
    <p:extLst>
      <p:ext uri="{BB962C8B-B14F-4D97-AF65-F5344CB8AC3E}">
        <p14:creationId xmlns:p14="http://schemas.microsoft.com/office/powerpoint/2010/main" val="2861175175"/>
      </p:ext>
    </p:extLst>
  </p:cSld>
  <p:clrMapOvr>
    <a:masterClrMapping/>
  </p:clrMapOvr>
  <p:transition advTm="594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8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183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183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183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544753" y="398117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A5071FB-6D0B-4942-9753-747ED375018E}"/>
              </a:ext>
            </a:extLst>
          </p:cNvPr>
          <p:cNvSpPr/>
          <p:nvPr/>
        </p:nvSpPr>
        <p:spPr>
          <a:xfrm>
            <a:off x="4719484" y="1238866"/>
            <a:ext cx="7079226" cy="47784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Решение простых задач на умножение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4BBBE2-F281-4C09-930A-8A26294AC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634181"/>
            <a:ext cx="4516284" cy="609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4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19400" y="3657600"/>
            <a:ext cx="6840538" cy="1079500"/>
            <a:chOff x="567" y="2024"/>
            <a:chExt cx="4309" cy="680"/>
          </a:xfrm>
        </p:grpSpPr>
        <p:sp>
          <p:nvSpPr>
            <p:cNvPr id="7198" name="WordArt 3"/>
            <p:cNvSpPr>
              <a:spLocks noChangeArrowheads="1" noChangeShapeType="1" noTextEdit="1"/>
            </p:cNvSpPr>
            <p:nvPr/>
          </p:nvSpPr>
          <p:spPr bwMode="auto">
            <a:xfrm>
              <a:off x="567" y="2069"/>
              <a:ext cx="499" cy="6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199" name="WordArt 4"/>
            <p:cNvSpPr>
              <a:spLocks noChangeArrowheads="1" noChangeShapeType="1" noTextEdit="1"/>
            </p:cNvSpPr>
            <p:nvPr/>
          </p:nvSpPr>
          <p:spPr bwMode="auto">
            <a:xfrm>
              <a:off x="1565" y="2069"/>
              <a:ext cx="499" cy="6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200" name="WordArt 5"/>
            <p:cNvSpPr>
              <a:spLocks noChangeArrowheads="1" noChangeShapeType="1" noTextEdit="1"/>
            </p:cNvSpPr>
            <p:nvPr/>
          </p:nvSpPr>
          <p:spPr bwMode="auto">
            <a:xfrm>
              <a:off x="2426" y="2024"/>
              <a:ext cx="499" cy="6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201" name="WordArt 6"/>
            <p:cNvSpPr>
              <a:spLocks noChangeArrowheads="1" noChangeShapeType="1" noTextEdit="1"/>
            </p:cNvSpPr>
            <p:nvPr/>
          </p:nvSpPr>
          <p:spPr bwMode="auto">
            <a:xfrm>
              <a:off x="3424" y="2069"/>
              <a:ext cx="499" cy="6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202" name="WordArt 7"/>
            <p:cNvSpPr>
              <a:spLocks noChangeArrowheads="1" noChangeShapeType="1" noTextEdit="1"/>
            </p:cNvSpPr>
            <p:nvPr/>
          </p:nvSpPr>
          <p:spPr bwMode="auto">
            <a:xfrm>
              <a:off x="4377" y="2069"/>
              <a:ext cx="499" cy="6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cs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168968" name="WordArt 8"/>
          <p:cNvSpPr>
            <a:spLocks noChangeArrowheads="1" noChangeShapeType="1" noTextEdit="1"/>
          </p:cNvSpPr>
          <p:nvPr/>
        </p:nvSpPr>
        <p:spPr bwMode="auto">
          <a:xfrm>
            <a:off x="9696451" y="836614"/>
            <a:ext cx="720725" cy="1944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DE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?</a:t>
            </a:r>
          </a:p>
        </p:txBody>
      </p:sp>
      <p:sp>
        <p:nvSpPr>
          <p:cNvPr id="168969" name="WordArt 9"/>
          <p:cNvSpPr>
            <a:spLocks noChangeArrowheads="1" noChangeShapeType="1" noTextEdit="1"/>
          </p:cNvSpPr>
          <p:nvPr/>
        </p:nvSpPr>
        <p:spPr bwMode="auto">
          <a:xfrm>
            <a:off x="3648075" y="3933826"/>
            <a:ext cx="6477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DE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+</a:t>
            </a:r>
          </a:p>
        </p:txBody>
      </p:sp>
      <p:sp>
        <p:nvSpPr>
          <p:cNvPr id="168970" name="WordArt 10"/>
          <p:cNvSpPr>
            <a:spLocks noChangeArrowheads="1" noChangeShapeType="1" noTextEdit="1"/>
          </p:cNvSpPr>
          <p:nvPr/>
        </p:nvSpPr>
        <p:spPr bwMode="auto">
          <a:xfrm>
            <a:off x="5159375" y="3860801"/>
            <a:ext cx="6477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DE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+</a:t>
            </a:r>
          </a:p>
        </p:txBody>
      </p:sp>
      <p:sp>
        <p:nvSpPr>
          <p:cNvPr id="168971" name="WordArt 11"/>
          <p:cNvSpPr>
            <a:spLocks noChangeArrowheads="1" noChangeShapeType="1" noTextEdit="1"/>
          </p:cNvSpPr>
          <p:nvPr/>
        </p:nvSpPr>
        <p:spPr bwMode="auto">
          <a:xfrm>
            <a:off x="6629400" y="3886201"/>
            <a:ext cx="6477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DE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+</a:t>
            </a:r>
          </a:p>
        </p:txBody>
      </p:sp>
      <p:sp>
        <p:nvSpPr>
          <p:cNvPr id="168972" name="WordArt 12"/>
          <p:cNvSpPr>
            <a:spLocks noChangeArrowheads="1" noChangeShapeType="1" noTextEdit="1"/>
          </p:cNvSpPr>
          <p:nvPr/>
        </p:nvSpPr>
        <p:spPr bwMode="auto">
          <a:xfrm>
            <a:off x="8305800" y="3962401"/>
            <a:ext cx="6477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DE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+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209800" y="5181601"/>
            <a:ext cx="4967288" cy="963613"/>
            <a:chOff x="1066" y="3385"/>
            <a:chExt cx="3129" cy="607"/>
          </a:xfrm>
        </p:grpSpPr>
        <p:sp>
          <p:nvSpPr>
            <p:cNvPr id="719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066" y="3385"/>
              <a:ext cx="635" cy="60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195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973" y="3566"/>
              <a:ext cx="453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7196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653" y="3385"/>
              <a:ext cx="590" cy="5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7197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3515" y="3521"/>
              <a:ext cx="680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cs typeface="Arial" panose="020B0604020202020204" pitchFamily="34" charset="0"/>
                </a:rPr>
                <a:t>=</a:t>
              </a:r>
            </a:p>
          </p:txBody>
        </p:sp>
      </p:grpSp>
      <p:sp>
        <p:nvSpPr>
          <p:cNvPr id="168978" name="WordArt 18"/>
          <p:cNvSpPr>
            <a:spLocks noChangeArrowheads="1" noChangeShapeType="1" noTextEdit="1"/>
          </p:cNvSpPr>
          <p:nvPr/>
        </p:nvSpPr>
        <p:spPr bwMode="auto">
          <a:xfrm>
            <a:off x="7696201" y="5029201"/>
            <a:ext cx="720725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DE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?</a:t>
            </a:r>
          </a:p>
        </p:txBody>
      </p:sp>
      <p:sp>
        <p:nvSpPr>
          <p:cNvPr id="168979" name="WordArt 19"/>
          <p:cNvSpPr>
            <a:spLocks noChangeArrowheads="1" noChangeShapeType="1" noTextEdit="1"/>
          </p:cNvSpPr>
          <p:nvPr/>
        </p:nvSpPr>
        <p:spPr bwMode="auto">
          <a:xfrm>
            <a:off x="7467601" y="5105401"/>
            <a:ext cx="12239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10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752600" y="609600"/>
            <a:ext cx="1447800" cy="2362200"/>
            <a:chOff x="288" y="432"/>
            <a:chExt cx="816" cy="1488"/>
          </a:xfrm>
        </p:grpSpPr>
        <p:pic>
          <p:nvPicPr>
            <p:cNvPr id="7192" name="Picture 21" descr="859C42E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432"/>
              <a:ext cx="816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3" name="Picture 22" descr="859C42E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200"/>
              <a:ext cx="816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3429000" y="609600"/>
            <a:ext cx="1295400" cy="2362200"/>
            <a:chOff x="1200" y="432"/>
            <a:chExt cx="768" cy="1440"/>
          </a:xfrm>
        </p:grpSpPr>
        <p:pic>
          <p:nvPicPr>
            <p:cNvPr id="7190" name="Picture 24" descr="BFD4948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432"/>
              <a:ext cx="768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1" name="Picture 25" descr="BFD4948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1200"/>
              <a:ext cx="768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6400800" y="609601"/>
            <a:ext cx="1371600" cy="2366963"/>
            <a:chOff x="3264" y="480"/>
            <a:chExt cx="768" cy="1491"/>
          </a:xfrm>
        </p:grpSpPr>
        <p:pic>
          <p:nvPicPr>
            <p:cNvPr id="7188" name="Picture 27" descr="32AA232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480"/>
              <a:ext cx="768" cy="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9" name="Picture 28" descr="32AA232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1248"/>
              <a:ext cx="768" cy="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8001000" y="609601"/>
            <a:ext cx="1371600" cy="2443163"/>
            <a:chOff x="4176" y="432"/>
            <a:chExt cx="768" cy="1539"/>
          </a:xfrm>
        </p:grpSpPr>
        <p:pic>
          <p:nvPicPr>
            <p:cNvPr id="7186" name="Picture 30" descr="32AA232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1248"/>
              <a:ext cx="768" cy="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7" name="Picture 31" descr="32AA232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432"/>
              <a:ext cx="768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4953000" y="609600"/>
            <a:ext cx="1271588" cy="2395538"/>
            <a:chOff x="2304" y="432"/>
            <a:chExt cx="753" cy="1509"/>
          </a:xfrm>
        </p:grpSpPr>
        <p:pic>
          <p:nvPicPr>
            <p:cNvPr id="7184" name="Picture 33" descr="6BB32C2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432"/>
              <a:ext cx="753" cy="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5" name="Picture 34" descr="6BB32C2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1200"/>
              <a:ext cx="753" cy="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2141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68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68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8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8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68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68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68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168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68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506304" y="416590"/>
            <a:ext cx="469761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Придумай задачу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4BBBE2-F281-4C09-930A-8A26294AC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773268"/>
            <a:ext cx="2491111" cy="295320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8F80A4C-9731-4C16-B104-3FE11992B4D8}"/>
              </a:ext>
            </a:extLst>
          </p:cNvPr>
          <p:cNvSpPr/>
          <p:nvPr/>
        </p:nvSpPr>
        <p:spPr>
          <a:xfrm>
            <a:off x="4367758" y="4825619"/>
            <a:ext cx="5699878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 + 2 + 2 + 2 + 2 = 10 (п.)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F860ED2-77DD-4284-A759-06FF8FBA272F}"/>
              </a:ext>
            </a:extLst>
          </p:cNvPr>
          <p:cNvSpPr/>
          <p:nvPr/>
        </p:nvSpPr>
        <p:spPr>
          <a:xfrm>
            <a:off x="5136625" y="5858931"/>
            <a:ext cx="3159879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 х 5 = 10 (п.)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4BB46597-27E5-4DA2-B22E-75B3D82C4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44" y="2623127"/>
            <a:ext cx="1480114" cy="88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D71DD4E1-53CF-425A-BAE1-D05089138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886" y="2623127"/>
            <a:ext cx="1480114" cy="88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F5EADD29-DDBE-48F7-8F01-D6AA1B92E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026" y="2542040"/>
            <a:ext cx="1480114" cy="88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4192EAD8-F540-4C40-91F7-508813D01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268" y="2668863"/>
            <a:ext cx="1480114" cy="88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1B32C508-5C27-4EE3-B6FD-2932ECEE4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295" y="2668863"/>
            <a:ext cx="1480114" cy="88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5112E359-92C0-43B6-8E07-6B69B7D45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787" y="1948361"/>
            <a:ext cx="679793" cy="68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8CBE4046-DCD1-46D0-BDE6-C309F2450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622" y="1933435"/>
            <a:ext cx="679793" cy="68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ABBA0FDC-CC2F-4655-9600-2D6480022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927" y="1904665"/>
            <a:ext cx="679793" cy="68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BA6B1DA7-0D79-41B8-B558-C6C223929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24" y="1886295"/>
            <a:ext cx="679793" cy="68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0370062B-8C34-434D-9F72-67B036EE7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95" y="1886295"/>
            <a:ext cx="679793" cy="68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157BF7F-19C7-4FA2-BF59-24735E9527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2799" y="1887079"/>
            <a:ext cx="676715" cy="688908"/>
          </a:xfrm>
          <a:prstGeom prst="rect">
            <a:avLst/>
          </a:prstGeom>
        </p:spPr>
      </p:pic>
      <p:pic>
        <p:nvPicPr>
          <p:cNvPr id="19" name="Picture 6">
            <a:extLst>
              <a:ext uri="{FF2B5EF4-FFF2-40B4-BE49-F238E27FC236}">
                <a16:creationId xmlns:a16="http://schemas.microsoft.com/office/drawing/2014/main" id="{4942A9FA-8C01-4C9A-9CDB-540D6D327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731" y="1979171"/>
            <a:ext cx="679793" cy="68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>
            <a:extLst>
              <a:ext uri="{FF2B5EF4-FFF2-40B4-BE49-F238E27FC236}">
                <a16:creationId xmlns:a16="http://schemas.microsoft.com/office/drawing/2014/main" id="{54500D88-E858-49B5-BA45-9262C9E7A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459" y="1972523"/>
            <a:ext cx="679793" cy="68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>
            <a:extLst>
              <a:ext uri="{FF2B5EF4-FFF2-40B4-BE49-F238E27FC236}">
                <a16:creationId xmlns:a16="http://schemas.microsoft.com/office/drawing/2014/main" id="{A1B1DAC7-F839-4D47-969A-EE08FF5A9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7455" y="1911416"/>
            <a:ext cx="679793" cy="68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>
            <a:extLst>
              <a:ext uri="{FF2B5EF4-FFF2-40B4-BE49-F238E27FC236}">
                <a16:creationId xmlns:a16="http://schemas.microsoft.com/office/drawing/2014/main" id="{775AF85A-B290-43FF-B9DC-5061A7A80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672" y="1933435"/>
            <a:ext cx="679793" cy="68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82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922981" y="462771"/>
            <a:ext cx="2637327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Рисунок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4BBBE2-F281-4C09-930A-8A26294AC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773268"/>
            <a:ext cx="2491111" cy="2953206"/>
          </a:xfrm>
          <a:prstGeom prst="rect">
            <a:avLst/>
          </a:prstGeom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B4B7E499-21F9-42D4-A60A-24A08B1A5111}"/>
              </a:ext>
            </a:extLst>
          </p:cNvPr>
          <p:cNvSpPr/>
          <p:nvPr/>
        </p:nvSpPr>
        <p:spPr>
          <a:xfrm>
            <a:off x="3166141" y="3124200"/>
            <a:ext cx="964304" cy="93056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9A3E0804-C920-443C-987E-4EF28383D8A0}"/>
              </a:ext>
            </a:extLst>
          </p:cNvPr>
          <p:cNvSpPr/>
          <p:nvPr/>
        </p:nvSpPr>
        <p:spPr>
          <a:xfrm>
            <a:off x="4324409" y="3124200"/>
            <a:ext cx="964304" cy="93056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D830C8B-0D85-49A5-9EA6-924C9FEC4D1E}"/>
              </a:ext>
            </a:extLst>
          </p:cNvPr>
          <p:cNvSpPr/>
          <p:nvPr/>
        </p:nvSpPr>
        <p:spPr>
          <a:xfrm>
            <a:off x="5468822" y="3124200"/>
            <a:ext cx="964304" cy="93056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99F903F2-D861-4187-B0F3-63512C3EC068}"/>
              </a:ext>
            </a:extLst>
          </p:cNvPr>
          <p:cNvSpPr/>
          <p:nvPr/>
        </p:nvSpPr>
        <p:spPr>
          <a:xfrm>
            <a:off x="6830607" y="3124200"/>
            <a:ext cx="964304" cy="93056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2FECF363-8B35-45A5-8312-22FED6EEC9B6}"/>
              </a:ext>
            </a:extLst>
          </p:cNvPr>
          <p:cNvSpPr/>
          <p:nvPr/>
        </p:nvSpPr>
        <p:spPr>
          <a:xfrm>
            <a:off x="8061557" y="3124200"/>
            <a:ext cx="964304" cy="93056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DFE0FC-B4B1-4A5D-8756-A33FDBC5FC4F}"/>
              </a:ext>
            </a:extLst>
          </p:cNvPr>
          <p:cNvSpPr txBox="1"/>
          <p:nvPr/>
        </p:nvSpPr>
        <p:spPr>
          <a:xfrm>
            <a:off x="3223420" y="3124200"/>
            <a:ext cx="849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FBB405-6D9E-4C67-84CB-2535130E28D0}"/>
              </a:ext>
            </a:extLst>
          </p:cNvPr>
          <p:cNvSpPr txBox="1"/>
          <p:nvPr/>
        </p:nvSpPr>
        <p:spPr>
          <a:xfrm>
            <a:off x="4420336" y="3223767"/>
            <a:ext cx="849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2E15F6-8A59-4C72-827D-7E83DB345C88}"/>
              </a:ext>
            </a:extLst>
          </p:cNvPr>
          <p:cNvSpPr txBox="1"/>
          <p:nvPr/>
        </p:nvSpPr>
        <p:spPr>
          <a:xfrm>
            <a:off x="5512320" y="3176327"/>
            <a:ext cx="849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EB6BFD-EEB0-4199-BC6A-73F7774D4776}"/>
              </a:ext>
            </a:extLst>
          </p:cNvPr>
          <p:cNvSpPr txBox="1"/>
          <p:nvPr/>
        </p:nvSpPr>
        <p:spPr>
          <a:xfrm>
            <a:off x="6887088" y="3168625"/>
            <a:ext cx="849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AAEABA-D95D-46FA-B679-0CDE635E25CE}"/>
              </a:ext>
            </a:extLst>
          </p:cNvPr>
          <p:cNvSpPr txBox="1"/>
          <p:nvPr/>
        </p:nvSpPr>
        <p:spPr>
          <a:xfrm>
            <a:off x="8118836" y="3168624"/>
            <a:ext cx="849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</a:rPr>
              <a:t>2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531D3B-CE66-4793-8D9B-6BB4A5F06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409" y="5653485"/>
            <a:ext cx="3420152" cy="1072989"/>
          </a:xfrm>
          <a:prstGeom prst="rect">
            <a:avLst/>
          </a:prstGeom>
        </p:spPr>
      </p:pic>
      <p:sp>
        <p:nvSpPr>
          <p:cNvPr id="21" name="Правая фигурная скобка 20">
            <a:extLst>
              <a:ext uri="{FF2B5EF4-FFF2-40B4-BE49-F238E27FC236}">
                <a16:creationId xmlns:a16="http://schemas.microsoft.com/office/drawing/2014/main" id="{88B5F3CC-6C2E-4235-A2DB-761F3821F758}"/>
              </a:ext>
            </a:extLst>
          </p:cNvPr>
          <p:cNvSpPr/>
          <p:nvPr/>
        </p:nvSpPr>
        <p:spPr>
          <a:xfrm rot="5400000">
            <a:off x="5640481" y="1489665"/>
            <a:ext cx="830998" cy="5939762"/>
          </a:xfrm>
          <a:prstGeom prst="rightBrace">
            <a:avLst>
              <a:gd name="adj1" fmla="val 8333"/>
              <a:gd name="adj2" fmla="val 50385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123F50-A74C-4AFB-A3B5-330916E1AE7F}"/>
              </a:ext>
            </a:extLst>
          </p:cNvPr>
          <p:cNvSpPr txBox="1"/>
          <p:nvPr/>
        </p:nvSpPr>
        <p:spPr>
          <a:xfrm>
            <a:off x="5609612" y="4875044"/>
            <a:ext cx="849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5330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8" grpId="0"/>
      <p:bldP spid="19" grpId="0"/>
      <p:bldP spid="20" grpId="0"/>
      <p:bldP spid="21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5279851" y="407353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4BBBE2-F281-4C09-930A-8A26294AC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773268"/>
            <a:ext cx="2491111" cy="295320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D99E925A-076B-4EA1-BA60-0EF259C99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060667"/>
              </p:ext>
            </p:extLst>
          </p:nvPr>
        </p:nvGraphicFramePr>
        <p:xfrm>
          <a:off x="2694311" y="1256345"/>
          <a:ext cx="8651054" cy="5369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71346">
                  <a:extLst>
                    <a:ext uri="{9D8B030D-6E8A-4147-A177-3AD203B41FA5}">
                      <a16:colId xmlns:a16="http://schemas.microsoft.com/office/drawing/2014/main" val="128768931"/>
                    </a:ext>
                  </a:extLst>
                </a:gridCol>
                <a:gridCol w="2379708">
                  <a:extLst>
                    <a:ext uri="{9D8B030D-6E8A-4147-A177-3AD203B41FA5}">
                      <a16:colId xmlns:a16="http://schemas.microsoft.com/office/drawing/2014/main" val="2261580692"/>
                    </a:ext>
                  </a:extLst>
                </a:gridCol>
              </a:tblGrid>
              <a:tr h="4288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Отметь задачи на умножение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Запиши решение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extLst>
                  <a:ext uri="{0D108BD9-81ED-4DB2-BD59-A6C34878D82A}">
                    <a16:rowId xmlns:a16="http://schemas.microsoft.com/office/drawing/2014/main" val="1909141271"/>
                  </a:ext>
                </a:extLst>
              </a:tr>
              <a:tr h="9350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</a:rPr>
                        <a:t>В весеннем букете для мамы было 10 тюльпанов, а нарциссов на 2 больше. Сколько всего цветов было в весеннем букете?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extLst>
                  <a:ext uri="{0D108BD9-81ED-4DB2-BD59-A6C34878D82A}">
                    <a16:rowId xmlns:a16="http://schemas.microsoft.com/office/drawing/2014/main" val="1502980168"/>
                  </a:ext>
                </a:extLst>
              </a:tr>
              <a:tr h="9353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</a:rPr>
                        <a:t>В саду 10 деревьев, на каждом дереве по 2 скворечника. Сколько всего скворечников на этих деревьях?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extLst>
                  <a:ext uri="{0D108BD9-81ED-4DB2-BD59-A6C34878D82A}">
                    <a16:rowId xmlns:a16="http://schemas.microsoft.com/office/drawing/2014/main" val="696706841"/>
                  </a:ext>
                </a:extLst>
              </a:tr>
              <a:tr h="12519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</a:rPr>
                        <a:t>На школьный участок, с приходом весны прилетело 20 скворцов, а грачей на 2 меньше. Сколько всего весенних птиц прилетело на школьный участок?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extLst>
                  <a:ext uri="{0D108BD9-81ED-4DB2-BD59-A6C34878D82A}">
                    <a16:rowId xmlns:a16="http://schemas.microsoft.com/office/drawing/2014/main" val="1047718647"/>
                  </a:ext>
                </a:extLst>
              </a:tr>
              <a:tr h="6181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</a:rPr>
                        <a:t>В одном дворе весной приготовили 5 новых скамеек. Сколько скамеек в 3 дворах? 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extLst>
                  <a:ext uri="{0D108BD9-81ED-4DB2-BD59-A6C34878D82A}">
                    <a16:rowId xmlns:a16="http://schemas.microsoft.com/office/drawing/2014/main" val="1187055592"/>
                  </a:ext>
                </a:extLst>
              </a:tr>
              <a:tr h="1043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</a:rPr>
                        <a:t>Посадили 4 грядки клубники по 5 кустов в каждом ряду. Сколько всего кустов клубники?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9" marR="55729" marT="0" marB="0"/>
                </a:tc>
                <a:extLst>
                  <a:ext uri="{0D108BD9-81ED-4DB2-BD59-A6C34878D82A}">
                    <a16:rowId xmlns:a16="http://schemas.microsoft.com/office/drawing/2014/main" val="545958682"/>
                  </a:ext>
                </a:extLst>
              </a:tr>
            </a:tbl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CDB0AB8-A00A-4ACC-8280-F364460AA257}"/>
              </a:ext>
            </a:extLst>
          </p:cNvPr>
          <p:cNvSpPr/>
          <p:nvPr/>
        </p:nvSpPr>
        <p:spPr>
          <a:xfrm>
            <a:off x="9007521" y="2818058"/>
            <a:ext cx="2291661" cy="610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10 х 2 = 20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84A7CFC-D89B-49F4-B2CC-C4AD5CA9C599}"/>
              </a:ext>
            </a:extLst>
          </p:cNvPr>
          <p:cNvSpPr/>
          <p:nvPr/>
        </p:nvSpPr>
        <p:spPr>
          <a:xfrm>
            <a:off x="9007520" y="4873149"/>
            <a:ext cx="2291661" cy="610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5 х 3 = 15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B594E4F-7E20-4CA8-9A0D-2F47EB3D6C4F}"/>
              </a:ext>
            </a:extLst>
          </p:cNvPr>
          <p:cNvSpPr/>
          <p:nvPr/>
        </p:nvSpPr>
        <p:spPr>
          <a:xfrm>
            <a:off x="9007519" y="5713101"/>
            <a:ext cx="2291661" cy="610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4 х 5 = 20 </a:t>
            </a:r>
          </a:p>
        </p:txBody>
      </p:sp>
    </p:spTree>
    <p:extLst>
      <p:ext uri="{BB962C8B-B14F-4D97-AF65-F5344CB8AC3E}">
        <p14:creationId xmlns:p14="http://schemas.microsoft.com/office/powerpoint/2010/main" val="87756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0" y="609600"/>
            <a:ext cx="4267200" cy="5715000"/>
          </a:xfrm>
        </p:spPr>
        <p:txBody>
          <a:bodyPr/>
          <a:lstStyle/>
          <a:p>
            <a:pPr lvl="1" eaLnBrk="1" hangingPunct="1">
              <a:buFontTx/>
              <a:buNone/>
              <a:defRPr/>
            </a:pPr>
            <a:r>
              <a:rPr lang="ru-RU" b="1" dirty="0"/>
              <a:t>Журавли летят по</a:t>
            </a:r>
          </a:p>
          <a:p>
            <a:pPr lvl="1" eaLnBrk="1" hangingPunct="1">
              <a:buFontTx/>
              <a:buNone/>
              <a:defRPr/>
            </a:pPr>
            <a:r>
              <a:rPr lang="ru-RU" sz="600" b="1" dirty="0"/>
              <a:t> </a:t>
            </a:r>
            <a:r>
              <a:rPr lang="ru-RU" b="1" dirty="0"/>
              <a:t>небу,</a:t>
            </a:r>
          </a:p>
          <a:p>
            <a:pPr lvl="1" eaLnBrk="1" hangingPunct="1">
              <a:buFontTx/>
              <a:buNone/>
              <a:defRPr/>
            </a:pPr>
            <a:r>
              <a:rPr lang="ru-RU" b="1" dirty="0"/>
              <a:t>впереди их было - </a:t>
            </a:r>
          </a:p>
          <a:p>
            <a:pPr lvl="1" eaLnBrk="1" hangingPunct="1">
              <a:buFontTx/>
              <a:buNone/>
              <a:defRPr/>
            </a:pPr>
            <a:r>
              <a:rPr lang="ru-RU" b="1" dirty="0"/>
              <a:t>восемь.</a:t>
            </a:r>
          </a:p>
          <a:p>
            <a:pPr lvl="1" eaLnBrk="1" hangingPunct="1">
              <a:buFontTx/>
              <a:buNone/>
              <a:defRPr/>
            </a:pPr>
            <a:r>
              <a:rPr lang="ru-RU" b="1" dirty="0"/>
              <a:t>А за ними – тоже восемь.</a:t>
            </a:r>
          </a:p>
          <a:p>
            <a:pPr lvl="1" eaLnBrk="1" hangingPunct="1">
              <a:buFontTx/>
              <a:buNone/>
              <a:defRPr/>
            </a:pPr>
            <a:r>
              <a:rPr lang="ru-RU" b="1" dirty="0"/>
              <a:t>Восемь  юных  журавлят-</a:t>
            </a:r>
          </a:p>
          <a:p>
            <a:pPr lvl="1" eaLnBrk="1" hangingPunct="1">
              <a:buFontTx/>
              <a:buNone/>
              <a:defRPr/>
            </a:pPr>
            <a:r>
              <a:rPr lang="ru-RU" b="1" dirty="0"/>
              <a:t>Не отстать от них спешат!</a:t>
            </a:r>
          </a:p>
          <a:p>
            <a:pPr lvl="1" eaLnBrk="1" hangingPunct="1">
              <a:buFontTx/>
              <a:buNone/>
              <a:defRPr/>
            </a:pPr>
            <a:r>
              <a:rPr lang="ru-RU" b="1" dirty="0"/>
              <a:t>Сосчитайте поскорей,</a:t>
            </a:r>
          </a:p>
          <a:p>
            <a:pPr lvl="1" eaLnBrk="1" hangingPunct="1">
              <a:buFontTx/>
              <a:buNone/>
              <a:defRPr/>
            </a:pPr>
            <a:r>
              <a:rPr lang="ru-RU" b="1" dirty="0"/>
              <a:t> Сколько  было</a:t>
            </a:r>
          </a:p>
          <a:p>
            <a:pPr lvl="1" eaLnBrk="1" hangingPunct="1">
              <a:buFontTx/>
              <a:buNone/>
              <a:defRPr/>
            </a:pPr>
            <a:r>
              <a:rPr lang="ru-RU" b="1" dirty="0"/>
              <a:t> журавлей?</a:t>
            </a:r>
          </a:p>
        </p:txBody>
      </p:sp>
      <p:pic>
        <p:nvPicPr>
          <p:cNvPr id="8195" name="Picture 4" descr="Изображение 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62000"/>
            <a:ext cx="4038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23024113"/>
      </p:ext>
    </p:extLst>
  </p:cSld>
  <p:clrMapOvr>
    <a:masterClrMapping/>
  </p:clrMapOvr>
  <p:transition advTm="17866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456</Words>
  <Application>Microsoft Office PowerPoint</Application>
  <PresentationFormat>Широкоэкранный</PresentationFormat>
  <Paragraphs>130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Impact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User</cp:lastModifiedBy>
  <cp:revision>131</cp:revision>
  <dcterms:created xsi:type="dcterms:W3CDTF">2019-11-21T05:15:03Z</dcterms:created>
  <dcterms:modified xsi:type="dcterms:W3CDTF">2022-03-16T06:05:39Z</dcterms:modified>
</cp:coreProperties>
</file>