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8" r:id="rId2"/>
    <p:sldId id="267" r:id="rId3"/>
    <p:sldId id="271" r:id="rId4"/>
    <p:sldId id="265" r:id="rId5"/>
    <p:sldId id="256" r:id="rId6"/>
    <p:sldId id="260" r:id="rId7"/>
    <p:sldId id="257" r:id="rId8"/>
    <p:sldId id="258" r:id="rId9"/>
    <p:sldId id="264" r:id="rId10"/>
    <p:sldId id="259" r:id="rId11"/>
    <p:sldId id="263" r:id="rId12"/>
    <p:sldId id="272" r:id="rId13"/>
    <p:sldId id="277" r:id="rId14"/>
    <p:sldId id="269" r:id="rId15"/>
    <p:sldId id="273" r:id="rId16"/>
    <p:sldId id="276" r:id="rId17"/>
    <p:sldId id="270" r:id="rId18"/>
    <p:sldId id="274" r:id="rId19"/>
    <p:sldId id="275"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16.11.2022</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16.11.2022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16.11.2022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16.11.2022</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16.11.2022</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16.11.2022</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16.11.2022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16.11.2022</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16.11.2022</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16.11.2022</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16.11.2022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16.11.2022</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cd411fd8940050f07662de6a9b180741--muse-art-my-muse.jpg"/>
          <p:cNvPicPr>
            <a:picLocks noGrp="1" noChangeAspect="1"/>
          </p:cNvPicPr>
          <p:nvPr>
            <p:ph idx="1"/>
          </p:nvPr>
        </p:nvPicPr>
        <p:blipFill>
          <a:blip r:embed="rId2"/>
          <a:stretch>
            <a:fillRect/>
          </a:stretch>
        </p:blipFill>
        <p:spPr>
          <a:xfrm>
            <a:off x="285720" y="142852"/>
            <a:ext cx="5942572" cy="6500858"/>
          </a:xfrm>
        </p:spPr>
      </p:pic>
      <p:sp>
        <p:nvSpPr>
          <p:cNvPr id="5" name="TextBox 4"/>
          <p:cNvSpPr txBox="1"/>
          <p:nvPr/>
        </p:nvSpPr>
        <p:spPr>
          <a:xfrm>
            <a:off x="6357950" y="1285860"/>
            <a:ext cx="2571768" cy="2585323"/>
          </a:xfrm>
          <a:prstGeom prst="rect">
            <a:avLst/>
          </a:prstGeom>
          <a:noFill/>
        </p:spPr>
        <p:txBody>
          <a:bodyPr wrap="square" rtlCol="0">
            <a:spAutoFit/>
          </a:bodyPr>
          <a:lstStyle/>
          <a:p>
            <a:r>
              <a:rPr lang="ru-RU" sz="5400" b="1" dirty="0" smtClean="0"/>
              <a:t>Богиня  истории-???</a:t>
            </a:r>
            <a:endParaRPr lang="ru-RU" sz="5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2976" y="428604"/>
            <a:ext cx="7500990" cy="707886"/>
          </a:xfrm>
          <a:prstGeom prst="rect">
            <a:avLst/>
          </a:prstGeom>
          <a:noFill/>
        </p:spPr>
        <p:txBody>
          <a:bodyPr wrap="square" rtlCol="0">
            <a:spAutoFit/>
          </a:bodyPr>
          <a:lstStyle/>
          <a:p>
            <a:pPr algn="ctr"/>
            <a:r>
              <a:rPr lang="ru-RU" sz="4000" b="1" dirty="0" smtClean="0"/>
              <a:t>Здание театра</a:t>
            </a:r>
            <a:endParaRPr lang="ru-RU" sz="4000" b="1" dirty="0"/>
          </a:p>
        </p:txBody>
      </p:sp>
      <p:pic>
        <p:nvPicPr>
          <p:cNvPr id="28674" name="Picture 2" descr="https://static.life.ru/posts/2016/11/925167/gr/north/f2f5133b6dc84aa0be4fbd83f7b8bd64__1200x630.jpg"/>
          <p:cNvPicPr>
            <a:picLocks noChangeAspect="1" noChangeArrowheads="1"/>
          </p:cNvPicPr>
          <p:nvPr/>
        </p:nvPicPr>
        <p:blipFill>
          <a:blip r:embed="rId2"/>
          <a:srcRect/>
          <a:stretch>
            <a:fillRect/>
          </a:stretch>
        </p:blipFill>
        <p:spPr bwMode="auto">
          <a:xfrm>
            <a:off x="571472" y="1142984"/>
            <a:ext cx="8286808" cy="5572164"/>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357167"/>
            <a:ext cx="4857752" cy="5262979"/>
          </a:xfrm>
          <a:prstGeom prst="rect">
            <a:avLst/>
          </a:prstGeom>
          <a:noFill/>
        </p:spPr>
        <p:txBody>
          <a:bodyPr wrap="square" rtlCol="0">
            <a:spAutoFit/>
          </a:bodyPr>
          <a:lstStyle/>
          <a:p>
            <a:r>
              <a:rPr lang="ru-RU" sz="2800" dirty="0" smtClean="0"/>
              <a:t>В греческом театре было два главных вида представлений- </a:t>
            </a:r>
            <a:r>
              <a:rPr lang="ru-RU" sz="2800" b="1" dirty="0" smtClean="0"/>
              <a:t>трагедия и комедия</a:t>
            </a:r>
            <a:r>
              <a:rPr lang="ru-RU" sz="2800" dirty="0" smtClean="0"/>
              <a:t>.</a:t>
            </a:r>
          </a:p>
          <a:p>
            <a:r>
              <a:rPr lang="ru-RU" sz="2800" dirty="0" smtClean="0"/>
              <a:t> В трагедиях обычно действовали герои мифов, изображались их подвиги, страдания и часто гибель. </a:t>
            </a:r>
          </a:p>
          <a:p>
            <a:r>
              <a:rPr lang="ru-RU" sz="2800" dirty="0" smtClean="0"/>
              <a:t>Действующими лицами комедий- веселые и насмешливые представления- наряду с героями мифов были зрители</a:t>
            </a:r>
            <a:endParaRPr lang="ru-RU" sz="2800" dirty="0"/>
          </a:p>
        </p:txBody>
      </p:sp>
      <p:pic>
        <p:nvPicPr>
          <p:cNvPr id="4100" name="Picture 4" descr="ÐÐ¾ÑÐ¾Ð¶ÐµÐµ Ð¸Ð·Ð¾Ð±ÑÐ°Ð¶ÐµÐ½Ð¸Ðµ"/>
          <p:cNvPicPr>
            <a:picLocks noChangeAspect="1" noChangeArrowheads="1"/>
          </p:cNvPicPr>
          <p:nvPr/>
        </p:nvPicPr>
        <p:blipFill>
          <a:blip r:embed="rId2"/>
          <a:srcRect/>
          <a:stretch>
            <a:fillRect/>
          </a:stretch>
        </p:blipFill>
        <p:spPr bwMode="auto">
          <a:xfrm>
            <a:off x="4714876" y="0"/>
            <a:ext cx="4429124" cy="6858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rot="10800000" flipH="1" flipV="1">
            <a:off x="285720" y="1626317"/>
            <a:ext cx="3714776" cy="3416320"/>
          </a:xfrm>
          <a:prstGeom prst="rect">
            <a:avLst/>
          </a:prstGeom>
        </p:spPr>
        <p:txBody>
          <a:bodyPr wrap="square">
            <a:spAutoFit/>
          </a:bodyPr>
          <a:lstStyle/>
          <a:p>
            <a:r>
              <a:rPr lang="ru-RU" sz="3600" b="1" dirty="0" smtClean="0"/>
              <a:t>Театральные представления устраивались не ежедневно, а лишь несколько раз в году.</a:t>
            </a:r>
            <a:endParaRPr lang="en-US" sz="3600" b="1" dirty="0" err="1" smtClean="0"/>
          </a:p>
        </p:txBody>
      </p:sp>
      <p:pic>
        <p:nvPicPr>
          <p:cNvPr id="27650" name="Picture 2" descr="ÐÐ°ÑÑÐ¸Ð½ÐºÐ¸ Ð¿Ð¾ Ð·Ð°Ð¿ÑÐ¾ÑÑ Ð¿ÑÐµÐ´ÑÑÐ°Ð²Ð»ÐµÐ½Ð¸Ðµ Ð´ÑÐµÐ²Ð½ÐµÐ³Ð¾ Ð³ÑÐµÑÐµÑÐºÐ¾Ð³Ð¾ ÑÐµÐ°ÑÑÐ°"/>
          <p:cNvPicPr>
            <a:picLocks noChangeAspect="1" noChangeArrowheads="1"/>
          </p:cNvPicPr>
          <p:nvPr/>
        </p:nvPicPr>
        <p:blipFill>
          <a:blip r:embed="rId2"/>
          <a:srcRect/>
          <a:stretch>
            <a:fillRect/>
          </a:stretch>
        </p:blipFill>
        <p:spPr bwMode="auto">
          <a:xfrm>
            <a:off x="3929058" y="214290"/>
            <a:ext cx="5214942" cy="664371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s://presentacii.ru/documents_2/8d77f492be6da8e91b636d9c773f2d09/img1.jpg"/>
          <p:cNvPicPr>
            <a:picLocks noChangeAspect="1" noChangeArrowheads="1"/>
          </p:cNvPicPr>
          <p:nvPr/>
        </p:nvPicPr>
        <p:blipFill>
          <a:blip r:embed="rId2"/>
          <a:srcRect/>
          <a:stretch>
            <a:fillRect/>
          </a:stretch>
        </p:blipFill>
        <p:spPr bwMode="auto">
          <a:xfrm>
            <a:off x="142844" y="0"/>
            <a:ext cx="9001156" cy="671514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57290" y="1571612"/>
            <a:ext cx="5286412" cy="369332"/>
          </a:xfrm>
          <a:prstGeom prst="rect">
            <a:avLst/>
          </a:prstGeom>
          <a:noFill/>
        </p:spPr>
        <p:txBody>
          <a:bodyPr wrap="square" rtlCol="0">
            <a:spAutoFit/>
          </a:bodyPr>
          <a:lstStyle/>
          <a:p>
            <a:r>
              <a:rPr lang="ru-RU" dirty="0" smtClean="0"/>
              <a:t> </a:t>
            </a:r>
          </a:p>
        </p:txBody>
      </p:sp>
      <p:sp>
        <p:nvSpPr>
          <p:cNvPr id="26625" name="Rectangle 1"/>
          <p:cNvSpPr>
            <a:spLocks noChangeArrowheads="1"/>
          </p:cNvSpPr>
          <p:nvPr/>
        </p:nvSpPr>
        <p:spPr bwMode="auto">
          <a:xfrm>
            <a:off x="357158" y="214290"/>
            <a:ext cx="8686813" cy="76636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1. театр в переводе с греческого:</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а) игра</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б) зрелище</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в) праздник</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2. круглая площадка в греческом театре, где выступали актеры</a:t>
            </a: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а) орхестра</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б) скене</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в) хор</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3. крупнейшим греческим драматургом-трагиком был:</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а) Сократ</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б) Солон</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в) </a:t>
            </a:r>
            <a:r>
              <a:rPr kumimoji="0" lang="ru-RU" sz="14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Софокл</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4. знаменитая комедия Аристофана называлась:</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а) Птицы</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б) Рыбы</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в) Змеи</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5. выберите верный ответ. В греческом театре:</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а) театральные представления устраивались ежедневно</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б) актеры играли в масках</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в) некоторые роли могли исполнять женщины</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6. С именем какого бога греки связывали возникновение театра?</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А) Дионис</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Б) Зевс</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В) Аполлон</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7. произведение, изображающее борьбу, личную или общественную катастрофу,</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обычно оканчивающуюся гибелью героя.</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А. комедия Б) трагедия в) миф</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8. Как называется эта часть театра? Здесь размешались костюмы, декорации.</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А) орхестра Б) места для зрителей В) скене</a:t>
            </a: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7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7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7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7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endPar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7158" y="1"/>
            <a:ext cx="8286808" cy="6924973"/>
          </a:xfrm>
          <a:prstGeom prst="rect">
            <a:avLst/>
          </a:prstGeom>
          <a:noFill/>
        </p:spPr>
        <p:txBody>
          <a:bodyPr wrap="square" rtlCol="0">
            <a:spAutoFit/>
          </a:bodyPr>
          <a:lstStyle/>
          <a:p>
            <a:r>
              <a:rPr lang="ru-RU" b="1" dirty="0" smtClean="0"/>
              <a:t>Ответы:</a:t>
            </a:r>
          </a:p>
          <a:p>
            <a:endParaRPr lang="ru-RU" b="1" dirty="0" smtClean="0"/>
          </a:p>
          <a:p>
            <a:pPr marL="342900" indent="-342900">
              <a:buAutoNum type="arabicParenR"/>
            </a:pPr>
            <a:r>
              <a:rPr lang="ru-RU" b="1" dirty="0" smtClean="0"/>
              <a:t>Театр в переводе с греческого « </a:t>
            </a:r>
            <a:r>
              <a:rPr lang="ru-RU" b="1" dirty="0" smtClean="0">
                <a:solidFill>
                  <a:srgbClr val="C00000"/>
                </a:solidFill>
              </a:rPr>
              <a:t>МЕСТО ДЛЯ ЗРЕЛИЩ»</a:t>
            </a:r>
          </a:p>
          <a:p>
            <a:pPr marL="342900" indent="-342900">
              <a:buAutoNum type="arabicParenR"/>
            </a:pPr>
            <a:endParaRPr lang="ru-RU" dirty="0" smtClean="0"/>
          </a:p>
          <a:p>
            <a:pPr marL="342900" indent="-342900">
              <a:buAutoNum type="arabicParenR"/>
            </a:pPr>
            <a:r>
              <a:rPr lang="ru-RU" dirty="0" smtClean="0"/>
              <a:t> </a:t>
            </a:r>
            <a:r>
              <a:rPr lang="ru-RU" b="1" dirty="0" smtClean="0">
                <a:solidFill>
                  <a:srgbClr val="000000"/>
                </a:solidFill>
                <a:latin typeface="Arial" pitchFamily="34" charset="0"/>
                <a:cs typeface="Arial" pitchFamily="34" charset="0"/>
              </a:rPr>
              <a:t>К</a:t>
            </a:r>
            <a:r>
              <a:rPr lang="ru-RU" b="1" dirty="0" smtClean="0">
                <a:solidFill>
                  <a:srgbClr val="000000"/>
                </a:solidFill>
                <a:latin typeface="Arial" pitchFamily="34" charset="0"/>
                <a:ea typeface="Times New Roman" pitchFamily="18" charset="0"/>
                <a:cs typeface="Arial" pitchFamily="34" charset="0"/>
              </a:rPr>
              <a:t>руглая площадка в греческом театре, где выступали актеры: </a:t>
            </a:r>
            <a:r>
              <a:rPr lang="ru-RU" b="1" dirty="0" smtClean="0">
                <a:solidFill>
                  <a:srgbClr val="C00000"/>
                </a:solidFill>
                <a:latin typeface="Arial" pitchFamily="34" charset="0"/>
                <a:ea typeface="Times New Roman" pitchFamily="18" charset="0"/>
                <a:cs typeface="Arial" pitchFamily="34" charset="0"/>
              </a:rPr>
              <a:t>ОРХЕСТРА</a:t>
            </a:r>
          </a:p>
          <a:p>
            <a:pPr marL="342900" indent="-342900">
              <a:buAutoNum type="arabicParenR"/>
            </a:pPr>
            <a:endParaRPr lang="ru-RU" b="1" dirty="0" smtClean="0">
              <a:solidFill>
                <a:srgbClr val="000000"/>
              </a:solidFill>
              <a:latin typeface="Arial" pitchFamily="34" charset="0"/>
              <a:cs typeface="Arial" pitchFamily="34" charset="0"/>
            </a:endParaRPr>
          </a:p>
          <a:p>
            <a:pPr marL="342900" indent="-342900">
              <a:buAutoNum type="arabicParenR"/>
            </a:pPr>
            <a:r>
              <a:rPr lang="ru-RU" b="1" dirty="0" smtClean="0">
                <a:solidFill>
                  <a:srgbClr val="000000"/>
                </a:solidFill>
                <a:latin typeface="Arial" pitchFamily="34" charset="0"/>
                <a:cs typeface="Arial" pitchFamily="34" charset="0"/>
              </a:rPr>
              <a:t> К</a:t>
            </a:r>
            <a:r>
              <a:rPr lang="ru-RU" b="1" dirty="0" smtClean="0">
                <a:solidFill>
                  <a:srgbClr val="000000"/>
                </a:solidFill>
                <a:latin typeface="Arial" pitchFamily="34" charset="0"/>
                <a:ea typeface="Times New Roman" pitchFamily="18" charset="0"/>
                <a:cs typeface="Arial" pitchFamily="34" charset="0"/>
              </a:rPr>
              <a:t>рупнейшим греческим драматургом-трагиком был </a:t>
            </a:r>
            <a:r>
              <a:rPr lang="ru-RU" b="1" dirty="0" smtClean="0">
                <a:solidFill>
                  <a:srgbClr val="C00000"/>
                </a:solidFill>
                <a:latin typeface="Arial" pitchFamily="34" charset="0"/>
                <a:ea typeface="Times New Roman" pitchFamily="18" charset="0"/>
                <a:cs typeface="Arial" pitchFamily="34" charset="0"/>
              </a:rPr>
              <a:t>СОФОКОЛ</a:t>
            </a:r>
          </a:p>
          <a:p>
            <a:pPr marL="342900" indent="-342900">
              <a:buAutoNum type="arabicParenR"/>
            </a:pPr>
            <a:endParaRPr lang="ru-RU" b="1" dirty="0" smtClean="0">
              <a:solidFill>
                <a:srgbClr val="000000"/>
              </a:solidFill>
              <a:latin typeface="Arial" pitchFamily="34" charset="0"/>
              <a:cs typeface="Arial" pitchFamily="34" charset="0"/>
            </a:endParaRPr>
          </a:p>
          <a:p>
            <a:pPr marL="342900" indent="-342900">
              <a:buAutoNum type="arabicParenR"/>
            </a:pPr>
            <a:r>
              <a:rPr lang="ru-RU" b="1" dirty="0" smtClean="0">
                <a:solidFill>
                  <a:srgbClr val="000000"/>
                </a:solidFill>
                <a:latin typeface="Arial" pitchFamily="34" charset="0"/>
                <a:cs typeface="Arial" pitchFamily="34" charset="0"/>
              </a:rPr>
              <a:t> З</a:t>
            </a:r>
            <a:r>
              <a:rPr lang="ru-RU" b="1" dirty="0" smtClean="0">
                <a:solidFill>
                  <a:srgbClr val="000000"/>
                </a:solidFill>
                <a:latin typeface="Arial" pitchFamily="34" charset="0"/>
                <a:ea typeface="Times New Roman" pitchFamily="18" charset="0"/>
                <a:cs typeface="Arial" pitchFamily="34" charset="0"/>
              </a:rPr>
              <a:t>наменитая комедия Аристофана называлась </a:t>
            </a:r>
            <a:r>
              <a:rPr lang="ru-RU" b="1" dirty="0" smtClean="0">
                <a:solidFill>
                  <a:srgbClr val="C00000"/>
                </a:solidFill>
                <a:latin typeface="Arial" pitchFamily="34" charset="0"/>
                <a:ea typeface="Times New Roman" pitchFamily="18" charset="0"/>
                <a:cs typeface="Arial" pitchFamily="34" charset="0"/>
              </a:rPr>
              <a:t>«ПТИЦЫ»</a:t>
            </a:r>
          </a:p>
          <a:p>
            <a:pPr marL="342900" indent="-342900">
              <a:buAutoNum type="arabicParenR"/>
            </a:pPr>
            <a:endParaRPr lang="ru-RU" b="1" dirty="0" smtClean="0">
              <a:solidFill>
                <a:srgbClr val="000000"/>
              </a:solidFill>
              <a:latin typeface="Arial" pitchFamily="34" charset="0"/>
              <a:cs typeface="Arial" pitchFamily="34" charset="0"/>
            </a:endParaRPr>
          </a:p>
          <a:p>
            <a:pPr marL="342900" indent="-342900">
              <a:buAutoNum type="arabicParenR"/>
            </a:pPr>
            <a:r>
              <a:rPr lang="ru-RU" b="1" dirty="0" smtClean="0">
                <a:solidFill>
                  <a:srgbClr val="000000"/>
                </a:solidFill>
                <a:latin typeface="Arial" pitchFamily="34" charset="0"/>
                <a:cs typeface="Arial" pitchFamily="34" charset="0"/>
              </a:rPr>
              <a:t> </a:t>
            </a:r>
            <a:r>
              <a:rPr lang="ru-RU" b="1" dirty="0" smtClean="0">
                <a:solidFill>
                  <a:srgbClr val="000000"/>
                </a:solidFill>
                <a:latin typeface="Arial" pitchFamily="34" charset="0"/>
                <a:ea typeface="Times New Roman" pitchFamily="18" charset="0"/>
                <a:cs typeface="Arial" pitchFamily="34" charset="0"/>
              </a:rPr>
              <a:t> В греческом театре: </a:t>
            </a:r>
            <a:r>
              <a:rPr lang="ru-RU" sz="2800" dirty="0" smtClean="0">
                <a:solidFill>
                  <a:srgbClr val="C00000"/>
                </a:solidFill>
                <a:latin typeface="Arial" pitchFamily="34" charset="0"/>
                <a:ea typeface="Times New Roman" pitchFamily="18" charset="0"/>
                <a:cs typeface="Arial" pitchFamily="34" charset="0"/>
              </a:rPr>
              <a:t>актеры играли в масках</a:t>
            </a:r>
          </a:p>
          <a:p>
            <a:pPr marL="342900" indent="-342900">
              <a:buAutoNum type="arabicParenR"/>
            </a:pPr>
            <a:endParaRPr lang="ru-RU" sz="2800" dirty="0" smtClean="0">
              <a:solidFill>
                <a:srgbClr val="000000"/>
              </a:solidFill>
              <a:latin typeface="Arial" pitchFamily="34" charset="0"/>
              <a:cs typeface="Arial" pitchFamily="34" charset="0"/>
            </a:endParaRPr>
          </a:p>
          <a:p>
            <a:pPr marL="342900" indent="-342900">
              <a:buAutoNum type="arabicParenR"/>
            </a:pPr>
            <a:r>
              <a:rPr lang="ru-RU" sz="2800" dirty="0" smtClean="0">
                <a:solidFill>
                  <a:srgbClr val="000000"/>
                </a:solidFill>
                <a:latin typeface="Arial" pitchFamily="34" charset="0"/>
                <a:cs typeface="Arial" pitchFamily="34" charset="0"/>
              </a:rPr>
              <a:t> </a:t>
            </a:r>
            <a:r>
              <a:rPr lang="ru-RU" b="1" dirty="0" smtClean="0">
                <a:solidFill>
                  <a:srgbClr val="000000"/>
                </a:solidFill>
                <a:latin typeface="Arial" pitchFamily="34" charset="0"/>
                <a:ea typeface="Times New Roman" pitchFamily="18" charset="0"/>
                <a:cs typeface="Arial" pitchFamily="34" charset="0"/>
              </a:rPr>
              <a:t>С именем  бога </a:t>
            </a:r>
            <a:r>
              <a:rPr lang="ru-RU" b="1" dirty="0" smtClean="0">
                <a:solidFill>
                  <a:srgbClr val="C00000"/>
                </a:solidFill>
                <a:latin typeface="Arial" pitchFamily="34" charset="0"/>
                <a:ea typeface="Times New Roman" pitchFamily="18" charset="0"/>
                <a:cs typeface="Arial" pitchFamily="34" charset="0"/>
              </a:rPr>
              <a:t>ДИОНИСА</a:t>
            </a:r>
            <a:r>
              <a:rPr lang="ru-RU" b="1" dirty="0" smtClean="0">
                <a:solidFill>
                  <a:srgbClr val="000000"/>
                </a:solidFill>
                <a:latin typeface="Arial" pitchFamily="34" charset="0"/>
                <a:ea typeface="Times New Roman" pitchFamily="18" charset="0"/>
                <a:cs typeface="Arial" pitchFamily="34" charset="0"/>
              </a:rPr>
              <a:t> греки связывали возникновение театра</a:t>
            </a:r>
          </a:p>
          <a:p>
            <a:pPr marL="342900" indent="-342900">
              <a:buAutoNum type="arabicParenR"/>
            </a:pPr>
            <a:endParaRPr lang="ru-RU" b="1" dirty="0" smtClean="0">
              <a:solidFill>
                <a:srgbClr val="000000"/>
              </a:solidFill>
              <a:latin typeface="Arial" pitchFamily="34" charset="0"/>
              <a:cs typeface="Arial" pitchFamily="34" charset="0"/>
            </a:endParaRPr>
          </a:p>
          <a:p>
            <a:pPr lvl="0" eaLnBrk="0" fontAlgn="base" hangingPunct="0">
              <a:spcBef>
                <a:spcPct val="0"/>
              </a:spcBef>
              <a:spcAft>
                <a:spcPct val="0"/>
              </a:spcAft>
            </a:pPr>
            <a:r>
              <a:rPr lang="ru-RU" b="1" dirty="0" smtClean="0">
                <a:solidFill>
                  <a:srgbClr val="000000"/>
                </a:solidFill>
                <a:latin typeface="Arial" pitchFamily="34" charset="0"/>
                <a:cs typeface="Arial" pitchFamily="34" charset="0"/>
              </a:rPr>
              <a:t> 7) П</a:t>
            </a:r>
            <a:r>
              <a:rPr lang="ru-RU" b="1" dirty="0" smtClean="0">
                <a:solidFill>
                  <a:srgbClr val="000000"/>
                </a:solidFill>
                <a:latin typeface="Arial" pitchFamily="34" charset="0"/>
                <a:ea typeface="Times New Roman" pitchFamily="18" charset="0"/>
                <a:cs typeface="Arial" pitchFamily="34" charset="0"/>
              </a:rPr>
              <a:t>роизведение, изображающее борьбу, личную или общественную катастрофу, обычно оканчивающуюся гибелью героя называлась  </a:t>
            </a:r>
            <a:r>
              <a:rPr lang="ru-RU" b="1" dirty="0" smtClean="0">
                <a:solidFill>
                  <a:srgbClr val="C00000"/>
                </a:solidFill>
                <a:latin typeface="Arial" pitchFamily="34" charset="0"/>
                <a:ea typeface="Times New Roman" pitchFamily="18" charset="0"/>
                <a:cs typeface="Arial" pitchFamily="34" charset="0"/>
              </a:rPr>
              <a:t>ТРАГЕДИЯ</a:t>
            </a:r>
          </a:p>
          <a:p>
            <a:pPr lvl="0" eaLnBrk="0" fontAlgn="base" hangingPunct="0">
              <a:spcBef>
                <a:spcPct val="0"/>
              </a:spcBef>
              <a:spcAft>
                <a:spcPct val="0"/>
              </a:spcAft>
            </a:pPr>
            <a:endParaRPr lang="ru-RU" b="1" dirty="0" smtClean="0">
              <a:solidFill>
                <a:srgbClr val="000000"/>
              </a:solidFill>
              <a:latin typeface="Arial" pitchFamily="34" charset="0"/>
              <a:ea typeface="Times New Roman" pitchFamily="18" charset="0"/>
              <a:cs typeface="Arial" pitchFamily="34" charset="0"/>
            </a:endParaRPr>
          </a:p>
          <a:p>
            <a:pPr lvl="0" eaLnBrk="0" fontAlgn="base" hangingPunct="0">
              <a:spcBef>
                <a:spcPct val="0"/>
              </a:spcBef>
              <a:spcAft>
                <a:spcPct val="0"/>
              </a:spcAft>
            </a:pPr>
            <a:r>
              <a:rPr lang="ru-RU" b="1" dirty="0" smtClean="0">
                <a:solidFill>
                  <a:srgbClr val="000000"/>
                </a:solidFill>
                <a:latin typeface="Arial" pitchFamily="34" charset="0"/>
                <a:ea typeface="Times New Roman" pitchFamily="18" charset="0"/>
                <a:cs typeface="Arial" pitchFamily="34" charset="0"/>
              </a:rPr>
              <a:t>8) Как называется эта часть театра? Здесь размешались костюмы, декорации называлась </a:t>
            </a:r>
            <a:r>
              <a:rPr lang="ru-RU" b="1" dirty="0" smtClean="0">
                <a:solidFill>
                  <a:srgbClr val="C00000"/>
                </a:solidFill>
                <a:latin typeface="Arial" pitchFamily="34" charset="0"/>
                <a:ea typeface="Times New Roman" pitchFamily="18" charset="0"/>
                <a:cs typeface="Arial" pitchFamily="34" charset="0"/>
              </a:rPr>
              <a:t>СКЕНЕ</a:t>
            </a:r>
            <a:endParaRPr lang="ru-RU" dirty="0" smtClean="0">
              <a:solidFill>
                <a:srgbClr val="C00000"/>
              </a:solidFill>
              <a:latin typeface="Arial" pitchFamily="34" charset="0"/>
              <a:ea typeface="Times New Roman" pitchFamily="18" charset="0"/>
              <a:cs typeface="Arial" pitchFamily="34" charset="0"/>
            </a:endParaRPr>
          </a:p>
          <a:p>
            <a:pPr marL="342900" indent="-342900">
              <a:buAutoNum type="arabicParenR"/>
            </a:pPr>
            <a:endParaRPr lang="ru-RU" dirty="0" smtClean="0"/>
          </a:p>
          <a:p>
            <a:pPr marL="342900" indent="-342900">
              <a:buAutoNum type="arabicParenR"/>
            </a:pPr>
            <a:endParaRPr lang="ru-RU"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00034" y="714356"/>
          <a:ext cx="8001056" cy="5286412"/>
        </p:xfrm>
        <a:graphic>
          <a:graphicData uri="http://schemas.openxmlformats.org/drawingml/2006/table">
            <a:tbl>
              <a:tblPr/>
              <a:tblGrid>
                <a:gridCol w="4000528"/>
                <a:gridCol w="4000528"/>
              </a:tblGrid>
              <a:tr h="719652">
                <a:tc>
                  <a:txBody>
                    <a:bodyPr/>
                    <a:lstStyle/>
                    <a:p>
                      <a:r>
                        <a:rPr lang="ru-RU" b="1">
                          <a:latin typeface="Arial"/>
                        </a:rPr>
                        <a:t>Театр в наши дни</a:t>
                      </a:r>
                      <a:endParaRPr lang="ru-RU">
                        <a:latin typeface="Arial"/>
                      </a:endParaRPr>
                    </a:p>
                  </a:txBody>
                  <a:tcPr marL="66675" marR="66675" marT="66675" marB="66675" anchor="ctr">
                    <a:lnL w="9525" cap="flat" cmpd="sng" algn="ctr">
                      <a:solidFill>
                        <a:srgbClr val="CECECD"/>
                      </a:solidFill>
                      <a:prstDash val="solid"/>
                      <a:round/>
                      <a:headEnd type="none" w="med" len="med"/>
                      <a:tailEnd type="none" w="med" len="med"/>
                    </a:lnL>
                    <a:lnR w="9525" cap="flat" cmpd="sng" algn="ctr">
                      <a:solidFill>
                        <a:srgbClr val="CECECD"/>
                      </a:solidFill>
                      <a:prstDash val="solid"/>
                      <a:round/>
                      <a:headEnd type="none" w="med" len="med"/>
                      <a:tailEnd type="none" w="med" len="med"/>
                    </a:lnR>
                    <a:lnT w="9525" cap="flat" cmpd="sng" algn="ctr">
                      <a:solidFill>
                        <a:srgbClr val="CECECD"/>
                      </a:solidFill>
                      <a:prstDash val="solid"/>
                      <a:round/>
                      <a:headEnd type="none" w="med" len="med"/>
                      <a:tailEnd type="none" w="med" len="med"/>
                    </a:lnT>
                    <a:lnB w="9525" cap="flat" cmpd="sng" algn="ctr">
                      <a:solidFill>
                        <a:srgbClr val="CECECD"/>
                      </a:solidFill>
                      <a:prstDash val="solid"/>
                      <a:round/>
                      <a:headEnd type="none" w="med" len="med"/>
                      <a:tailEnd type="none" w="med" len="med"/>
                    </a:lnB>
                    <a:solidFill>
                      <a:srgbClr val="FFFFFF"/>
                    </a:solidFill>
                  </a:tcPr>
                </a:tc>
                <a:tc>
                  <a:txBody>
                    <a:bodyPr/>
                    <a:lstStyle/>
                    <a:p>
                      <a:r>
                        <a:rPr lang="ru-RU" b="1">
                          <a:latin typeface="Arial"/>
                        </a:rPr>
                        <a:t>Древнегреческий театр</a:t>
                      </a:r>
                      <a:endParaRPr lang="ru-RU">
                        <a:latin typeface="Arial"/>
                      </a:endParaRPr>
                    </a:p>
                  </a:txBody>
                  <a:tcPr marL="66675" marR="66675" marT="66675" marB="66675" anchor="ctr">
                    <a:lnL w="9525" cap="flat" cmpd="sng" algn="ctr">
                      <a:solidFill>
                        <a:srgbClr val="CECECD"/>
                      </a:solidFill>
                      <a:prstDash val="solid"/>
                      <a:round/>
                      <a:headEnd type="none" w="med" len="med"/>
                      <a:tailEnd type="none" w="med" len="med"/>
                    </a:lnL>
                    <a:lnR w="9525" cap="flat" cmpd="sng" algn="ctr">
                      <a:solidFill>
                        <a:srgbClr val="CECECD"/>
                      </a:solidFill>
                      <a:prstDash val="solid"/>
                      <a:round/>
                      <a:headEnd type="none" w="med" len="med"/>
                      <a:tailEnd type="none" w="med" len="med"/>
                    </a:lnR>
                    <a:lnT w="9525" cap="flat" cmpd="sng" algn="ctr">
                      <a:solidFill>
                        <a:srgbClr val="CECECD"/>
                      </a:solidFill>
                      <a:prstDash val="solid"/>
                      <a:round/>
                      <a:headEnd type="none" w="med" len="med"/>
                      <a:tailEnd type="none" w="med" len="med"/>
                    </a:lnT>
                    <a:lnB w="9525" cap="flat" cmpd="sng" algn="ctr">
                      <a:solidFill>
                        <a:srgbClr val="CECECD"/>
                      </a:solidFill>
                      <a:prstDash val="solid"/>
                      <a:round/>
                      <a:headEnd type="none" w="med" len="med"/>
                      <a:tailEnd type="none" w="med" len="med"/>
                    </a:lnB>
                    <a:solidFill>
                      <a:srgbClr val="FFFFFF"/>
                    </a:solidFill>
                  </a:tcPr>
                </a:tc>
              </a:tr>
              <a:tr h="719652">
                <a:tc>
                  <a:txBody>
                    <a:bodyPr/>
                    <a:lstStyle/>
                    <a:p>
                      <a:r>
                        <a:rPr lang="ru-RU">
                          <a:latin typeface="Arial"/>
                        </a:rPr>
                        <a:t>Закрытое здание</a:t>
                      </a:r>
                    </a:p>
                  </a:txBody>
                  <a:tcPr marL="66675" marR="66675" marT="66675" marB="66675" anchor="ctr">
                    <a:lnL w="9525" cap="flat" cmpd="sng" algn="ctr">
                      <a:solidFill>
                        <a:srgbClr val="CECECD"/>
                      </a:solidFill>
                      <a:prstDash val="solid"/>
                      <a:round/>
                      <a:headEnd type="none" w="med" len="med"/>
                      <a:tailEnd type="none" w="med" len="med"/>
                    </a:lnL>
                    <a:lnR w="9525" cap="flat" cmpd="sng" algn="ctr">
                      <a:solidFill>
                        <a:srgbClr val="CECECD"/>
                      </a:solidFill>
                      <a:prstDash val="solid"/>
                      <a:round/>
                      <a:headEnd type="none" w="med" len="med"/>
                      <a:tailEnd type="none" w="med" len="med"/>
                    </a:lnR>
                    <a:lnT w="9525" cap="flat" cmpd="sng" algn="ctr">
                      <a:solidFill>
                        <a:srgbClr val="CECECD"/>
                      </a:solidFill>
                      <a:prstDash val="solid"/>
                      <a:round/>
                      <a:headEnd type="none" w="med" len="med"/>
                      <a:tailEnd type="none" w="med" len="med"/>
                    </a:lnT>
                    <a:lnB w="9525" cap="flat" cmpd="sng" algn="ctr">
                      <a:solidFill>
                        <a:srgbClr val="CECECD"/>
                      </a:solidFill>
                      <a:prstDash val="solid"/>
                      <a:round/>
                      <a:headEnd type="none" w="med" len="med"/>
                      <a:tailEnd type="none" w="med" len="med"/>
                    </a:lnB>
                    <a:solidFill>
                      <a:srgbClr val="F1F1F1"/>
                    </a:solidFill>
                  </a:tcPr>
                </a:tc>
                <a:tc>
                  <a:txBody>
                    <a:bodyPr/>
                    <a:lstStyle/>
                    <a:p>
                      <a:r>
                        <a:rPr lang="ru-RU">
                          <a:latin typeface="Arial"/>
                        </a:rPr>
                        <a:t>Открытое место</a:t>
                      </a:r>
                    </a:p>
                  </a:txBody>
                  <a:tcPr marL="66675" marR="66675" marT="66675" marB="66675" anchor="ctr">
                    <a:lnL w="9525" cap="flat" cmpd="sng" algn="ctr">
                      <a:solidFill>
                        <a:srgbClr val="CECECD"/>
                      </a:solidFill>
                      <a:prstDash val="solid"/>
                      <a:round/>
                      <a:headEnd type="none" w="med" len="med"/>
                      <a:tailEnd type="none" w="med" len="med"/>
                    </a:lnL>
                    <a:lnR w="9525" cap="flat" cmpd="sng" algn="ctr">
                      <a:solidFill>
                        <a:srgbClr val="CECECD"/>
                      </a:solidFill>
                      <a:prstDash val="solid"/>
                      <a:round/>
                      <a:headEnd type="none" w="med" len="med"/>
                      <a:tailEnd type="none" w="med" len="med"/>
                    </a:lnR>
                    <a:lnT w="9525" cap="flat" cmpd="sng" algn="ctr">
                      <a:solidFill>
                        <a:srgbClr val="CECECD"/>
                      </a:solidFill>
                      <a:prstDash val="solid"/>
                      <a:round/>
                      <a:headEnd type="none" w="med" len="med"/>
                      <a:tailEnd type="none" w="med" len="med"/>
                    </a:lnT>
                    <a:lnB w="9525" cap="flat" cmpd="sng" algn="ctr">
                      <a:solidFill>
                        <a:srgbClr val="CECECD"/>
                      </a:solidFill>
                      <a:prstDash val="solid"/>
                      <a:round/>
                      <a:headEnd type="none" w="med" len="med"/>
                      <a:tailEnd type="none" w="med" len="med"/>
                    </a:lnB>
                    <a:solidFill>
                      <a:srgbClr val="F1F1F1"/>
                    </a:solidFill>
                  </a:tcPr>
                </a:tc>
              </a:tr>
              <a:tr h="1203902">
                <a:tc>
                  <a:txBody>
                    <a:bodyPr/>
                    <a:lstStyle/>
                    <a:p>
                      <a:r>
                        <a:rPr lang="ru-RU">
                          <a:latin typeface="Arial"/>
                        </a:rPr>
                        <a:t>Регулярность представлений</a:t>
                      </a:r>
                    </a:p>
                  </a:txBody>
                  <a:tcPr marL="66675" marR="66675" marT="66675" marB="66675" anchor="ctr">
                    <a:lnL w="9525" cap="flat" cmpd="sng" algn="ctr">
                      <a:solidFill>
                        <a:srgbClr val="CECECD"/>
                      </a:solidFill>
                      <a:prstDash val="solid"/>
                      <a:round/>
                      <a:headEnd type="none" w="med" len="med"/>
                      <a:tailEnd type="none" w="med" len="med"/>
                    </a:lnL>
                    <a:lnR w="9525" cap="flat" cmpd="sng" algn="ctr">
                      <a:solidFill>
                        <a:srgbClr val="CECECD"/>
                      </a:solidFill>
                      <a:prstDash val="solid"/>
                      <a:round/>
                      <a:headEnd type="none" w="med" len="med"/>
                      <a:tailEnd type="none" w="med" len="med"/>
                    </a:lnR>
                    <a:lnT w="9525" cap="flat" cmpd="sng" algn="ctr">
                      <a:solidFill>
                        <a:srgbClr val="CECECD"/>
                      </a:solidFill>
                      <a:prstDash val="solid"/>
                      <a:round/>
                      <a:headEnd type="none" w="med" len="med"/>
                      <a:tailEnd type="none" w="med" len="med"/>
                    </a:lnT>
                    <a:lnB w="9525" cap="flat" cmpd="sng" algn="ctr">
                      <a:solidFill>
                        <a:srgbClr val="CECECD"/>
                      </a:solidFill>
                      <a:prstDash val="solid"/>
                      <a:round/>
                      <a:headEnd type="none" w="med" len="med"/>
                      <a:tailEnd type="none" w="med" len="med"/>
                    </a:lnB>
                    <a:solidFill>
                      <a:srgbClr val="FFFFFF"/>
                    </a:solidFill>
                  </a:tcPr>
                </a:tc>
                <a:tc>
                  <a:txBody>
                    <a:bodyPr/>
                    <a:lstStyle/>
                    <a:p>
                      <a:r>
                        <a:rPr lang="ru-RU">
                          <a:latin typeface="Arial"/>
                        </a:rPr>
                        <a:t>Представления редки</a:t>
                      </a:r>
                    </a:p>
                  </a:txBody>
                  <a:tcPr marL="66675" marR="66675" marT="66675" marB="66675" anchor="ctr">
                    <a:lnL w="9525" cap="flat" cmpd="sng" algn="ctr">
                      <a:solidFill>
                        <a:srgbClr val="CECECD"/>
                      </a:solidFill>
                      <a:prstDash val="solid"/>
                      <a:round/>
                      <a:headEnd type="none" w="med" len="med"/>
                      <a:tailEnd type="none" w="med" len="med"/>
                    </a:lnL>
                    <a:lnR w="9525" cap="flat" cmpd="sng" algn="ctr">
                      <a:solidFill>
                        <a:srgbClr val="CECECD"/>
                      </a:solidFill>
                      <a:prstDash val="solid"/>
                      <a:round/>
                      <a:headEnd type="none" w="med" len="med"/>
                      <a:tailEnd type="none" w="med" len="med"/>
                    </a:lnR>
                    <a:lnT w="9525" cap="flat" cmpd="sng" algn="ctr">
                      <a:solidFill>
                        <a:srgbClr val="CECECD"/>
                      </a:solidFill>
                      <a:prstDash val="solid"/>
                      <a:round/>
                      <a:headEnd type="none" w="med" len="med"/>
                      <a:tailEnd type="none" w="med" len="med"/>
                    </a:lnT>
                    <a:lnB w="9525" cap="flat" cmpd="sng" algn="ctr">
                      <a:solidFill>
                        <a:srgbClr val="CECECD"/>
                      </a:solidFill>
                      <a:prstDash val="solid"/>
                      <a:round/>
                      <a:headEnd type="none" w="med" len="med"/>
                      <a:tailEnd type="none" w="med" len="med"/>
                    </a:lnB>
                    <a:solidFill>
                      <a:srgbClr val="FFFFFF"/>
                    </a:solidFill>
                  </a:tcPr>
                </a:tc>
              </a:tr>
              <a:tr h="719652">
                <a:tc>
                  <a:txBody>
                    <a:bodyPr/>
                    <a:lstStyle/>
                    <a:p>
                      <a:r>
                        <a:rPr lang="ru-RU">
                          <a:latin typeface="Arial"/>
                        </a:rPr>
                        <a:t>Актеры любого пола</a:t>
                      </a:r>
                    </a:p>
                  </a:txBody>
                  <a:tcPr marL="66675" marR="66675" marT="66675" marB="66675" anchor="ctr">
                    <a:lnL w="9525" cap="flat" cmpd="sng" algn="ctr">
                      <a:solidFill>
                        <a:srgbClr val="CECECD"/>
                      </a:solidFill>
                      <a:prstDash val="solid"/>
                      <a:round/>
                      <a:headEnd type="none" w="med" len="med"/>
                      <a:tailEnd type="none" w="med" len="med"/>
                    </a:lnL>
                    <a:lnR w="9525" cap="flat" cmpd="sng" algn="ctr">
                      <a:solidFill>
                        <a:srgbClr val="CECECD"/>
                      </a:solidFill>
                      <a:prstDash val="solid"/>
                      <a:round/>
                      <a:headEnd type="none" w="med" len="med"/>
                      <a:tailEnd type="none" w="med" len="med"/>
                    </a:lnR>
                    <a:lnT w="9525" cap="flat" cmpd="sng" algn="ctr">
                      <a:solidFill>
                        <a:srgbClr val="CECECD"/>
                      </a:solidFill>
                      <a:prstDash val="solid"/>
                      <a:round/>
                      <a:headEnd type="none" w="med" len="med"/>
                      <a:tailEnd type="none" w="med" len="med"/>
                    </a:lnT>
                    <a:lnB w="9525" cap="flat" cmpd="sng" algn="ctr">
                      <a:solidFill>
                        <a:srgbClr val="CECECD"/>
                      </a:solidFill>
                      <a:prstDash val="solid"/>
                      <a:round/>
                      <a:headEnd type="none" w="med" len="med"/>
                      <a:tailEnd type="none" w="med" len="med"/>
                    </a:lnB>
                    <a:solidFill>
                      <a:srgbClr val="F1F1F1"/>
                    </a:solidFill>
                  </a:tcPr>
                </a:tc>
                <a:tc>
                  <a:txBody>
                    <a:bodyPr/>
                    <a:lstStyle/>
                    <a:p>
                      <a:r>
                        <a:rPr lang="ru-RU">
                          <a:latin typeface="Arial"/>
                        </a:rPr>
                        <a:t>Актеры-мужчины</a:t>
                      </a:r>
                    </a:p>
                  </a:txBody>
                  <a:tcPr marL="66675" marR="66675" marT="66675" marB="66675" anchor="ctr">
                    <a:lnL w="9525" cap="flat" cmpd="sng" algn="ctr">
                      <a:solidFill>
                        <a:srgbClr val="CECECD"/>
                      </a:solidFill>
                      <a:prstDash val="solid"/>
                      <a:round/>
                      <a:headEnd type="none" w="med" len="med"/>
                      <a:tailEnd type="none" w="med" len="med"/>
                    </a:lnL>
                    <a:lnR w="9525" cap="flat" cmpd="sng" algn="ctr">
                      <a:solidFill>
                        <a:srgbClr val="CECECD"/>
                      </a:solidFill>
                      <a:prstDash val="solid"/>
                      <a:round/>
                      <a:headEnd type="none" w="med" len="med"/>
                      <a:tailEnd type="none" w="med" len="med"/>
                    </a:lnR>
                    <a:lnT w="9525" cap="flat" cmpd="sng" algn="ctr">
                      <a:solidFill>
                        <a:srgbClr val="CECECD"/>
                      </a:solidFill>
                      <a:prstDash val="solid"/>
                      <a:round/>
                      <a:headEnd type="none" w="med" len="med"/>
                      <a:tailEnd type="none" w="med" len="med"/>
                    </a:lnT>
                    <a:lnB w="9525" cap="flat" cmpd="sng" algn="ctr">
                      <a:solidFill>
                        <a:srgbClr val="CECECD"/>
                      </a:solidFill>
                      <a:prstDash val="solid"/>
                      <a:round/>
                      <a:headEnd type="none" w="med" len="med"/>
                      <a:tailEnd type="none" w="med" len="med"/>
                    </a:lnB>
                    <a:solidFill>
                      <a:srgbClr val="F1F1F1"/>
                    </a:solidFill>
                  </a:tcPr>
                </a:tc>
              </a:tr>
              <a:tr h="1203902">
                <a:tc>
                  <a:txBody>
                    <a:bodyPr/>
                    <a:lstStyle/>
                    <a:p>
                      <a:r>
                        <a:rPr lang="ru-RU">
                          <a:latin typeface="Arial"/>
                        </a:rPr>
                        <a:t>Хорошая видимость для зрителя</a:t>
                      </a:r>
                    </a:p>
                  </a:txBody>
                  <a:tcPr marL="66675" marR="66675" marT="66675" marB="66675" anchor="ctr">
                    <a:lnL w="9525" cap="flat" cmpd="sng" algn="ctr">
                      <a:solidFill>
                        <a:srgbClr val="CECECD"/>
                      </a:solidFill>
                      <a:prstDash val="solid"/>
                      <a:round/>
                      <a:headEnd type="none" w="med" len="med"/>
                      <a:tailEnd type="none" w="med" len="med"/>
                    </a:lnL>
                    <a:lnR w="9525" cap="flat" cmpd="sng" algn="ctr">
                      <a:solidFill>
                        <a:srgbClr val="CECECD"/>
                      </a:solidFill>
                      <a:prstDash val="solid"/>
                      <a:round/>
                      <a:headEnd type="none" w="med" len="med"/>
                      <a:tailEnd type="none" w="med" len="med"/>
                    </a:lnR>
                    <a:lnT w="9525" cap="flat" cmpd="sng" algn="ctr">
                      <a:solidFill>
                        <a:srgbClr val="CECECD"/>
                      </a:solidFill>
                      <a:prstDash val="solid"/>
                      <a:round/>
                      <a:headEnd type="none" w="med" len="med"/>
                      <a:tailEnd type="none" w="med" len="med"/>
                    </a:lnT>
                    <a:lnB w="9525" cap="flat" cmpd="sng" algn="ctr">
                      <a:solidFill>
                        <a:srgbClr val="CECECD"/>
                      </a:solidFill>
                      <a:prstDash val="solid"/>
                      <a:round/>
                      <a:headEnd type="none" w="med" len="med"/>
                      <a:tailEnd type="none" w="med" len="med"/>
                    </a:lnB>
                    <a:solidFill>
                      <a:srgbClr val="FFFFFF"/>
                    </a:solidFill>
                  </a:tcPr>
                </a:tc>
                <a:tc>
                  <a:txBody>
                    <a:bodyPr/>
                    <a:lstStyle/>
                    <a:p>
                      <a:r>
                        <a:rPr lang="ru-RU">
                          <a:latin typeface="Arial"/>
                        </a:rPr>
                        <a:t>Использование масок</a:t>
                      </a:r>
                    </a:p>
                  </a:txBody>
                  <a:tcPr marL="66675" marR="66675" marT="66675" marB="66675" anchor="ctr">
                    <a:lnL w="9525" cap="flat" cmpd="sng" algn="ctr">
                      <a:solidFill>
                        <a:srgbClr val="CECECD"/>
                      </a:solidFill>
                      <a:prstDash val="solid"/>
                      <a:round/>
                      <a:headEnd type="none" w="med" len="med"/>
                      <a:tailEnd type="none" w="med" len="med"/>
                    </a:lnL>
                    <a:lnR w="9525" cap="flat" cmpd="sng" algn="ctr">
                      <a:solidFill>
                        <a:srgbClr val="CECECD"/>
                      </a:solidFill>
                      <a:prstDash val="solid"/>
                      <a:round/>
                      <a:headEnd type="none" w="med" len="med"/>
                      <a:tailEnd type="none" w="med" len="med"/>
                    </a:lnR>
                    <a:lnT w="9525" cap="flat" cmpd="sng" algn="ctr">
                      <a:solidFill>
                        <a:srgbClr val="CECECD"/>
                      </a:solidFill>
                      <a:prstDash val="solid"/>
                      <a:round/>
                      <a:headEnd type="none" w="med" len="med"/>
                      <a:tailEnd type="none" w="med" len="med"/>
                    </a:lnT>
                    <a:lnB w="9525" cap="flat" cmpd="sng" algn="ctr">
                      <a:solidFill>
                        <a:srgbClr val="CECECD"/>
                      </a:solidFill>
                      <a:prstDash val="solid"/>
                      <a:round/>
                      <a:headEnd type="none" w="med" len="med"/>
                      <a:tailEnd type="none" w="med" len="med"/>
                    </a:lnB>
                    <a:solidFill>
                      <a:srgbClr val="FFFFFF"/>
                    </a:solidFill>
                  </a:tcPr>
                </a:tc>
              </a:tr>
              <a:tr h="719652">
                <a:tc>
                  <a:txBody>
                    <a:bodyPr/>
                    <a:lstStyle/>
                    <a:p>
                      <a:r>
                        <a:rPr lang="ru-RU">
                          <a:latin typeface="Arial"/>
                        </a:rPr>
                        <a:t>Разные жанры</a:t>
                      </a:r>
                    </a:p>
                  </a:txBody>
                  <a:tcPr marL="66675" marR="66675" marT="66675" marB="66675" anchor="ctr">
                    <a:lnL w="9525" cap="flat" cmpd="sng" algn="ctr">
                      <a:solidFill>
                        <a:srgbClr val="CECECD"/>
                      </a:solidFill>
                      <a:prstDash val="solid"/>
                      <a:round/>
                      <a:headEnd type="none" w="med" len="med"/>
                      <a:tailEnd type="none" w="med" len="med"/>
                    </a:lnL>
                    <a:lnR w="9525" cap="flat" cmpd="sng" algn="ctr">
                      <a:solidFill>
                        <a:srgbClr val="CECECD"/>
                      </a:solidFill>
                      <a:prstDash val="solid"/>
                      <a:round/>
                      <a:headEnd type="none" w="med" len="med"/>
                      <a:tailEnd type="none" w="med" len="med"/>
                    </a:lnR>
                    <a:lnT w="9525" cap="flat" cmpd="sng" algn="ctr">
                      <a:solidFill>
                        <a:srgbClr val="CECECD"/>
                      </a:solidFill>
                      <a:prstDash val="solid"/>
                      <a:round/>
                      <a:headEnd type="none" w="med" len="med"/>
                      <a:tailEnd type="none" w="med" len="med"/>
                    </a:lnT>
                    <a:lnB w="9525" cap="flat" cmpd="sng" algn="ctr">
                      <a:solidFill>
                        <a:srgbClr val="CECECD"/>
                      </a:solidFill>
                      <a:prstDash val="solid"/>
                      <a:round/>
                      <a:headEnd type="none" w="med" len="med"/>
                      <a:tailEnd type="none" w="med" len="med"/>
                    </a:lnB>
                    <a:solidFill>
                      <a:srgbClr val="F1F1F1"/>
                    </a:solidFill>
                  </a:tcPr>
                </a:tc>
                <a:tc>
                  <a:txBody>
                    <a:bodyPr/>
                    <a:lstStyle/>
                    <a:p>
                      <a:r>
                        <a:rPr lang="ru-RU" dirty="0">
                          <a:latin typeface="Arial"/>
                        </a:rPr>
                        <a:t>Трагедия и комедия</a:t>
                      </a:r>
                    </a:p>
                  </a:txBody>
                  <a:tcPr marL="66675" marR="66675" marT="66675" marB="66675" anchor="ctr">
                    <a:lnL w="9525" cap="flat" cmpd="sng" algn="ctr">
                      <a:solidFill>
                        <a:srgbClr val="CECECD"/>
                      </a:solidFill>
                      <a:prstDash val="solid"/>
                      <a:round/>
                      <a:headEnd type="none" w="med" len="med"/>
                      <a:tailEnd type="none" w="med" len="med"/>
                    </a:lnL>
                    <a:lnR w="9525" cap="flat" cmpd="sng" algn="ctr">
                      <a:solidFill>
                        <a:srgbClr val="CECECD"/>
                      </a:solidFill>
                      <a:prstDash val="solid"/>
                      <a:round/>
                      <a:headEnd type="none" w="med" len="med"/>
                      <a:tailEnd type="none" w="med" len="med"/>
                    </a:lnR>
                    <a:lnT w="9525" cap="flat" cmpd="sng" algn="ctr">
                      <a:solidFill>
                        <a:srgbClr val="CECECD"/>
                      </a:solidFill>
                      <a:prstDash val="solid"/>
                      <a:round/>
                      <a:headEnd type="none" w="med" len="med"/>
                      <a:tailEnd type="none" w="med" len="med"/>
                    </a:lnT>
                    <a:lnB w="9525" cap="flat" cmpd="sng" algn="ctr">
                      <a:solidFill>
                        <a:srgbClr val="CECECD"/>
                      </a:solidFill>
                      <a:prstDash val="solid"/>
                      <a:round/>
                      <a:headEnd type="none" w="med" len="med"/>
                      <a:tailEnd type="none" w="med" len="med"/>
                    </a:lnB>
                    <a:solidFill>
                      <a:srgbClr val="F1F1F1"/>
                    </a:solidFill>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0" y="500042"/>
            <a:ext cx="91440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4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Продолжи фразы</a:t>
            </a:r>
          </a:p>
          <a:p>
            <a:pPr marL="0" marR="0" lvl="0" indent="0" algn="l" defTabSz="914400" rtl="0" eaLnBrk="1" fontAlgn="base" latinLnBrk="0" hangingPunct="1">
              <a:lnSpc>
                <a:spcPct val="100000"/>
              </a:lnSpc>
              <a:spcBef>
                <a:spcPct val="0"/>
              </a:spcBef>
              <a:spcAft>
                <a:spcPct val="0"/>
              </a:spcAft>
              <a:buClrTx/>
              <a:buSzTx/>
              <a:buFontTx/>
              <a:buNone/>
              <a:tabLst/>
            </a:pPr>
            <a:endParaRPr lang="ru-RU" sz="2400" b="1" i="1" dirty="0" smtClean="0">
              <a:solidFill>
                <a:srgbClr val="000000"/>
              </a:solidFill>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Сегодня на уроке я узнал(а), что ______________________________________</a:t>
            </a:r>
            <a:r>
              <a:rPr kumimoji="0" lang="ru-RU" sz="2400" b="1" i="1" u="none" strike="noStrike" cap="none" normalizeH="0" baseline="0" dirty="0" smtClean="0">
                <a:ln>
                  <a:noFill/>
                </a:ln>
                <a:solidFill>
                  <a:srgbClr val="000000"/>
                </a:solidFill>
                <a:effectLst/>
                <a:latin typeface="Calibri"/>
                <a:ea typeface="Times New Roman" pitchFamily="18" charset="0"/>
                <a:cs typeface="Arial" pitchFamily="34" charset="0"/>
              </a:rPr>
              <a:t>…</a:t>
            </a:r>
            <a:endParaRPr kumimoji="0" lang="ru-RU"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2400" b="1" i="1" dirty="0" smtClean="0">
              <a:solidFill>
                <a:srgbClr val="000000"/>
              </a:solidFill>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Мне были интересны __________________ </a:t>
            </a:r>
            <a:r>
              <a:rPr kumimoji="0" lang="ru-RU" sz="2400" b="1" i="1"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24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lang="ru-RU" sz="2400" b="1" i="1" dirty="0" smtClean="0">
              <a:solidFill>
                <a:srgbClr val="000000"/>
              </a:solidFill>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ru-RU" sz="2400" b="1" i="1" dirty="0" smtClean="0">
                <a:solidFill>
                  <a:srgbClr val="000000"/>
                </a:solidFill>
                <a:latin typeface="Arial" pitchFamily="34" charset="0"/>
                <a:ea typeface="Times New Roman" pitchFamily="18" charset="0"/>
                <a:cs typeface="Arial" pitchFamily="34" charset="0"/>
              </a:rPr>
              <a:t>Было трудно    </a:t>
            </a:r>
            <a:r>
              <a:rPr kumimoji="0" lang="ru-RU" sz="24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__________ </a:t>
            </a:r>
            <a:r>
              <a:rPr kumimoji="0" lang="ru-RU" sz="2400" b="1" i="1" u="none" strike="noStrike" cap="none" normalizeH="0" baseline="0" dirty="0" smtClean="0">
                <a:ln>
                  <a:noFill/>
                </a:ln>
                <a:solidFill>
                  <a:srgbClr val="000000"/>
                </a:solidFill>
                <a:effectLst/>
                <a:latin typeface="Calibri"/>
                <a:ea typeface="Times New Roman" pitchFamily="18" charset="0"/>
                <a:cs typeface="Arial" pitchFamily="34" charset="0"/>
              </a:rPr>
              <a:t>…</a:t>
            </a:r>
            <a:endParaRPr lang="ru-RU" sz="2400" b="1" i="1" dirty="0" smtClean="0">
              <a:solidFill>
                <a:srgbClr val="000000"/>
              </a:solidFill>
              <a:latin typeface="Calibri"/>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1" i="1" u="none" strike="noStrike" cap="none" normalizeH="0" baseline="0" dirty="0" smtClean="0">
              <a:ln>
                <a:noFill/>
              </a:ln>
              <a:solidFill>
                <a:srgbClr val="000000"/>
              </a:solidFill>
              <a:effectLst/>
              <a:latin typeface="Calibri"/>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2400" b="1" i="1" dirty="0" smtClean="0">
              <a:solidFill>
                <a:srgbClr val="000000"/>
              </a:solidFill>
              <a:latin typeface="Calibri"/>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000000"/>
                </a:solidFill>
                <a:effectLst/>
                <a:latin typeface="Arial" pitchFamily="34" charset="0"/>
                <a:cs typeface="Arial" pitchFamily="34" charset="0"/>
              </a:rPr>
              <a:t>Меня удивило</a:t>
            </a:r>
            <a:r>
              <a:rPr kumimoji="0" lang="ru-RU" sz="2400" b="1" i="1" u="none" strike="noStrike" cap="none" normalizeH="0" dirty="0" smtClean="0">
                <a:ln>
                  <a:noFill/>
                </a:ln>
                <a:solidFill>
                  <a:srgbClr val="000000"/>
                </a:solidFill>
                <a:effectLst/>
                <a:latin typeface="Arial" pitchFamily="34" charset="0"/>
                <a:cs typeface="Arial" pitchFamily="34" charset="0"/>
              </a:rPr>
              <a:t>  </a:t>
            </a:r>
            <a:r>
              <a:rPr kumimoji="0" lang="ru-RU" sz="2400" b="1" i="1" u="none" strike="noStrike" cap="none" normalizeH="0" baseline="0" dirty="0" smtClean="0">
                <a:ln>
                  <a:noFill/>
                </a:ln>
                <a:solidFill>
                  <a:srgbClr val="000000"/>
                </a:solidFill>
                <a:effectLst/>
                <a:latin typeface="Arial" pitchFamily="34" charset="0"/>
                <a:cs typeface="Arial" pitchFamily="34" charset="0"/>
              </a:rPr>
              <a:t>_</a:t>
            </a:r>
            <a:r>
              <a:rPr kumimoji="0" lang="ru-RU" b="1" i="1" u="none" strike="noStrike" cap="none" normalizeH="0" baseline="0" dirty="0" smtClean="0">
                <a:ln>
                  <a:noFill/>
                </a:ln>
                <a:solidFill>
                  <a:srgbClr val="000000"/>
                </a:solidFill>
                <a:effectLst/>
                <a:latin typeface="Arial" pitchFamily="34" charset="0"/>
                <a:cs typeface="Arial" pitchFamily="34" charset="0"/>
              </a:rPr>
              <a:t>__________......</a:t>
            </a:r>
            <a:endParaRPr kumimoji="0" lang="ru-RU"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0" y="1415772"/>
            <a:ext cx="8774325"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0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sz="2000" i="1" dirty="0" smtClean="0">
              <a:solidFill>
                <a:srgbClr val="000000"/>
              </a:solidFill>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000"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36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1.П.39, читать, отвечать на вопросы, стр. 190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36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36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2. Написать сочинение от имени зрителя Древнегреческого театра</a:t>
            </a:r>
            <a:r>
              <a:rPr kumimoji="0" lang="ru-RU" sz="3600" b="1" i="0" u="none" strike="noStrike" cap="none" normalizeH="0" baseline="0" dirty="0" smtClean="0">
                <a:ln>
                  <a:noFill/>
                </a:ln>
                <a:solidFill>
                  <a:schemeClr val="tx1"/>
                </a:solidFill>
                <a:effectLst/>
                <a:latin typeface="Arial" pitchFamily="34" charset="0"/>
                <a:cs typeface="Arial" pitchFamily="34" charset="0"/>
              </a:rPr>
              <a:t> </a:t>
            </a:r>
          </a:p>
        </p:txBody>
      </p:sp>
      <p:sp>
        <p:nvSpPr>
          <p:cNvPr id="4" name="Прямоугольник 3"/>
          <p:cNvSpPr/>
          <p:nvPr/>
        </p:nvSpPr>
        <p:spPr>
          <a:xfrm>
            <a:off x="1857356" y="857232"/>
            <a:ext cx="6215106" cy="2062103"/>
          </a:xfrm>
          <a:prstGeom prst="rect">
            <a:avLst/>
          </a:prstGeom>
        </p:spPr>
        <p:txBody>
          <a:bodyPr wrap="square">
            <a:spAutoFit/>
          </a:bodyPr>
          <a:lstStyle/>
          <a:p>
            <a:r>
              <a:rPr lang="ru-RU" sz="4800" b="1" i="1" dirty="0" smtClean="0"/>
              <a:t>Домашнее задание</a:t>
            </a:r>
          </a:p>
          <a:p>
            <a:endParaRPr lang="ru-RU" sz="4000" b="1" dirty="0" smtClean="0"/>
          </a:p>
          <a:p>
            <a:endParaRPr lang="ru-RU" sz="4000"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00166" y="2214554"/>
            <a:ext cx="7643834" cy="769441"/>
          </a:xfrm>
          <a:prstGeom prst="rect">
            <a:avLst/>
          </a:prstGeom>
          <a:noFill/>
        </p:spPr>
        <p:txBody>
          <a:bodyPr wrap="square" rtlCol="0">
            <a:spAutoFit/>
          </a:bodyPr>
          <a:lstStyle/>
          <a:p>
            <a:r>
              <a:rPr lang="ru-RU" sz="4400" b="1" dirty="0" smtClean="0"/>
              <a:t>СПАСИБО ЗА УРОК!!!</a:t>
            </a:r>
            <a:endParaRPr lang="ru-RU" sz="44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034" y="214290"/>
            <a:ext cx="8215370" cy="1754326"/>
          </a:xfrm>
          <a:prstGeom prst="rect">
            <a:avLst/>
          </a:prstGeom>
          <a:noFill/>
        </p:spPr>
        <p:txBody>
          <a:bodyPr wrap="square" rtlCol="0">
            <a:spAutoFit/>
          </a:bodyPr>
          <a:lstStyle/>
          <a:p>
            <a:endParaRPr lang="ru-RU" dirty="0" smtClean="0"/>
          </a:p>
          <a:p>
            <a:endParaRPr lang="ru-RU" dirty="0" smtClean="0"/>
          </a:p>
          <a:p>
            <a:endParaRPr lang="ru-RU" dirty="0" smtClean="0"/>
          </a:p>
          <a:p>
            <a:endParaRPr lang="ru-RU" dirty="0" smtClean="0"/>
          </a:p>
          <a:p>
            <a:endParaRPr lang="ru-RU" dirty="0" smtClean="0"/>
          </a:p>
          <a:p>
            <a:endParaRPr lang="ru-RU" dirty="0" smtClean="0"/>
          </a:p>
        </p:txBody>
      </p:sp>
      <p:sp>
        <p:nvSpPr>
          <p:cNvPr id="2049" name="Rectangle 1"/>
          <p:cNvSpPr>
            <a:spLocks noChangeArrowheads="1"/>
          </p:cNvSpPr>
          <p:nvPr/>
        </p:nvSpPr>
        <p:spPr bwMode="auto">
          <a:xfrm>
            <a:off x="0" y="0"/>
            <a:ext cx="9144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1.Где учились дети в Греции?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2.Чему обучались мальчики в школах?</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3. Чему учили мальчиков в палестрах?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ru-RU" sz="2800" b="1" dirty="0" smtClean="0">
                <a:solidFill>
                  <a:srgbClr val="000000"/>
                </a:solidFill>
                <a:latin typeface="Arial" pitchFamily="34" charset="0"/>
                <a:ea typeface="Times New Roman" pitchFamily="18" charset="0"/>
                <a:cs typeface="Arial" pitchFamily="34" charset="0"/>
              </a:rPr>
              <a:t>4.</a:t>
            </a:r>
            <a:r>
              <a:rPr kumimoji="0" lang="ru-RU" sz="28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Где взрослые греки проводили свое свободное время? </a:t>
            </a:r>
            <a:endParaRPr kumimoji="0" lang="ru-RU" sz="2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8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914400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Где учились дети в Греции? </a:t>
            </a:r>
            <a:r>
              <a:rPr kumimoji="0" lang="ru-RU" sz="24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(в школах, в палестрах</a:t>
            </a:r>
            <a:r>
              <a:rPr kumimoji="0" lang="ru-RU" sz="2400"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Char char="-"/>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Чему обучались мальчики в школах?</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r>
              <a:rPr kumimoji="0" lang="ru-RU" sz="24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Обучались читать, писать, считать, рисовать, учили наизусть стихи, поэмы Гомера, играли на музыкальных инструментах, пели хором </a:t>
            </a:r>
            <a:r>
              <a:rPr kumimoji="0" lang="ru-RU" sz="2400" b="1" i="0" u="none" strike="noStrike" cap="none" normalizeH="0" baseline="0" dirty="0" smtClean="0">
                <a:ln>
                  <a:noFill/>
                </a:ln>
                <a:solidFill>
                  <a:srgbClr val="C00000"/>
                </a:solidFill>
                <a:effectLst/>
                <a:latin typeface="Calibri"/>
                <a:ea typeface="Times New Roman" pitchFamily="18" charset="0"/>
                <a:cs typeface="Arial" pitchFamily="34" charset="0"/>
              </a:rPr>
              <a:t>–</a:t>
            </a:r>
            <a:r>
              <a:rPr kumimoji="0" lang="ru-RU" sz="24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искусство хорового пения)</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Чему учили мальчиков в палестрах? </a:t>
            </a:r>
            <a:r>
              <a:rPr kumimoji="0" lang="ru-RU" sz="24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занимались гимнастикой, спортом: бегом, прыжками, метанием диска и копья, борьбой. Считалось, что гимнастика придает телу стройность, гибкость, поможет стать храбрым.)</a:t>
            </a:r>
          </a:p>
          <a:p>
            <a:pPr marL="0" marR="0" lvl="0" indent="0" algn="l" defTabSz="914400" rtl="0" eaLnBrk="0" fontAlgn="base" latinLnBrk="0" hangingPunct="0">
              <a:lnSpc>
                <a:spcPct val="100000"/>
              </a:lnSpc>
              <a:spcBef>
                <a:spcPct val="0"/>
              </a:spcBef>
              <a:spcAft>
                <a:spcPct val="0"/>
              </a:spcAft>
              <a:buClrTx/>
              <a:buSzTx/>
              <a:buFontTx/>
              <a:buChar char="-"/>
              <a:tabLst/>
            </a:pPr>
            <a:endParaRPr lang="ru-RU" sz="2400" dirty="0" smtClean="0">
              <a:solidFill>
                <a:srgbClr val="000000"/>
              </a:solidFill>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Где взрослые греки проводили свое свободное время? </a:t>
            </a:r>
          </a:p>
          <a:p>
            <a:pPr lvl="7" eaLnBrk="0" fontAlgn="base" hangingPunct="0">
              <a:spcBef>
                <a:spcPct val="0"/>
              </a:spcBef>
              <a:spcAft>
                <a:spcPct val="0"/>
              </a:spcAft>
              <a:buFontTx/>
              <a:buChar char="-"/>
            </a:pPr>
            <a:r>
              <a:rPr kumimoji="0" lang="ru-RU" sz="24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(в </a:t>
            </a:r>
            <a:r>
              <a:rPr kumimoji="0" lang="ru-RU" sz="2400" b="1"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гимнасиях</a:t>
            </a:r>
            <a:r>
              <a:rPr kumimoji="0" lang="ru-RU" sz="2400" b="1"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a:t>
            </a:r>
            <a:r>
              <a:rPr kumimoji="0" lang="ru-RU" sz="2400" b="1" i="0" u="none" strike="noStrike" cap="none" normalizeH="0" baseline="0" dirty="0" smtClean="0">
                <a:ln>
                  <a:noFill/>
                </a:ln>
                <a:solidFill>
                  <a:srgbClr val="C00000"/>
                </a:solidFill>
                <a:effectLst/>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1643050"/>
            <a:ext cx="8686800" cy="4929222"/>
          </a:xfrm>
        </p:spPr>
        <p:txBody>
          <a:bodyPr/>
          <a:lstStyle/>
          <a:p>
            <a:pPr marL="514350" indent="-514350">
              <a:buNone/>
            </a:pPr>
            <a:r>
              <a:rPr lang="ru-RU" dirty="0" smtClean="0"/>
              <a:t>О нем говорят:</a:t>
            </a:r>
          </a:p>
          <a:p>
            <a:pPr marL="514350" indent="-514350">
              <a:buAutoNum type="arabicParenR"/>
            </a:pPr>
            <a:r>
              <a:rPr lang="ru-RU" dirty="0" smtClean="0"/>
              <a:t>Он начинается с вешалки?</a:t>
            </a:r>
          </a:p>
          <a:p>
            <a:pPr marL="514350" indent="-514350">
              <a:buAutoNum type="arabicParenR"/>
            </a:pPr>
            <a:r>
              <a:rPr lang="ru-RU" dirty="0" smtClean="0"/>
              <a:t> Земля- это огромный …., в котором одна и та же трагедия играется под различными названиями</a:t>
            </a:r>
          </a:p>
          <a:p>
            <a:pPr marL="514350" indent="-514350">
              <a:buAutoNum type="arabicParenR"/>
            </a:pPr>
            <a:r>
              <a:rPr lang="ru-RU" dirty="0" smtClean="0"/>
              <a:t> Эта такая трибуна, с которой можно много сказать миру добра</a:t>
            </a:r>
          </a:p>
          <a:p>
            <a:pPr marL="514350" indent="-514350">
              <a:buAutoNum type="arabicParenR"/>
            </a:pPr>
            <a:endParaRPr lang="ru-RU" dirty="0" smtClean="0"/>
          </a:p>
          <a:p>
            <a:pPr>
              <a:buNone/>
            </a:pPr>
            <a:endParaRPr lang="ru-RU" dirty="0"/>
          </a:p>
        </p:txBody>
      </p:sp>
      <p:sp>
        <p:nvSpPr>
          <p:cNvPr id="4" name="TextBox 3"/>
          <p:cNvSpPr txBox="1"/>
          <p:nvPr/>
        </p:nvSpPr>
        <p:spPr>
          <a:xfrm>
            <a:off x="4857752" y="714356"/>
            <a:ext cx="3929090" cy="646331"/>
          </a:xfrm>
          <a:prstGeom prst="rect">
            <a:avLst/>
          </a:prstGeom>
          <a:noFill/>
        </p:spPr>
        <p:txBody>
          <a:bodyPr wrap="square" rtlCol="0">
            <a:spAutoFit/>
          </a:bodyPr>
          <a:lstStyle/>
          <a:p>
            <a:r>
              <a:rPr lang="ru-RU" dirty="0" smtClean="0"/>
              <a:t>Весь мир – ……, а люди в нем актеры</a:t>
            </a:r>
          </a:p>
          <a:p>
            <a:r>
              <a:rPr lang="ru-RU" dirty="0" smtClean="0"/>
              <a:t>                 Вильям Шекспир</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4000505"/>
            <a:ext cx="8191528" cy="785817"/>
          </a:xfrm>
        </p:spPr>
        <p:txBody>
          <a:bodyPr>
            <a:normAutofit fontScale="90000"/>
          </a:bodyPr>
          <a:lstStyle/>
          <a:p>
            <a:r>
              <a:rPr lang="ru-RU" dirty="0" smtClean="0"/>
              <a:t>              В афинском  театре</a:t>
            </a:r>
            <a:br>
              <a:rPr lang="ru-RU" dirty="0" smtClean="0"/>
            </a:br>
            <a:endParaRPr lang="ru-RU" dirty="0"/>
          </a:p>
        </p:txBody>
      </p:sp>
      <p:pic>
        <p:nvPicPr>
          <p:cNvPr id="1026" name="Picture 2" descr="https://s-kuranty.ru/wp-content/uploads/2018/11/%D0%BC%D0%B0%D1%81%D0%BA%D0%B8-1080x675.jpg"/>
          <p:cNvPicPr>
            <a:picLocks noChangeAspect="1" noChangeArrowheads="1"/>
          </p:cNvPicPr>
          <p:nvPr/>
        </p:nvPicPr>
        <p:blipFill>
          <a:blip r:embed="rId2"/>
          <a:srcRect/>
          <a:stretch>
            <a:fillRect/>
          </a:stretch>
        </p:blipFill>
        <p:spPr bwMode="auto">
          <a:xfrm>
            <a:off x="714348" y="428605"/>
            <a:ext cx="3600473" cy="3429023"/>
          </a:xfrm>
          <a:prstGeom prst="rect">
            <a:avLst/>
          </a:prstGeom>
          <a:noFill/>
        </p:spPr>
      </p:pic>
      <p:sp>
        <p:nvSpPr>
          <p:cNvPr id="5" name="TextBox 4"/>
          <p:cNvSpPr txBox="1"/>
          <p:nvPr/>
        </p:nvSpPr>
        <p:spPr>
          <a:xfrm>
            <a:off x="428596" y="5357826"/>
            <a:ext cx="6286544" cy="923330"/>
          </a:xfrm>
          <a:prstGeom prst="rect">
            <a:avLst/>
          </a:prstGeom>
          <a:noFill/>
        </p:spPr>
        <p:txBody>
          <a:bodyPr wrap="square" rtlCol="0">
            <a:spAutoFit/>
          </a:bodyPr>
          <a:lstStyle/>
          <a:p>
            <a:r>
              <a:rPr lang="ru-RU" dirty="0" smtClean="0"/>
              <a:t>Материал подготовлен учителем истории МБОУ «</a:t>
            </a:r>
            <a:r>
              <a:rPr lang="ru-RU" dirty="0" err="1" smtClean="0"/>
              <a:t>Улюнская</a:t>
            </a:r>
            <a:r>
              <a:rPr lang="ru-RU" dirty="0" smtClean="0"/>
              <a:t> СОШ имени Сахара </a:t>
            </a:r>
            <a:r>
              <a:rPr lang="ru-RU" dirty="0" err="1" smtClean="0"/>
              <a:t>Хамнаева</a:t>
            </a:r>
            <a:r>
              <a:rPr lang="ru-RU" dirty="0" smtClean="0"/>
              <a:t>»</a:t>
            </a:r>
          </a:p>
          <a:p>
            <a:r>
              <a:rPr lang="ru-RU" dirty="0" err="1" smtClean="0"/>
              <a:t>Бурхиновой</a:t>
            </a:r>
            <a:r>
              <a:rPr lang="ru-RU" dirty="0" smtClean="0"/>
              <a:t> </a:t>
            </a:r>
            <a:r>
              <a:rPr lang="ru-RU" dirty="0" err="1" smtClean="0"/>
              <a:t>Суржаной</a:t>
            </a:r>
            <a:r>
              <a:rPr lang="ru-RU" dirty="0" smtClean="0"/>
              <a:t> Валерьевной</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Задача:</a:t>
            </a:r>
            <a:endParaRPr lang="ru-RU" dirty="0"/>
          </a:p>
        </p:txBody>
      </p:sp>
      <p:sp>
        <p:nvSpPr>
          <p:cNvPr id="4" name="Прямоугольник 3"/>
          <p:cNvSpPr/>
          <p:nvPr/>
        </p:nvSpPr>
        <p:spPr>
          <a:xfrm>
            <a:off x="642910" y="1285861"/>
            <a:ext cx="7215238" cy="2554545"/>
          </a:xfrm>
          <a:prstGeom prst="rect">
            <a:avLst/>
          </a:prstGeom>
        </p:spPr>
        <p:txBody>
          <a:bodyPr wrap="square">
            <a:spAutoFit/>
          </a:bodyPr>
          <a:lstStyle/>
          <a:p>
            <a:r>
              <a:rPr lang="ru-RU" sz="4000" b="1" dirty="0" smtClean="0"/>
              <a:t>- познакомиться с особенностями древнегреческого театра и с историей его возникновения</a:t>
            </a:r>
            <a:endParaRPr lang="ru-RU" sz="40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Театр – по -</a:t>
            </a:r>
            <a:r>
              <a:rPr lang="ru-RU" dirty="0" err="1" smtClean="0"/>
              <a:t>гречески</a:t>
            </a:r>
            <a:r>
              <a:rPr lang="ru-RU" dirty="0" smtClean="0"/>
              <a:t> « место для зрелищ»</a:t>
            </a:r>
            <a:endParaRPr lang="ru-RU" dirty="0"/>
          </a:p>
        </p:txBody>
      </p:sp>
      <p:pic>
        <p:nvPicPr>
          <p:cNvPr id="4" name="Содержимое 3" descr="дионис.jpg"/>
          <p:cNvPicPr>
            <a:picLocks noGrp="1" noChangeAspect="1"/>
          </p:cNvPicPr>
          <p:nvPr>
            <p:ph idx="1"/>
          </p:nvPr>
        </p:nvPicPr>
        <p:blipFill>
          <a:blip r:embed="rId2"/>
          <a:stretch>
            <a:fillRect/>
          </a:stretch>
        </p:blipFill>
        <p:spPr>
          <a:xfrm>
            <a:off x="571472" y="1554163"/>
            <a:ext cx="3643338" cy="4525962"/>
          </a:xfrm>
        </p:spPr>
      </p:pic>
      <p:sp>
        <p:nvSpPr>
          <p:cNvPr id="5" name="TextBox 4"/>
          <p:cNvSpPr txBox="1"/>
          <p:nvPr/>
        </p:nvSpPr>
        <p:spPr>
          <a:xfrm>
            <a:off x="4643439" y="2857496"/>
            <a:ext cx="4500562" cy="1815882"/>
          </a:xfrm>
          <a:prstGeom prst="rect">
            <a:avLst/>
          </a:prstGeom>
          <a:noFill/>
        </p:spPr>
        <p:txBody>
          <a:bodyPr wrap="square" rtlCol="0">
            <a:spAutoFit/>
          </a:bodyPr>
          <a:lstStyle/>
          <a:p>
            <a:r>
              <a:rPr lang="ru-RU" sz="2800" dirty="0" smtClean="0"/>
              <a:t>Его зарождение связано с празднествами</a:t>
            </a:r>
          </a:p>
          <a:p>
            <a:r>
              <a:rPr lang="ru-RU" sz="2800" dirty="0" smtClean="0"/>
              <a:t>в честь бога Диониса- покровителя  виноделов</a:t>
            </a:r>
            <a:endParaRPr lang="ru-RU"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2" name="Picture 6" descr="https://listelist.com/wp-content/uploads/2015/10/panik-pan.jpg"/>
          <p:cNvPicPr>
            <a:picLocks noChangeAspect="1" noChangeArrowheads="1"/>
          </p:cNvPicPr>
          <p:nvPr/>
        </p:nvPicPr>
        <p:blipFill>
          <a:blip r:embed="rId2"/>
          <a:srcRect/>
          <a:stretch>
            <a:fillRect/>
          </a:stretch>
        </p:blipFill>
        <p:spPr bwMode="auto">
          <a:xfrm>
            <a:off x="4643438" y="285728"/>
            <a:ext cx="4286280" cy="6072230"/>
          </a:xfrm>
          <a:prstGeom prst="rect">
            <a:avLst/>
          </a:prstGeom>
          <a:noFill/>
        </p:spPr>
      </p:pic>
      <p:sp>
        <p:nvSpPr>
          <p:cNvPr id="8" name="Содержимое 7"/>
          <p:cNvSpPr>
            <a:spLocks noGrp="1"/>
          </p:cNvSpPr>
          <p:nvPr>
            <p:ph idx="1"/>
          </p:nvPr>
        </p:nvSpPr>
        <p:spPr>
          <a:xfrm>
            <a:off x="304800" y="285728"/>
            <a:ext cx="8686800" cy="5794397"/>
          </a:xfrm>
        </p:spPr>
        <p:txBody>
          <a:bodyPr>
            <a:normAutofit/>
          </a:bodyPr>
          <a:lstStyle/>
          <a:p>
            <a:r>
              <a:rPr lang="ru-RU" sz="2800" b="1" dirty="0" smtClean="0">
                <a:latin typeface="Bahnschrift SemiBold" pitchFamily="34" charset="0"/>
              </a:rPr>
              <a:t>Греки облачались</a:t>
            </a:r>
          </a:p>
          <a:p>
            <a:r>
              <a:rPr lang="ru-RU" sz="2800" b="1" dirty="0" smtClean="0">
                <a:latin typeface="Bahnschrift SemiBold" pitchFamily="34" charset="0"/>
              </a:rPr>
              <a:t>В козлиные шкуры</a:t>
            </a:r>
          </a:p>
          <a:p>
            <a:r>
              <a:rPr lang="ru-RU" sz="2800" b="1" dirty="0" smtClean="0">
                <a:latin typeface="Bahnschrift SemiBold" pitchFamily="34" charset="0"/>
              </a:rPr>
              <a:t>И маски подражая </a:t>
            </a:r>
          </a:p>
          <a:p>
            <a:r>
              <a:rPr lang="ru-RU" sz="2800" b="1" dirty="0" smtClean="0">
                <a:latin typeface="Bahnschrift SemiBold" pitchFamily="34" charset="0"/>
              </a:rPr>
              <a:t>лесным богам</a:t>
            </a:r>
          </a:p>
          <a:p>
            <a:r>
              <a:rPr lang="ru-RU" sz="2800" b="1" dirty="0" smtClean="0">
                <a:latin typeface="Bahnschrift SemiBold" pitchFamily="34" charset="0"/>
              </a:rPr>
              <a:t>Сатирам.</a:t>
            </a:r>
          </a:p>
          <a:p>
            <a:r>
              <a:rPr lang="ru-RU" sz="2800" b="1" dirty="0" smtClean="0">
                <a:latin typeface="Bahnschrift SemiBold" pitchFamily="34" charset="0"/>
              </a:rPr>
              <a:t>Ряженые разыгрывали</a:t>
            </a:r>
          </a:p>
          <a:p>
            <a:r>
              <a:rPr lang="ru-RU" sz="2800" b="1" dirty="0" smtClean="0">
                <a:latin typeface="Bahnschrift SemiBold" pitchFamily="34" charset="0"/>
              </a:rPr>
              <a:t>Сценки из мифов </a:t>
            </a:r>
          </a:p>
          <a:p>
            <a:r>
              <a:rPr lang="ru-RU" sz="2800" b="1" dirty="0" smtClean="0">
                <a:latin typeface="Bahnschrift SemiBold" pitchFamily="34" charset="0"/>
              </a:rPr>
              <a:t>О Дионисе</a:t>
            </a:r>
          </a:p>
          <a:p>
            <a:r>
              <a:rPr lang="ru-RU" sz="2800" b="1" dirty="0" smtClean="0">
                <a:latin typeface="Bahnschrift SemiBold" pitchFamily="34" charset="0"/>
              </a:rPr>
              <a:t>Это были первые </a:t>
            </a:r>
          </a:p>
          <a:p>
            <a:r>
              <a:rPr lang="ru-RU" sz="2800" b="1" dirty="0" smtClean="0">
                <a:latin typeface="Bahnschrift SemiBold" pitchFamily="34" charset="0"/>
              </a:rPr>
              <a:t>Театральные</a:t>
            </a:r>
          </a:p>
          <a:p>
            <a:r>
              <a:rPr lang="ru-RU" sz="2800" b="1" dirty="0" smtClean="0">
                <a:latin typeface="Bahnschrift SemiBold" pitchFamily="34" charset="0"/>
              </a:rPr>
              <a:t>представления</a:t>
            </a:r>
            <a:endParaRPr lang="ru-RU" sz="2800" dirty="0" smtClean="0">
              <a:latin typeface="Bahnschrift SemiBold"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img14.jpg"/>
          <p:cNvPicPr>
            <a:picLocks noGrp="1" noChangeAspect="1"/>
          </p:cNvPicPr>
          <p:nvPr isPhoto="1"/>
        </p:nvPicPr>
        <p:blipFill>
          <a:blip r:embed="rId2">
            <a:lum/>
          </a:blip>
          <a:stretch>
            <a:fillRect/>
          </a:stretch>
        </p:blipFill>
        <p:spPr>
          <a:xfrm>
            <a:off x="0" y="0"/>
            <a:ext cx="9144000" cy="6858000"/>
          </a:xfrm>
          <a:prstGeom prst="rect">
            <a:avLst/>
          </a:prstGeom>
          <a:noFill/>
          <a:ln>
            <a:noFill/>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4987</TotalTime>
  <Words>578</Words>
  <PresentationFormat>Экран (4:3)</PresentationFormat>
  <Paragraphs>136</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Трек</vt:lpstr>
      <vt:lpstr>Слайд 1</vt:lpstr>
      <vt:lpstr>Слайд 2</vt:lpstr>
      <vt:lpstr>Слайд 3</vt:lpstr>
      <vt:lpstr>Слайд 4</vt:lpstr>
      <vt:lpstr>              В афинском  театре </vt:lpstr>
      <vt:lpstr>Задача:</vt:lpstr>
      <vt:lpstr>Театр – по -гречески « место для зрелищ»</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Педагогами в Древней Греции чаще всего были 1) жрецы 2) рабы 3) знатные афиняне  2. Школьники учились писать на 1) бумаге 2) папирусе 3) дощечках, натёртых воском  3. Помимо каникул, ученики не посещали школу в годовщины 1) падения Трои и окончания Троянской войны 2) сражений у Фермопил и Платеях 3) побед при Марафоне и Саламине </dc:title>
  <dc:creator>Админ</dc:creator>
  <cp:lastModifiedBy>Суржана</cp:lastModifiedBy>
  <cp:revision>5</cp:revision>
  <dcterms:created xsi:type="dcterms:W3CDTF">2019-03-10T03:23:23Z</dcterms:created>
  <dcterms:modified xsi:type="dcterms:W3CDTF">2022-11-17T11:47:04Z</dcterms:modified>
</cp:coreProperties>
</file>