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3" r:id="rId6"/>
    <p:sldId id="262" r:id="rId7"/>
    <p:sldId id="261" r:id="rId8"/>
    <p:sldId id="260" r:id="rId9"/>
    <p:sldId id="266" r:id="rId10"/>
    <p:sldId id="265" r:id="rId11"/>
    <p:sldId id="264" r:id="rId12"/>
    <p:sldId id="272" r:id="rId13"/>
    <p:sldId id="267" r:id="rId14"/>
    <p:sldId id="268" r:id="rId15"/>
    <p:sldId id="269" r:id="rId16"/>
    <p:sldId id="271" r:id="rId17"/>
    <p:sldId id="270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8" d="100"/>
          <a:sy n="58" d="100"/>
        </p:scale>
        <p:origin x="-159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02.12.2022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02.12.2022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02.12.2022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02.12.2022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http://mtdata.ru/u24/photo3DA9/20927348470-0/original.jpg" TargetMode="External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https://transphoto.org/photo/09/57/57/957570.jpg" TargetMode="Externa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48681"/>
            <a:ext cx="7772400" cy="2304256"/>
          </a:xfrm>
        </p:spPr>
        <p:txBody>
          <a:bodyPr>
            <a:noAutofit/>
          </a:bodyPr>
          <a:lstStyle/>
          <a:p>
            <a:r>
              <a:rPr lang="ru-RU" sz="6000" dirty="0" smtClean="0"/>
              <a:t>Проект</a:t>
            </a:r>
            <a:br>
              <a:rPr lang="ru-RU" sz="6000" dirty="0" smtClean="0"/>
            </a:br>
            <a:r>
              <a:rPr lang="ru-RU" sz="6000" dirty="0" smtClean="0"/>
              <a:t>«Деревья и графы»</a:t>
            </a:r>
            <a:endParaRPr lang="ru-RU" sz="6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4221088"/>
            <a:ext cx="8424936" cy="1752600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chemeClr val="tx1"/>
                </a:solidFill>
              </a:rPr>
              <a:t>Выполнил ученик 5 К класса</a:t>
            </a:r>
          </a:p>
          <a:p>
            <a:r>
              <a:rPr lang="ru-RU" sz="4000" b="1" dirty="0" err="1" smtClean="0">
                <a:solidFill>
                  <a:schemeClr val="tx1"/>
                </a:solidFill>
              </a:rPr>
              <a:t>Блашников</a:t>
            </a:r>
            <a:r>
              <a:rPr lang="ru-RU" sz="4000" b="1" dirty="0" smtClean="0">
                <a:solidFill>
                  <a:schemeClr val="tx1"/>
                </a:solidFill>
              </a:rPr>
              <a:t> Егор</a:t>
            </a:r>
            <a:endParaRPr lang="ru-RU" sz="4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692696"/>
            <a:ext cx="8229600" cy="1066800"/>
          </a:xfrm>
        </p:spPr>
        <p:txBody>
          <a:bodyPr>
            <a:normAutofit/>
          </a:bodyPr>
          <a:lstStyle/>
          <a:p>
            <a:pPr algn="ctr"/>
            <a:r>
              <a:rPr lang="ru-RU" sz="6000" b="1" dirty="0" smtClean="0"/>
              <a:t>Социальный граф</a:t>
            </a:r>
            <a:endParaRPr lang="ru-RU" sz="6000" b="1" dirty="0"/>
          </a:p>
        </p:txBody>
      </p:sp>
      <p:pic>
        <p:nvPicPr>
          <p:cNvPr id="22529" name="Picture 1" descr="sna-graphic-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784" y="1882428"/>
            <a:ext cx="6131967" cy="4595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ятиугольник 4"/>
          <p:cNvSpPr/>
          <p:nvPr/>
        </p:nvSpPr>
        <p:spPr>
          <a:xfrm>
            <a:off x="323528" y="4797152"/>
            <a:ext cx="4392488" cy="1656184"/>
          </a:xfrm>
          <a:prstGeom prst="homePlat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СОЦИАЛЬНАЯСЕТЬ</a:t>
            </a:r>
            <a:endParaRPr lang="ru-RU" sz="3600" b="1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548680"/>
            <a:ext cx="8229600" cy="1066800"/>
          </a:xfrm>
        </p:spPr>
        <p:txBody>
          <a:bodyPr>
            <a:normAutofit/>
          </a:bodyPr>
          <a:lstStyle/>
          <a:p>
            <a:pPr algn="ctr"/>
            <a:r>
              <a:rPr lang="ru-RU" sz="6000" b="1" dirty="0" smtClean="0"/>
              <a:t>Турнирный граф</a:t>
            </a:r>
            <a:endParaRPr lang="ru-RU" sz="6000" b="1" dirty="0"/>
          </a:p>
        </p:txBody>
      </p:sp>
      <p:pic>
        <p:nvPicPr>
          <p:cNvPr id="23554" name="Picture 2" descr="https://ds02.infourok.ru/uploads/ex/0224/0000b1eb-b6382661/1/hello_html_45b1de08.gif"/>
          <p:cNvPicPr>
            <a:picLocks noChangeAspect="1" noChangeArrowheads="1"/>
          </p:cNvPicPr>
          <p:nvPr/>
        </p:nvPicPr>
        <p:blipFill>
          <a:blip r:embed="rId2" cstate="print"/>
          <a:srcRect b="12973"/>
          <a:stretch>
            <a:fillRect/>
          </a:stretch>
        </p:blipFill>
        <p:spPr bwMode="auto">
          <a:xfrm>
            <a:off x="755576" y="1566445"/>
            <a:ext cx="7770440" cy="52915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548680"/>
            <a:ext cx="8229600" cy="1066800"/>
          </a:xfrm>
        </p:spPr>
        <p:txBody>
          <a:bodyPr>
            <a:normAutofit/>
          </a:bodyPr>
          <a:lstStyle/>
          <a:p>
            <a:pPr algn="ctr"/>
            <a:r>
              <a:rPr lang="ru-RU" sz="6000" b="1" dirty="0" smtClean="0"/>
              <a:t>Игровой граф</a:t>
            </a:r>
            <a:endParaRPr lang="ru-RU" sz="6000" b="1" dirty="0"/>
          </a:p>
        </p:txBody>
      </p:sp>
      <p:pic>
        <p:nvPicPr>
          <p:cNvPr id="29698" name="Picture 2" descr="Граф шахмат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47864" y="3717032"/>
            <a:ext cx="5486129" cy="25528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699" name="Рисунок 7" descr="https://obuchonok.ru/files/grafi1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1556792"/>
            <a:ext cx="3242333" cy="25427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548680"/>
            <a:ext cx="8229600" cy="1066800"/>
          </a:xfrm>
        </p:spPr>
        <p:txBody>
          <a:bodyPr>
            <a:normAutofit/>
          </a:bodyPr>
          <a:lstStyle/>
          <a:p>
            <a:pPr algn="ctr"/>
            <a:r>
              <a:rPr lang="ru-RU" sz="6000" b="1" dirty="0" smtClean="0"/>
              <a:t>Инженерный граф</a:t>
            </a:r>
            <a:endParaRPr lang="ru-RU" sz="6000" b="1" dirty="0"/>
          </a:p>
        </p:txBody>
      </p:sp>
      <p:pic>
        <p:nvPicPr>
          <p:cNvPr id="24578" name="Picture 2" descr="kisspng-hypercube-tesseract-petrie-polygon-10-cube-geometric-shapes-5acedb720790d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35896" y="1628800"/>
            <a:ext cx="4994300" cy="499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79" name="Rectangle 3"/>
          <p:cNvSpPr>
            <a:spLocks noChangeArrowheads="1"/>
          </p:cNvSpPr>
          <p:nvPr/>
        </p:nvSpPr>
        <p:spPr bwMode="auto">
          <a:xfrm>
            <a:off x="0" y="2957753"/>
            <a:ext cx="4067944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Многомерный Гиперкуб</a:t>
            </a:r>
            <a:endParaRPr kumimoji="0" lang="ru-RU" sz="5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548680"/>
            <a:ext cx="8229600" cy="1066800"/>
          </a:xfrm>
        </p:spPr>
        <p:txBody>
          <a:bodyPr>
            <a:normAutofit/>
          </a:bodyPr>
          <a:lstStyle/>
          <a:p>
            <a:pPr algn="ctr"/>
            <a:r>
              <a:rPr lang="ru-RU" sz="6000" b="1" dirty="0" smtClean="0"/>
              <a:t>Строение молекулы</a:t>
            </a:r>
            <a:endParaRPr lang="ru-RU" sz="6000" b="1" dirty="0"/>
          </a:p>
        </p:txBody>
      </p:sp>
      <p:pic>
        <p:nvPicPr>
          <p:cNvPr id="26625" name="Picture 1" descr="crystals-06-00060-g03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916832"/>
            <a:ext cx="5328592" cy="29775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6" name="Picture 2" descr="screen8"/>
          <p:cNvPicPr>
            <a:picLocks noChangeAspect="1" noChangeArrowheads="1"/>
          </p:cNvPicPr>
          <p:nvPr/>
        </p:nvPicPr>
        <p:blipFill>
          <a:blip r:embed="rId3" cstate="print"/>
          <a:srcRect l="51836" t="20981" r="8481" b="27821"/>
          <a:stretch>
            <a:fillRect/>
          </a:stretch>
        </p:blipFill>
        <p:spPr bwMode="auto">
          <a:xfrm>
            <a:off x="5852523" y="3933056"/>
            <a:ext cx="3028299" cy="29249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548680"/>
            <a:ext cx="8229600" cy="10668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6000" b="1" dirty="0" smtClean="0"/>
              <a:t>Схема переливания крови</a:t>
            </a:r>
            <a:endParaRPr lang="ru-RU" sz="6000" b="1" dirty="0"/>
          </a:p>
        </p:txBody>
      </p:sp>
      <p:pic>
        <p:nvPicPr>
          <p:cNvPr id="25601" name="Picture 1" descr="http://mtdata.ru/u24/photo3DA9/20927348470-0/original.jpg"/>
          <p:cNvPicPr>
            <a:picLocks noChangeAspect="1" noChangeArrowheads="1"/>
          </p:cNvPicPr>
          <p:nvPr/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2771800" y="2060848"/>
            <a:ext cx="4260949" cy="4571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slide-1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1" y="203406"/>
            <a:ext cx="8892480" cy="6654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60648"/>
            <a:ext cx="8229600" cy="1512168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 smtClean="0"/>
              <a:t>Генеалогическое древо моей семьи</a:t>
            </a:r>
          </a:p>
        </p:txBody>
      </p:sp>
      <p:sp>
        <p:nvSpPr>
          <p:cNvPr id="28674" name="AutoShape 2" descr="http://cdt.prionego.ru/wp-content/uploads/2017/10/4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8675" name="Picture 3"/>
          <p:cNvPicPr>
            <a:picLocks noChangeAspect="1" noChangeArrowheads="1"/>
          </p:cNvPicPr>
          <p:nvPr/>
        </p:nvPicPr>
        <p:blipFill>
          <a:blip r:embed="rId2" cstate="print"/>
          <a:srcRect l="25177" t="22266" r="24460" b="6250"/>
          <a:stretch>
            <a:fillRect/>
          </a:stretch>
        </p:blipFill>
        <p:spPr bwMode="auto">
          <a:xfrm>
            <a:off x="1421874" y="1700808"/>
            <a:ext cx="6462494" cy="5157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https://www.syl.ru/misc/i/ai/279248/151069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92080" y="1988840"/>
            <a:ext cx="3491880" cy="302796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b="1" dirty="0" smtClean="0"/>
              <a:t>«ГРАФ»</a:t>
            </a:r>
            <a:endParaRPr lang="ru-RU" sz="6000" b="1" dirty="0"/>
          </a:p>
        </p:txBody>
      </p:sp>
      <p:pic>
        <p:nvPicPr>
          <p:cNvPr id="3074" name="Picture 2" descr="https://velarix.net/wp-content/uploads/2020/08/64387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717032"/>
            <a:ext cx="5590923" cy="31409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1066800"/>
          </a:xfrm>
        </p:spPr>
        <p:txBody>
          <a:bodyPr>
            <a:normAutofit/>
          </a:bodyPr>
          <a:lstStyle/>
          <a:p>
            <a:pPr algn="ctr"/>
            <a:r>
              <a:rPr lang="ru-RU" sz="6000" b="1" dirty="0" smtClean="0"/>
              <a:t>ГИПОТЕЗА</a:t>
            </a:r>
            <a:endParaRPr lang="ru-RU" sz="6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763" indent="-4763" algn="ctr">
              <a:buNone/>
            </a:pPr>
            <a:r>
              <a:rPr lang="ru-RU" sz="4400" dirty="0" smtClean="0"/>
              <a:t>графы используются нами практически ежедневно, они помогают нам видеть или передавать большой объем информации, а также ее структурировать</a:t>
            </a:r>
            <a:r>
              <a:rPr lang="ru-RU" dirty="0" smtClean="0"/>
              <a:t> </a:t>
            </a:r>
          </a:p>
          <a:p>
            <a:pPr marL="4763" indent="-4763" algn="just"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692696"/>
            <a:ext cx="8229600" cy="1066800"/>
          </a:xfrm>
        </p:spPr>
        <p:txBody>
          <a:bodyPr>
            <a:normAutofit/>
          </a:bodyPr>
          <a:lstStyle/>
          <a:p>
            <a:pPr algn="ctr"/>
            <a:r>
              <a:rPr lang="ru-RU" sz="6000" b="1" dirty="0" smtClean="0"/>
              <a:t>ЦЕЛЬ</a:t>
            </a:r>
            <a:endParaRPr lang="ru-RU" sz="6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4513688"/>
          </a:xfrm>
        </p:spPr>
        <p:txBody>
          <a:bodyPr>
            <a:normAutofit lnSpcReduction="10000"/>
          </a:bodyPr>
          <a:lstStyle/>
          <a:p>
            <a:pPr marL="4763" indent="-4763" algn="ctr">
              <a:buNone/>
            </a:pPr>
            <a:r>
              <a:rPr lang="ru-RU" sz="4400" dirty="0" smtClean="0"/>
              <a:t>изучить понятия «граф» и «дерево возможных вариантов» и определить возможность использования теории графов в практических, жизненных ситуациях</a:t>
            </a:r>
          </a:p>
          <a:p>
            <a:pPr marL="4763" indent="-4763" algn="just">
              <a:buNone/>
            </a:pPr>
            <a:endParaRPr lang="ru-RU" sz="4400" dirty="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692696"/>
            <a:ext cx="8229600" cy="1066800"/>
          </a:xfrm>
        </p:spPr>
        <p:txBody>
          <a:bodyPr>
            <a:normAutofit/>
          </a:bodyPr>
          <a:lstStyle/>
          <a:p>
            <a:pPr algn="ctr"/>
            <a:r>
              <a:rPr lang="ru-RU" sz="6000" b="1" dirty="0" smtClean="0"/>
              <a:t>Леонардо Эйлер</a:t>
            </a:r>
            <a:endParaRPr lang="ru-RU" sz="6000" b="1" dirty="0"/>
          </a:p>
        </p:txBody>
      </p:sp>
      <p:pic>
        <p:nvPicPr>
          <p:cNvPr id="17410" name="Picture 2" descr="https://ib.mazurok.com/wp-content/uploads/2014/06/leonhard_euler_2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1529408"/>
            <a:ext cx="4265311" cy="53285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692696"/>
            <a:ext cx="8229600" cy="10668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6000" b="1" dirty="0" smtClean="0"/>
              <a:t>Задача о Кенигсбергских мостах</a:t>
            </a:r>
            <a:endParaRPr lang="ru-RU" sz="6000" b="1" dirty="0"/>
          </a:p>
        </p:txBody>
      </p:sp>
      <p:pic>
        <p:nvPicPr>
          <p:cNvPr id="18434" name="Picture 2" descr="https://studfile.net/html/2706/327/html_PzqHtwplFz.HjLJ/img-dqESAw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2132856"/>
            <a:ext cx="7711406" cy="451028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692696"/>
            <a:ext cx="8229600" cy="86409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6000" b="1" dirty="0" smtClean="0"/>
              <a:t>«Конверт»</a:t>
            </a:r>
            <a:endParaRPr lang="ru-RU" sz="6000" b="1" dirty="0"/>
          </a:p>
        </p:txBody>
      </p:sp>
      <p:pic>
        <p:nvPicPr>
          <p:cNvPr id="19458" name="Picture 2" descr="https://ru-static.z-dn.net/files/d23/e0f29c62861a03287e5373155bcb12c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95625" y="3228975"/>
            <a:ext cx="6048375" cy="3629025"/>
          </a:xfrm>
          <a:prstGeom prst="rect">
            <a:avLst/>
          </a:prstGeom>
          <a:noFill/>
        </p:spPr>
      </p:pic>
      <p:pic>
        <p:nvPicPr>
          <p:cNvPr id="19460" name="Picture 4" descr="https://otvet.imgsmail.ru/download/259649491_bbe0f0e4839a9a476de4b92f52b4fb7e.png"/>
          <p:cNvPicPr>
            <a:picLocks noChangeAspect="1" noChangeArrowheads="1"/>
          </p:cNvPicPr>
          <p:nvPr/>
        </p:nvPicPr>
        <p:blipFill>
          <a:blip r:embed="rId3" cstate="print"/>
          <a:srcRect l="21221" t="10087" r="21085" b="5654"/>
          <a:stretch>
            <a:fillRect/>
          </a:stretch>
        </p:blipFill>
        <p:spPr bwMode="auto">
          <a:xfrm>
            <a:off x="467544" y="1628800"/>
            <a:ext cx="3672408" cy="303923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6" name="Picture 6" descr="https://www.publicdomainpictures.net/pictures/180000/velka/tree-1465369020Wx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32656"/>
            <a:ext cx="3663436" cy="242511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692696"/>
            <a:ext cx="8229600" cy="1066800"/>
          </a:xfrm>
        </p:spPr>
        <p:txBody>
          <a:bodyPr>
            <a:normAutofit/>
          </a:bodyPr>
          <a:lstStyle/>
          <a:p>
            <a:pPr algn="r"/>
            <a:r>
              <a:rPr lang="ru-RU" sz="6000" b="1" dirty="0" smtClean="0"/>
              <a:t>«Дерево»</a:t>
            </a:r>
            <a:endParaRPr lang="ru-RU" sz="6000" b="1" dirty="0"/>
          </a:p>
        </p:txBody>
      </p:sp>
      <p:pic>
        <p:nvPicPr>
          <p:cNvPr id="20484" name="Picture 4" descr="https://ds02.infourok.ru/uploads/ex/0b66/000625e5-082db06a/1/img19.jpg"/>
          <p:cNvPicPr>
            <a:picLocks noChangeAspect="1" noChangeArrowheads="1"/>
          </p:cNvPicPr>
          <p:nvPr/>
        </p:nvPicPr>
        <p:blipFill>
          <a:blip r:embed="rId3" cstate="print"/>
          <a:srcRect l="3538" t="42650" r="5113" b="3801"/>
          <a:stretch>
            <a:fillRect/>
          </a:stretch>
        </p:blipFill>
        <p:spPr bwMode="auto">
          <a:xfrm>
            <a:off x="1" y="2348879"/>
            <a:ext cx="9144000" cy="402020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692696"/>
            <a:ext cx="8229600" cy="1066800"/>
          </a:xfrm>
        </p:spPr>
        <p:txBody>
          <a:bodyPr>
            <a:normAutofit/>
          </a:bodyPr>
          <a:lstStyle/>
          <a:p>
            <a:pPr algn="ctr"/>
            <a:r>
              <a:rPr lang="ru-RU" sz="6000" b="1" dirty="0" smtClean="0"/>
              <a:t>Транспортный граф</a:t>
            </a:r>
            <a:endParaRPr lang="ru-RU" sz="6000" b="1" dirty="0"/>
          </a:p>
        </p:txBody>
      </p:sp>
      <p:pic>
        <p:nvPicPr>
          <p:cNvPr id="21505" name="Picture 1" descr="https://transphoto.org/photo/09/57/57/957570.jpg"/>
          <p:cNvPicPr>
            <a:picLocks noChangeAspect="1" noChangeArrowheads="1"/>
          </p:cNvPicPr>
          <p:nvPr/>
        </p:nvPicPr>
        <p:blipFill>
          <a:blip r:embed="rId2" r:link="rId3" cstate="print"/>
          <a:srcRect b="11022"/>
          <a:stretch>
            <a:fillRect/>
          </a:stretch>
        </p:blipFill>
        <p:spPr bwMode="auto">
          <a:xfrm>
            <a:off x="1979712" y="1847246"/>
            <a:ext cx="5256584" cy="5010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97</TotalTime>
  <Words>89</Words>
  <Application>Microsoft Office PowerPoint</Application>
  <PresentationFormat>Экран (4:3)</PresentationFormat>
  <Paragraphs>22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Городская</vt:lpstr>
      <vt:lpstr>Проект «Деревья и графы»</vt:lpstr>
      <vt:lpstr>«ГРАФ»</vt:lpstr>
      <vt:lpstr>ГИПОТЕЗА</vt:lpstr>
      <vt:lpstr>ЦЕЛЬ</vt:lpstr>
      <vt:lpstr>Леонардо Эйлер</vt:lpstr>
      <vt:lpstr>Задача о Кенигсбергских мостах</vt:lpstr>
      <vt:lpstr>«Конверт»</vt:lpstr>
      <vt:lpstr>«Дерево»</vt:lpstr>
      <vt:lpstr>Транспортный граф</vt:lpstr>
      <vt:lpstr>Социальный граф</vt:lpstr>
      <vt:lpstr>Турнирный граф</vt:lpstr>
      <vt:lpstr>Игровой граф</vt:lpstr>
      <vt:lpstr>Инженерный граф</vt:lpstr>
      <vt:lpstr>Строение молекулы</vt:lpstr>
      <vt:lpstr>Схема переливания крови</vt:lpstr>
      <vt:lpstr>Слайд 16</vt:lpstr>
      <vt:lpstr>Генеалогическое древо моей семьи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«Деревья и графы»</dc:title>
  <dc:creator>DNS</dc:creator>
  <cp:lastModifiedBy>DNS</cp:lastModifiedBy>
  <cp:revision>20</cp:revision>
  <dcterms:created xsi:type="dcterms:W3CDTF">2021-03-07T15:08:19Z</dcterms:created>
  <dcterms:modified xsi:type="dcterms:W3CDTF">2022-12-02T16:41:17Z</dcterms:modified>
</cp:coreProperties>
</file>