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65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91" r:id="rId11"/>
    <p:sldId id="292" r:id="rId12"/>
    <p:sldId id="293" r:id="rId13"/>
    <p:sldId id="294" r:id="rId14"/>
    <p:sldId id="295" r:id="rId15"/>
    <p:sldId id="296" r:id="rId16"/>
  </p:sldIdLst>
  <p:sldSz cx="12188825" cy="6858000"/>
  <p:notesSz cx="9309100" cy="70231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3"/>
            <p14:sldId id="294"/>
          </p14:sldIdLst>
        </p14:section>
        <p14:section name="Раздел без заголовка" id="{EFDDF50C-AD5A-4B1F-98F3-724910AB5C93}">
          <p14:sldIdLst>
            <p14:sldId id="295"/>
            <p14:sldId id="296"/>
            <p14:sldId id="289"/>
            <p14:sldId id="290"/>
            <p14:sldId id="291"/>
            <p14:sldId id="292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29" autoAdjust="0"/>
  </p:normalViewPr>
  <p:slideViewPr>
    <p:cSldViewPr showGuides="1">
      <p:cViewPr varScale="1">
        <p:scale>
          <a:sx n="76" d="100"/>
          <a:sy n="76" d="100"/>
        </p:scale>
        <p:origin x="-90" y="-984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10.11.2022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10.11.2022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795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795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7953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795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795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795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795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Щелкните, чтобы ввести имя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ct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ct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smtClean="0"/>
              <a:t>Год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ct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ct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ct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10.11.2022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microsoft.com/office/2007/relationships/hdphoto" Target="../media/hdphoto4.wdp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264696" cy="1368152"/>
          </a:xfrm>
        </p:spPr>
        <p:txBody>
          <a:bodyPr>
            <a:normAutofit fontScale="90000"/>
          </a:bodyPr>
          <a:lstStyle/>
          <a:p>
            <a:pPr algn="ctr">
              <a:spcBef>
                <a:spcPct val="0"/>
              </a:spcBef>
            </a:pPr>
            <a:r>
              <a:rPr lang="ru-RU" sz="3600" dirty="0" smtClean="0">
                <a:solidFill>
                  <a:prstClr val="white"/>
                </a:solidFill>
              </a:rPr>
              <a:t>Развивающая предметно-пространственная среда группы №5</a:t>
            </a:r>
            <a:br>
              <a:rPr lang="ru-RU" sz="3600" dirty="0" smtClean="0">
                <a:solidFill>
                  <a:prstClr val="white"/>
                </a:solidFill>
              </a:rPr>
            </a:br>
            <a:r>
              <a:rPr lang="ru-RU" sz="3600" dirty="0">
                <a:solidFill>
                  <a:prstClr val="white"/>
                </a:solidFill>
              </a:rPr>
              <a:t/>
            </a:r>
            <a:br>
              <a:rPr lang="ru-RU" sz="3600" dirty="0">
                <a:solidFill>
                  <a:prstClr val="white"/>
                </a:solidFill>
              </a:rPr>
            </a:b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806381" y="4869160"/>
            <a:ext cx="5616623" cy="1440160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lnSpc>
                <a:spcPct val="110000"/>
              </a:lnSpc>
              <a:spcBef>
                <a:spcPct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ct val="0"/>
              </a:spcBef>
              <a:buNone/>
            </a:pPr>
            <a:endParaRPr lang="ru-RU" sz="2100" b="1" dirty="0"/>
          </a:p>
          <a:p>
            <a:pPr lvl="0" algn="r"/>
            <a:r>
              <a:rPr lang="ru-RU" sz="2400" b="1" dirty="0" smtClean="0">
                <a:solidFill>
                  <a:prstClr val="white">
                    <a:tint val="75000"/>
                  </a:prstClr>
                </a:solidFill>
              </a:rPr>
              <a:t>Воспитатели: </a:t>
            </a:r>
            <a:r>
              <a:rPr lang="ru-RU" sz="2100" b="1" dirty="0" smtClean="0">
                <a:solidFill>
                  <a:prstClr val="white">
                    <a:tint val="75000"/>
                  </a:prstClr>
                </a:solidFill>
              </a:rPr>
              <a:t>Романенко Юлия Николаевна</a:t>
            </a:r>
            <a:r>
              <a:rPr lang="ru-RU" sz="1900" b="1" dirty="0" smtClean="0">
                <a:solidFill>
                  <a:prstClr val="white">
                    <a:tint val="75000"/>
                  </a:prstClr>
                </a:solidFill>
              </a:rPr>
              <a:t>,</a:t>
            </a:r>
          </a:p>
          <a:p>
            <a:pPr lvl="0" algn="r"/>
            <a:r>
              <a:rPr lang="ru-RU" sz="1900" b="1" dirty="0" smtClean="0">
                <a:solidFill>
                  <a:prstClr val="white">
                    <a:tint val="75000"/>
                  </a:prstClr>
                </a:solidFill>
              </a:rPr>
              <a:t>Пастернак Надежда Петровна </a:t>
            </a:r>
          </a:p>
          <a:p>
            <a:pPr lvl="0" algn="r"/>
            <a:r>
              <a:rPr lang="ru-RU" sz="1900" b="1" dirty="0" smtClean="0">
                <a:solidFill>
                  <a:prstClr val="white">
                    <a:tint val="75000"/>
                  </a:prstClr>
                </a:solidFill>
              </a:rPr>
              <a:t>МБДОУ </a:t>
            </a:r>
            <a:r>
              <a:rPr lang="ru-RU" sz="1900" b="1" dirty="0">
                <a:solidFill>
                  <a:prstClr val="white">
                    <a:tint val="75000"/>
                  </a:prstClr>
                </a:solidFill>
              </a:rPr>
              <a:t>«ЦРР – детский сад № 181», </a:t>
            </a:r>
            <a:endParaRPr lang="ru-RU" sz="1900" b="1" dirty="0" smtClean="0">
              <a:solidFill>
                <a:prstClr val="white">
                  <a:tint val="75000"/>
                </a:prstClr>
              </a:solidFill>
            </a:endParaRPr>
          </a:p>
          <a:p>
            <a:pPr lvl="0" algn="r"/>
            <a:r>
              <a:rPr lang="ru-RU" sz="1900" b="1" dirty="0" smtClean="0">
                <a:solidFill>
                  <a:prstClr val="white">
                    <a:tint val="75000"/>
                  </a:prstClr>
                </a:solidFill>
              </a:rPr>
              <a:t>город </a:t>
            </a:r>
            <a:r>
              <a:rPr lang="ru-RU" sz="1900" b="1" dirty="0">
                <a:solidFill>
                  <a:prstClr val="white">
                    <a:tint val="75000"/>
                  </a:prstClr>
                </a:solidFill>
              </a:rPr>
              <a:t>Воронеж, Коминтерновский район</a:t>
            </a:r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lvl="0" algn="ctr">
              <a:spcBef>
                <a:spcPts val="1800"/>
              </a:spcBef>
            </a:pPr>
            <a:r>
              <a:rPr lang="ru-RU" sz="3600" u="sng" dirty="0" smtClean="0">
                <a:solidFill>
                  <a:srgbClr val="1E83DE"/>
                </a:solidFill>
              </a:rPr>
              <a:t>2022-2023</a:t>
            </a:r>
            <a:r>
              <a:rPr lang="ru-RU" sz="3600" dirty="0" smtClean="0">
                <a:solidFill>
                  <a:srgbClr val="1E83DE"/>
                </a:solidFill>
              </a:rPr>
              <a:t> </a:t>
            </a:r>
            <a:r>
              <a:rPr lang="ru-RU" sz="3600" dirty="0">
                <a:solidFill>
                  <a:srgbClr val="1E83DE"/>
                </a:solidFill>
              </a:rPr>
              <a:t>учебный год</a:t>
            </a:r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38428" y="5949280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0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   Уголок сюжетно-ролевых игр</a:t>
            </a: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600"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b="1" dirty="0" lang="ru-RU" sz="1800">
              <a:solidFill>
                <a:srgbClr val="00B05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descr="IMG_20221109_072149.jpg" id="10" name="Рисунок 9"/>
          <p:cNvPicPr>
            <a:picLocks noChangeAspect="1" noGrp="1"/>
          </p:cNvPicPr>
          <p:nvPr>
            <p:ph idx="10" type="pic"/>
          </p:nvPr>
        </p:nvPicPr>
        <p:blipFill>
          <a:blip cstate="print" r:embed="rId3"/>
          <a:srcRect b="21" t="21"/>
          <a:stretch>
            <a:fillRect/>
          </a:stretch>
        </p:blipFill>
        <p:spPr>
          <a:xfrm>
            <a:off x="6382444" y="332656"/>
            <a:ext cx="4176712" cy="5638800"/>
          </a:xfrm>
        </p:spPr>
      </p:pic>
      <p:pic>
        <p:nvPicPr>
          <p:cNvPr descr="IMG_20221109_072505.jpg" id="8" name="Рисунок 7"/>
          <p:cNvPicPr>
            <a:picLocks noChangeAspect="1" noGrp="1"/>
          </p:cNvPicPr>
          <p:nvPr>
            <p:ph idx="10" type="pic"/>
          </p:nvPr>
        </p:nvPicPr>
        <p:blipFill>
          <a:blip cstate="print" r:embed="rId4"/>
          <a:srcRect b="21" t="21"/>
          <a:stretch>
            <a:fillRect/>
          </a:stretch>
        </p:blipFill>
        <p:spPr>
          <a:xfrm>
            <a:off x="1125538" y="333375"/>
            <a:ext cx="4176712" cy="5638800"/>
          </a:xfrm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1053852" y="6021288"/>
            <a:ext cx="4537207" cy="609600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0" baseline="0" cap="none" dirty="0" i="0" kern="1200" kumimoji="0" lang="ru-RU" noProof="0" normalizeH="0" smtClean="0" spc="0" strike="noStrike" sz="20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Спортивный уголок</a:t>
            </a:r>
            <a: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b="0" baseline="0" cap="none" dirty="0" i="0" kern="1200" kumimoji="0" lang="ru-RU" noProof="0" normalizeH="0" spc="0" strike="noStrike" sz="1600" u="none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15="http://schemas.microsoft.com/office/powerpoint/2012/main" val="495679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3812" y="5013176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0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Уголок уединения</a:t>
            </a: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600"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b="1" dirty="0" lang="ru-RU" sz="1800">
              <a:solidFill>
                <a:srgbClr val="00B05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descr="IMG_20221109_072832.jpg" id="8" name="Рисунок 7"/>
          <p:cNvPicPr>
            <a:picLocks noChangeAspect="1" noGrp="1"/>
          </p:cNvPicPr>
          <p:nvPr>
            <p:ph idx="10" type="pic"/>
          </p:nvPr>
        </p:nvPicPr>
        <p:blipFill>
          <a:blip cstate="print" r:embed="rId3"/>
          <a:srcRect b="48" t="48"/>
          <a:stretch>
            <a:fillRect/>
          </a:stretch>
        </p:blipFill>
        <p:spPr>
          <a:xfrm>
            <a:off x="405780" y="946657"/>
            <a:ext cx="5400600" cy="3645559"/>
          </a:xfr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6598468" y="5085184"/>
            <a:ext cx="4537207" cy="609600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0" baseline="0" cap="none" dirty="0" i="0" kern="1200" kumimoji="0" lang="ru-RU" noProof="0" normalizeH="0" smtClean="0" spc="0" strike="noStrike" sz="20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Зона отдыха</a:t>
            </a:r>
            <a: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b="0" baseline="0" cap="none" dirty="0" i="0" kern="1200" kumimoji="0" lang="ru-RU" noProof="0" normalizeH="0" spc="0" strike="noStrike" sz="1600" u="none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descr="IMG_20221109_072901.jpg" id="15" name="Рисунок 14"/>
          <p:cNvPicPr>
            <a:picLocks noChangeAspect="1" noGrp="1"/>
          </p:cNvPicPr>
          <p:nvPr>
            <p:ph idx="10" type="pic"/>
          </p:nvPr>
        </p:nvPicPr>
        <p:blipFill>
          <a:blip cstate="print" r:embed="rId4"/>
          <a:srcRect l="65" r="65"/>
          <a:stretch>
            <a:fillRect/>
          </a:stretch>
        </p:blipFill>
        <p:spPr>
          <a:xfrm>
            <a:off x="6310436" y="908720"/>
            <a:ext cx="5021017" cy="3744416"/>
          </a:xfrm>
        </p:spPr>
      </p:pic>
    </p:spTree>
    <p:extLst>
      <p:ext uri="{BB962C8B-B14F-4D97-AF65-F5344CB8AC3E}">
        <p14:creationId xmlns:p14="http://schemas.microsoft.com/office/powerpoint/2010/main" xmlns="" xmlns:p15="http://schemas.microsoft.com/office/powerpoint/2012/main" val="495679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b="1" dirty="0" lang="ru-RU" sz="1800">
              <a:solidFill>
                <a:srgbClr val="00B05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3430116" y="980728"/>
            <a:ext cx="4537207" cy="609600"/>
          </a:xfrm>
          <a:prstGeom prst="rect">
            <a:avLst/>
          </a:prstGeom>
        </p:spPr>
        <p:txBody>
          <a:bodyPr anchor="b" bIns="45720" lIns="91440" rIns="91440" rtlCol="0" tIns="45720" vert="horz">
            <a:normAutofit lnSpcReduction="10000"/>
          </a:bodyPr>
          <a:lstStyle/>
          <a:p>
            <a:pPr algn="ctr" defTabSz="914400" eaLnBrk="1" fontAlgn="auto" hangingPunct="1" indent="0" latinLnBrk="0" lvl="0" marL="0" marR="0" rtl="0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dirty="0" lang="ru-RU" smtClean="0" sz="28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</a:t>
            </a:r>
            <a:r>
              <a:rPr b="0" baseline="0" cap="none" dirty="0" err="1" i="0" kern="1200" kumimoji="0" lang="ru-RU" noProof="0" normalizeH="0" smtClean="0" spc="0" strike="noStrike" sz="28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риемная</a:t>
            </a:r>
            <a: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b="0" baseline="0" cap="none" dirty="0" i="0" kern="1200" kumimoji="0" lang="ru-RU" noProof="0" normalizeH="0" spc="0" strike="noStrike" sz="1600" u="none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descr="IMG_20221109_132428.jpg" id="10" name="Рисунок 9"/>
          <p:cNvPicPr>
            <a:picLocks noChangeAspect="1" noGrp="1"/>
          </p:cNvPicPr>
          <p:nvPr>
            <p:ph idx="10" type="pic"/>
          </p:nvPr>
        </p:nvPicPr>
        <p:blipFill>
          <a:blip cstate="print" r:embed="rId3"/>
          <a:srcRect b="34" t="34"/>
          <a:stretch>
            <a:fillRect/>
          </a:stretch>
        </p:blipFill>
        <p:spPr>
          <a:xfrm>
            <a:off x="7174532" y="404664"/>
            <a:ext cx="4248472" cy="6022738"/>
          </a:xfrm>
        </p:spPr>
      </p:pic>
      <p:pic>
        <p:nvPicPr>
          <p:cNvPr descr="IMG_20221109_132435 - копия.jpg" id="11" name="Рисунок 10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1269876" y="260648"/>
            <a:ext cx="2880320" cy="623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15="http://schemas.microsoft.com/office/powerpoint/2012/main" val="495679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3812" y="5013176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0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Уголок уединения</a:t>
            </a: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600"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b="1" dirty="0" lang="ru-RU" sz="1800">
              <a:solidFill>
                <a:srgbClr val="00B05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6094412" y="5733256"/>
            <a:ext cx="4537207" cy="609600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dirty="0" lang="ru-RU" smtClean="0" sz="24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Умывальная зона</a:t>
            </a:r>
            <a:r>
              <a:rPr b="0" baseline="0" cap="none" dirty="0" i="0" kern="1200" kumimoji="0" lang="ru-RU" noProof="0" normalizeH="0" smtClean="0" spc="0" strike="noStrike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b="0" baseline="0" cap="none" dirty="0" i="0" kern="1200" kumimoji="0" lang="ru-RU" noProof="0" normalizeH="0" smtClean="0" spc="0" strike="noStrike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b="0" baseline="0" cap="none" dirty="0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b="0" baseline="0" cap="none" dirty="0" i="0" kern="1200" kumimoji="0" lang="ru-RU" noProof="0" normalizeH="0" spc="0" strike="noStrike" sz="1600" u="none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descr="IMG_20221109_132244.jpg" id="16" name="Рисунок 15"/>
          <p:cNvPicPr>
            <a:picLocks noChangeAspect="1" noGrp="1"/>
          </p:cNvPicPr>
          <p:nvPr>
            <p:ph idx="10" type="pic"/>
          </p:nvPr>
        </p:nvPicPr>
        <p:blipFill>
          <a:blip cstate="print" r:embed="rId3"/>
          <a:srcRect l="139" r="139"/>
          <a:stretch>
            <a:fillRect/>
          </a:stretch>
        </p:blipFill>
        <p:spPr>
          <a:xfrm>
            <a:off x="693812" y="404664"/>
            <a:ext cx="3977640" cy="5638800"/>
          </a:xfrm>
        </p:spPr>
      </p:pic>
      <p:pic>
        <p:nvPicPr>
          <p:cNvPr descr="IMG_20221109_132254.jpg" id="22" name="Рисунок 21"/>
          <p:cNvPicPr>
            <a:picLocks noChangeAspect="1" noGrp="1"/>
          </p:cNvPicPr>
          <p:nvPr>
            <p:ph idx="10" type="pic"/>
          </p:nvPr>
        </p:nvPicPr>
        <p:blipFill>
          <a:blip cstate="print" r:embed="rId4"/>
          <a:srcRect l="126" r="126"/>
          <a:stretch>
            <a:fillRect/>
          </a:stretch>
        </p:blipFill>
        <p:spPr>
          <a:xfrm>
            <a:off x="5446340" y="548680"/>
            <a:ext cx="5554810" cy="4797152"/>
          </a:xfrm>
        </p:spPr>
      </p:pic>
    </p:spTree>
    <p:extLst>
      <p:ext uri="{BB962C8B-B14F-4D97-AF65-F5344CB8AC3E}">
        <p14:creationId xmlns:p14="http://schemas.microsoft.com/office/powerpoint/2010/main" xmlns="" xmlns:p15="http://schemas.microsoft.com/office/powerpoint/2012/main" val="495679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Рисунок 6"/>
          <p:cNvSpPr>
            <a:spLocks noGrp="1"/>
          </p:cNvSpPr>
          <p:nvPr>
            <p:ph type="pic" idx="10"/>
          </p:nvPr>
        </p:nvSpPr>
        <p:spPr>
          <a:xfrm>
            <a:off x="6094412" y="260648"/>
            <a:ext cx="4104456" cy="5688632"/>
          </a:xfrm>
        </p:spPr>
      </p:sp>
      <p:sp>
        <p:nvSpPr>
          <p:cNvPr id="13" name="Рисунок 12"/>
          <p:cNvSpPr>
            <a:spLocks noGrp="1"/>
          </p:cNvSpPr>
          <p:nvPr>
            <p:ph type="pic" idx="10"/>
          </p:nvPr>
        </p:nvSpPr>
        <p:spPr>
          <a:xfrm>
            <a:off x="837828" y="260648"/>
            <a:ext cx="3977640" cy="5638800"/>
          </a:xfrm>
        </p:spPr>
      </p:sp>
      <p:pic>
        <p:nvPicPr>
          <p:cNvPr id="1027" name="Picture 3" descr="C:\Users\Воспитатель\Desktop\20221109_1605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9439" y="285728"/>
            <a:ext cx="4035968" cy="5663552"/>
          </a:xfrm>
          <a:prstGeom prst="rect">
            <a:avLst/>
          </a:prstGeom>
          <a:noFill/>
        </p:spPr>
      </p:pic>
      <p:pic>
        <p:nvPicPr>
          <p:cNvPr id="1028" name="Picture 4" descr="C:\Users\Воспитатель\Desktop\20221109_1605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4412" y="260648"/>
            <a:ext cx="4176464" cy="56886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79967" y="6215083"/>
            <a:ext cx="3143271" cy="642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Спальня 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mtClean="0" sz="1800">
                <a:solidFill>
                  <a:schemeClr val="tx1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>
              <a:solidFill>
                <a:schemeClr val="tx1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/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mtClean="0" sz="1800">
                <a:solidFill>
                  <a:schemeClr val="tx1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>
              <a:solidFill>
                <a:schemeClr val="tx1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/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bIns="45720" lIns="91440" rIns="91440" rtlCol="0" tIns="45720" vert="horz">
            <a:noAutofit/>
          </a:bodyPr>
          <a:lstStyle>
            <a:lvl1pPr algn="l" defTabSz="914400" eaLnBrk="1" hangingPunct="1" indent="0" latinLnBrk="0" marL="0" rtl="0">
              <a:lnSpc>
                <a:spcPct val="110000"/>
              </a:lnSpc>
              <a:spcBef>
                <a:spcPts val="1200"/>
              </a:spcBef>
              <a:buSzPct val="80000"/>
              <a:buFont charset="2" pitchFamily="2" typeface="Wingdings"/>
              <a:buNone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0" latinLnBrk="0" marL="457200" rtl="0">
              <a:lnSpc>
                <a:spcPct val="90000"/>
              </a:lnSpc>
              <a:spcBef>
                <a:spcPts val="600"/>
              </a:spcBef>
              <a:buFont charset="0" pitchFamily="34" typeface="Arial"/>
              <a:buNone/>
              <a:defRPr kern="1200"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0" latinLnBrk="0" marL="914400" rtl="0">
              <a:lnSpc>
                <a:spcPct val="90000"/>
              </a:lnSpc>
              <a:spcBef>
                <a:spcPts val="600"/>
              </a:spcBef>
              <a:buSzPct val="80000"/>
              <a:buFont charset="2" pitchFamily="2" typeface="Wingdings"/>
              <a:buNone/>
              <a:defRPr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0" latinLnBrk="0" marL="1371600" rtl="0">
              <a:lnSpc>
                <a:spcPct val="90000"/>
              </a:lnSpc>
              <a:spcBef>
                <a:spcPts val="600"/>
              </a:spcBef>
              <a:buFont charset="0" pitchFamily="34" typeface="Arial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0" latinLnBrk="0" marL="1828800" rtl="0">
              <a:lnSpc>
                <a:spcPct val="90000"/>
              </a:lnSpc>
              <a:spcBef>
                <a:spcPts val="600"/>
              </a:spcBef>
              <a:buSzPct val="80000"/>
              <a:buFont charset="2" pitchFamily="2" typeface="Wingdings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0" latinLnBrk="0" marL="2286000" rtl="0">
              <a:lnSpc>
                <a:spcPct val="90000"/>
              </a:lnSpc>
              <a:spcBef>
                <a:spcPts val="600"/>
              </a:spcBef>
              <a:buFont charset="0" pitchFamily="34" typeface="Arial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0" latinLnBrk="0" marL="2743200" rtl="0">
              <a:lnSpc>
                <a:spcPct val="90000"/>
              </a:lnSpc>
              <a:spcBef>
                <a:spcPts val="600"/>
              </a:spcBef>
              <a:buSzPct val="80000"/>
              <a:buFont charset="2" pitchFamily="2" typeface="Wingdings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0" latinLnBrk="0" marL="3200400" rtl="0">
              <a:lnSpc>
                <a:spcPct val="90000"/>
              </a:lnSpc>
              <a:spcBef>
                <a:spcPts val="600"/>
              </a:spcBef>
              <a:buFont charset="0" pitchFamily="34" typeface="Arial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0" latinLnBrk="0" marL="3657600" rtl="0">
              <a:lnSpc>
                <a:spcPct val="90000"/>
              </a:lnSpc>
              <a:spcBef>
                <a:spcPts val="600"/>
              </a:spcBef>
              <a:buSzPct val="80000"/>
              <a:buFont charset="2" pitchFamily="2" typeface="Wingdings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/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bIns="45720" lIns="91440" rIns="91440" rtlCol="0" tIns="45720" vert="horz">
            <a:noAutofit/>
          </a:bodyPr>
          <a:lstStyle>
            <a:lvl1pPr algn="l" defTabSz="914400" eaLnBrk="1" hangingPunct="1" indent="0" latinLnBrk="0" marL="0" rtl="0">
              <a:lnSpc>
                <a:spcPct val="110000"/>
              </a:lnSpc>
              <a:spcBef>
                <a:spcPts val="1200"/>
              </a:spcBef>
              <a:buSzPct val="80000"/>
              <a:buFont charset="2" pitchFamily="2" typeface="Wingdings"/>
              <a:buNone/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indent="0" latinLnBrk="0" marL="457200" rtl="0">
              <a:lnSpc>
                <a:spcPct val="90000"/>
              </a:lnSpc>
              <a:spcBef>
                <a:spcPts val="600"/>
              </a:spcBef>
              <a:buFont charset="0" pitchFamily="34" typeface="Arial"/>
              <a:buNone/>
              <a:defRPr kern="1200"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indent="0" latinLnBrk="0" marL="914400" rtl="0">
              <a:lnSpc>
                <a:spcPct val="90000"/>
              </a:lnSpc>
              <a:spcBef>
                <a:spcPts val="600"/>
              </a:spcBef>
              <a:buSzPct val="80000"/>
              <a:buFont charset="2" pitchFamily="2" typeface="Wingdings"/>
              <a:buNone/>
              <a:defRPr kern="120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indent="0" latinLnBrk="0" marL="1371600" rtl="0">
              <a:lnSpc>
                <a:spcPct val="90000"/>
              </a:lnSpc>
              <a:spcBef>
                <a:spcPts val="600"/>
              </a:spcBef>
              <a:buFont charset="0" pitchFamily="34" typeface="Arial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indent="0" latinLnBrk="0" marL="1828800" rtl="0">
              <a:lnSpc>
                <a:spcPct val="90000"/>
              </a:lnSpc>
              <a:spcBef>
                <a:spcPts val="600"/>
              </a:spcBef>
              <a:buSzPct val="80000"/>
              <a:buFont charset="2" pitchFamily="2" typeface="Wingdings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indent="0" latinLnBrk="0" marL="2286000" rtl="0">
              <a:lnSpc>
                <a:spcPct val="90000"/>
              </a:lnSpc>
              <a:spcBef>
                <a:spcPts val="600"/>
              </a:spcBef>
              <a:buFont charset="0" pitchFamily="34" typeface="Arial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indent="0" latinLnBrk="0" marL="2743200" rtl="0">
              <a:lnSpc>
                <a:spcPct val="90000"/>
              </a:lnSpc>
              <a:spcBef>
                <a:spcPts val="600"/>
              </a:spcBef>
              <a:buSzPct val="80000"/>
              <a:buFont charset="2" pitchFamily="2" typeface="Wingdings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indent="0" latinLnBrk="0" marL="3200400" rtl="0">
              <a:lnSpc>
                <a:spcPct val="90000"/>
              </a:lnSpc>
              <a:spcBef>
                <a:spcPts val="600"/>
              </a:spcBef>
              <a:buFont charset="0" pitchFamily="34" typeface="Arial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indent="0" latinLnBrk="0" marL="3657600" rtl="0">
              <a:lnSpc>
                <a:spcPct val="90000"/>
              </a:lnSpc>
              <a:spcBef>
                <a:spcPts val="600"/>
              </a:spcBef>
              <a:buSzPct val="80000"/>
              <a:buFont charset="2" pitchFamily="2" typeface="Wingdings"/>
              <a:buNone/>
              <a:defRPr kern="1200"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dirty="0" lang="ru-RU" smtClean="0" sz="2400">
                <a:solidFill>
                  <a:prstClr val="white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dirty="0" lang="ru-RU" smtClean="0" sz="2400">
                <a:solidFill>
                  <a:prstClr val="white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dirty="0" lang="ru-RU" sz="2400">
              <a:solidFill>
                <a:prstClr val="white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 noGrp="1"/>
          </p:cNvPicPr>
          <p:nvPr>
            <p:ph idx="1" type="pic"/>
          </p:nvPr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xmlns:p14="http://schemas.microsoft.com/office/powerpoint/2010/main" xmlns:p15="http://schemas.microsoft.com/office/powerpoint/2012/main"/>
              </a:ext>
            </a:extLst>
          </a:blip>
          <a:stretch>
            <a:fillRect/>
          </a:stretch>
        </p:blipFill>
        <p:spPr>
          <a:xfrm>
            <a:off x="4094163" y="90488"/>
            <a:ext cx="3978275" cy="2743200"/>
          </a:xfrm>
        </p:spPr>
      </p:pic>
      <p:pic>
        <p:nvPicPr>
          <p:cNvPr descr="IMG_20221109_083305.jpg" id="13" name="Рисунок 12"/>
          <p:cNvPicPr>
            <a:picLocks noChangeAspect="1" noGrp="1"/>
          </p:cNvPicPr>
          <p:nvPr>
            <p:ph idx="10" type="pic"/>
          </p:nvPr>
        </p:nvPicPr>
        <p:blipFill>
          <a:blip cstate="print" r:embed="rId4"/>
          <a:srcRect l="88" r="88"/>
          <a:stretch>
            <a:fillRect/>
          </a:stretch>
        </p:blipFill>
        <p:spPr>
          <a:xfrm>
            <a:off x="0" y="188913"/>
            <a:ext cx="3978275" cy="2743200"/>
          </a:xfrm>
        </p:spPr>
      </p:pic>
      <p:pic>
        <p:nvPicPr>
          <p:cNvPr descr="IMG_20221109_083232.jpg" id="15" name="Рисунок 14"/>
          <p:cNvPicPr>
            <a:picLocks noChangeAspect="1" noGrp="1"/>
          </p:cNvPicPr>
          <p:nvPr>
            <p:ph idx="12" type="pic"/>
          </p:nvPr>
        </p:nvPicPr>
        <p:blipFill>
          <a:blip cstate="print" r:embed="rId5"/>
          <a:srcRect l="4" r="4"/>
          <a:stretch>
            <a:fillRect/>
          </a:stretch>
        </p:blipFill>
        <p:spPr/>
      </p:pic>
      <p:pic>
        <p:nvPicPr>
          <p:cNvPr descr="IMG_20221109_083242.jpg" id="21" name="Рисунок 20"/>
          <p:cNvPicPr>
            <a:picLocks noChangeAspect="1" noGrp="1"/>
          </p:cNvPicPr>
          <p:nvPr>
            <p:ph idx="11" type="pic"/>
          </p:nvPr>
        </p:nvPicPr>
        <p:blipFill>
          <a:blip cstate="print" r:embed="rId6"/>
          <a:srcRect l="4" r="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xmlns:p15="http://schemas.microsoft.com/office/powerpoint/2012/main" val="2705085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82044" y="5445224"/>
            <a:ext cx="6408712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p14="http://schemas.microsoft.com/office/powerpoint/2010/main" xmlns:p15="http://schemas.microsoft.com/office/powerpoint/2012/main" xmlns:a14="http://schemas.microsoft.com/office/drawing/2010/main"/>
              </a:ext>
            </a:extLst>
          </a:blip>
          <a:srcRect t="-197"/>
          <a:stretch>
            <a:fillRect/>
          </a:stretch>
        </p:blipFill>
        <p:spPr>
          <a:xfrm>
            <a:off x="2854052" y="188640"/>
            <a:ext cx="5976664" cy="5206752"/>
          </a:xfrm>
        </p:spPr>
      </p:pic>
    </p:spTree>
    <p:extLst>
      <p:ext uri="{BB962C8B-B14F-4D97-AF65-F5344CB8AC3E}">
        <p14:creationId xmlns="" xmlns:p15="http://schemas.microsoft.com/office/powerpoint/2012/main"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/>
          <p:nvPr/>
        </p:nvSpPr>
        <p:spPr>
          <a:xfrm>
            <a:off x="0" y="5949280"/>
            <a:ext cx="4085278" cy="902288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lvl="0">
              <a:lnSpc>
                <a:spcPct val="100000"/>
              </a:lnSpc>
              <a:spcBef>
                <a:spcPct val="0"/>
              </a:spcBef>
            </a:pPr>
            <a:r>
              <a:rPr dirty="0"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dirty="0" lang="ru-RU" smtClean="0" sz="160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Уголок</a:t>
            </a:r>
            <a:endParaRPr dirty="0" lang="ru-RU" sz="1600">
              <a:solidFill>
                <a:srgbClr val="BA1010">
                  <a:lumMod val="20000"/>
                  <a:lumOff val="80000"/>
                </a:srgb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algn="ctr" lvl="0">
              <a:lnSpc>
                <a:spcPct val="100000"/>
              </a:lnSpc>
              <a:spcBef>
                <a:spcPct val="0"/>
              </a:spcBef>
            </a:pPr>
            <a:r>
              <a:rPr dirty="0" lang="ru-RU" sz="160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экспериментальной деятельности</a:t>
            </a:r>
          </a:p>
          <a:p>
            <a:pPr algn="ctr"/>
            <a:r>
              <a:rPr dirty="0"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8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/>
          <p:nvPr/>
        </p:nvSpPr>
        <p:spPr>
          <a:xfrm>
            <a:off x="4184974" y="5949280"/>
            <a:ext cx="3550920" cy="908720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Книжный уголок </a:t>
            </a:r>
          </a:p>
          <a:p>
            <a:pPr algn="ctr"/>
            <a:r>
              <a:rPr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«Приходи сказка»</a:t>
            </a:r>
          </a:p>
          <a:p>
            <a:pPr algn="ctr"/>
            <a:r>
              <a:rPr lang="ru-RU" smtClean="0" sz="16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/>
          <p:nvPr/>
        </p:nvSpPr>
        <p:spPr>
          <a:xfrm>
            <a:off x="7942593" y="5949280"/>
            <a:ext cx="4201861" cy="720080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 lnSpcReduction="100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mtClean="0" sz="18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Математический уголок </a:t>
            </a:r>
          </a:p>
          <a:p>
            <a:pPr algn="ctr"/>
            <a:r>
              <a:rPr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«Весёлая математика»</a:t>
            </a:r>
          </a:p>
          <a:p>
            <a:pPr algn="ctr"/>
            <a:endParaRPr lang="ru-RU" sz="18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b="1" dirty="0" lang="ru-RU" sz="18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descr="IMG_20221109_071907.jpg" id="15" name="Рисунок 14"/>
          <p:cNvPicPr>
            <a:picLocks noChangeAspect="1" noGrp="1"/>
          </p:cNvPicPr>
          <p:nvPr>
            <p:ph idx="1" type="pic"/>
          </p:nvPr>
        </p:nvPicPr>
        <p:blipFill>
          <a:blip cstate="print" r:embed="rId3"/>
          <a:srcRect b="51" t="51"/>
          <a:stretch>
            <a:fillRect/>
          </a:stretch>
        </p:blipFill>
        <p:spPr>
          <a:xfrm>
            <a:off x="0" y="404813"/>
            <a:ext cx="3978275" cy="5638800"/>
          </a:xfrm>
        </p:spPr>
      </p:pic>
      <p:pic>
        <p:nvPicPr>
          <p:cNvPr descr="IMG_20221108_155814.jpg" id="18" name="Рисунок 17"/>
          <p:cNvPicPr>
            <a:picLocks noChangeAspect="1" noGrp="1"/>
          </p:cNvPicPr>
          <p:nvPr>
            <p:ph idx="13" type="pic"/>
          </p:nvPr>
        </p:nvPicPr>
        <p:blipFill>
          <a:blip cstate="print" r:embed="rId4"/>
          <a:srcRect b="51" t="51"/>
          <a:stretch>
            <a:fillRect/>
          </a:stretch>
        </p:blipFill>
        <p:spPr>
          <a:xfrm>
            <a:off x="4078288" y="333375"/>
            <a:ext cx="3978275" cy="5638800"/>
          </a:xfrm>
        </p:spPr>
      </p:pic>
      <p:pic>
        <p:nvPicPr>
          <p:cNvPr descr="IMG_20221109_071457.jpg" id="20" name="Рисунок 19"/>
          <p:cNvPicPr>
            <a:picLocks noChangeAspect="1" noGrp="1"/>
          </p:cNvPicPr>
          <p:nvPr>
            <p:ph idx="10" type="pic"/>
          </p:nvPr>
        </p:nvPicPr>
        <p:blipFill>
          <a:blip cstate="print" r:embed="rId5"/>
          <a:srcRect b="51" t="51"/>
          <a:stretch>
            <a:fillRect/>
          </a:stretch>
        </p:blipFill>
        <p:spPr>
          <a:xfrm>
            <a:off x="8210550" y="333375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xmlns="" xmlns:p15="http://schemas.microsoft.com/office/powerpoint/2012/main" val="3694646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2"/>
          <p:cNvSpPr txBox="1"/>
          <p:nvPr/>
        </p:nvSpPr>
        <p:spPr>
          <a:xfrm>
            <a:off x="7390556" y="6089488"/>
            <a:ext cx="3937653" cy="768512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60000" lnSpcReduction="200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lang="ru-RU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mtClean="0" sz="18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dirty="0" lang="ru-RU" smtClean="0" sz="180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dirty="0" lang="ru-RU" smtClean="0" sz="270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Художественно-эстетический </a:t>
            </a:r>
          </a:p>
          <a:p>
            <a:pPr algn="ctr"/>
            <a:r>
              <a:rPr dirty="0" lang="ru-RU" sz="270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dirty="0" lang="ru-RU" smtClean="0" sz="270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голок «</a:t>
            </a:r>
            <a:r>
              <a:rPr dirty="0" err="1" lang="ru-RU" smtClean="0" sz="270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Рисовашка</a:t>
            </a:r>
            <a:r>
              <a:rPr dirty="0" lang="ru-RU" smtClean="0" sz="270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dirty="0" lang="ru-RU" sz="27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dirty="0"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8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dirty="0"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8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2"/>
          <p:cNvSpPr txBox="1"/>
          <p:nvPr/>
        </p:nvSpPr>
        <p:spPr>
          <a:xfrm>
            <a:off x="981844" y="6053915"/>
            <a:ext cx="4247760" cy="80408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dirty="0"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dirty="0" lang="ru-RU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Патриотический уголок</a:t>
            </a:r>
          </a:p>
          <a:p>
            <a:pPr algn="ctr"/>
            <a:r>
              <a:rPr dirty="0" lang="ru-RU" smtClean="0" sz="180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8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b="1" dirty="0" lang="ru-RU" sz="1800">
              <a:solidFill>
                <a:schemeClr val="accent3">
                  <a:lumMod val="20000"/>
                  <a:lumOff val="8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descr="55415.jpg" id="21" name="Рисунок 20"/>
          <p:cNvPicPr>
            <a:picLocks noChangeAspect="1" noGrp="1"/>
          </p:cNvPicPr>
          <p:nvPr>
            <p:ph idx="10" type="pic"/>
          </p:nvPr>
        </p:nvPicPr>
        <p:blipFill>
          <a:blip cstate="print" r:embed="rId3"/>
          <a:srcRect b="27" t="27"/>
          <a:stretch>
            <a:fillRect/>
          </a:stretch>
        </p:blipFill>
        <p:spPr>
          <a:xfrm>
            <a:off x="189758" y="908721"/>
            <a:ext cx="6264694" cy="5109573"/>
          </a:xfrm>
        </p:spPr>
      </p:pic>
      <p:pic>
        <p:nvPicPr>
          <p:cNvPr descr="IMG_20221109_103703.jpg" id="23" name="Рисунок 22"/>
          <p:cNvPicPr>
            <a:picLocks noChangeAspect="1" noGrp="1"/>
          </p:cNvPicPr>
          <p:nvPr>
            <p:ph idx="13" type="pic"/>
          </p:nvPr>
        </p:nvPicPr>
        <p:blipFill>
          <a:blip cstate="print" r:embed="rId4"/>
          <a:srcRect l="76" r="76"/>
          <a:stretch>
            <a:fillRect/>
          </a:stretch>
        </p:blipFill>
        <p:spPr>
          <a:xfrm>
            <a:off x="6526213" y="908050"/>
            <a:ext cx="5328839" cy="5064125"/>
          </a:xfrm>
        </p:spPr>
      </p:pic>
    </p:spTree>
    <p:extLst>
      <p:ext uri="{BB962C8B-B14F-4D97-AF65-F5344CB8AC3E}">
        <p14:creationId xmlns:p14="http://schemas.microsoft.com/office/powerpoint/2010/main" xmlns="" xmlns:p15="http://schemas.microsoft.com/office/powerpoint/2012/main" val="7473308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42291" y="6245559"/>
            <a:ext cx="6480719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73356" y="6381328"/>
            <a:ext cx="3977640" cy="42015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</a:t>
            </a: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Рабочий сектор </a:t>
            </a:r>
            <a:endParaRPr lang="ru-RU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b="1" dirty="0">
              <a:solidFill>
                <a:srgbClr val="BA101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3" cstate="print">
            <a:extLst>
              <a:ext uri="{28A0092B-C50C-407E-A947-70E740481C1C}">
                <a14:useLocalDpi xmlns="" xmlns:p14="http://schemas.microsoft.com/office/powerpoint/2010/main" xmlns:p15="http://schemas.microsoft.com/office/powerpoint/2012/main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638" y="511175"/>
            <a:ext cx="3978275" cy="5638800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4" cstate="print">
            <a:extLst>
              <a:ext uri="{BEBA8EAE-BF5A-486C-A8C5-ECC9F3942E4B}">
                <a14:imgProps xmlns="" xmlns:p14="http://schemas.microsoft.com/office/powerpoint/2010/main" xmlns:p15="http://schemas.microsoft.com/office/powerpoint/2012/main"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p14="http://schemas.microsoft.com/office/powerpoint/2010/main" xmlns:p15="http://schemas.microsoft.com/office/powerpoint/2012/main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6540" y="692696"/>
            <a:ext cx="3905648" cy="5398542"/>
          </a:xfrm>
        </p:spPr>
      </p:pic>
    </p:spTree>
    <p:extLst>
      <p:ext uri="{BB962C8B-B14F-4D97-AF65-F5344CB8AC3E}">
        <p14:creationId xmlns="" xmlns:p15="http://schemas.microsoft.com/office/powerpoint/2012/main"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124" y="6094420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0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                   Активный сектор </a:t>
            </a: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600"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b="1" dirty="0" lang="ru-RU" sz="1800">
              <a:solidFill>
                <a:srgbClr val="00B05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descr="IMG_20221108_174432.jpg" id="9" name="Рисунок 8"/>
          <p:cNvPicPr>
            <a:picLocks noChangeAspect="1" noGrp="1"/>
          </p:cNvPicPr>
          <p:nvPr>
            <p:ph idx="10" type="pic"/>
          </p:nvPr>
        </p:nvPicPr>
        <p:blipFill>
          <a:blip cstate="print" r:embed="rId3"/>
          <a:srcRect l="9" r="9"/>
          <a:stretch>
            <a:fillRect/>
          </a:stretch>
        </p:blipFill>
        <p:spPr>
          <a:xfrm>
            <a:off x="1198563" y="333375"/>
            <a:ext cx="10367962" cy="5638800"/>
          </a:xfrm>
        </p:spPr>
      </p:pic>
    </p:spTree>
    <p:extLst>
      <p:ext uri="{BB962C8B-B14F-4D97-AF65-F5344CB8AC3E}">
        <p14:creationId xmlns:p14="http://schemas.microsoft.com/office/powerpoint/2010/main" xmlns="" xmlns:p15="http://schemas.microsoft.com/office/powerpoint/2012/main" val="495679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38428" y="6021288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0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Музыкальный уголок</a:t>
            </a: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600"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b="1" dirty="0" lang="ru-RU" sz="1800">
              <a:solidFill>
                <a:srgbClr val="00B05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descr="IMG_20221108_155853.jpg" id="7" name="Рисунок 6"/>
          <p:cNvPicPr>
            <a:picLocks noChangeAspect="1" noGrp="1"/>
          </p:cNvPicPr>
          <p:nvPr>
            <p:ph idx="10" type="pic"/>
          </p:nvPr>
        </p:nvPicPr>
        <p:blipFill>
          <a:blip cstate="print" r:embed="rId3"/>
          <a:srcRect b="53" t="53"/>
          <a:stretch>
            <a:fillRect/>
          </a:stretch>
        </p:blipFill>
        <p:spPr>
          <a:xfrm>
            <a:off x="693812" y="404664"/>
            <a:ext cx="4224337" cy="5638800"/>
          </a:xfrm>
        </p:spPr>
      </p:pic>
      <p:pic>
        <p:nvPicPr>
          <p:cNvPr descr="IMG_20221109_071848.jpg" id="11" name="Рисунок 10"/>
          <p:cNvPicPr>
            <a:picLocks noChangeAspect="1" noGrp="1"/>
          </p:cNvPicPr>
          <p:nvPr>
            <p:ph idx="10" type="pic"/>
          </p:nvPr>
        </p:nvPicPr>
        <p:blipFill>
          <a:blip cstate="print" r:embed="rId4"/>
          <a:srcRect b="51" t="51"/>
          <a:stretch>
            <a:fillRect/>
          </a:stretch>
        </p:blipFill>
        <p:spPr>
          <a:xfrm>
            <a:off x="6598468" y="476672"/>
            <a:ext cx="3978275" cy="5638800"/>
          </a:xfrm>
        </p:spPr>
      </p:pic>
      <p:sp>
        <p:nvSpPr>
          <p:cNvPr id="12" name="Заголовок 2"/>
          <p:cNvSpPr txBox="1">
            <a:spLocks/>
          </p:cNvSpPr>
          <p:nvPr/>
        </p:nvSpPr>
        <p:spPr>
          <a:xfrm>
            <a:off x="846212" y="6173688"/>
            <a:ext cx="4537207" cy="609600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0" baseline="0" cap="none" i="0" kern="1200" kumimoji="0" lang="ru-RU" noProof="0" normalizeH="0" smtClean="0" spc="0" strike="noStrike" sz="20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Театральный уголок</a:t>
            </a:r>
            <a:r>
              <a:rPr b="0" baseline="0" cap="none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b="0" baseline="0" cap="none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b="0" baseline="0" cap="none" i="0" kern="1200" kumimoji="0" lang="ru-RU" noProof="0" normalizeH="0" smtClean="0" spc="0" strike="noStrike" sz="1600" u="none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b="0" baseline="0" cap="none" dirty="0" i="0" kern="1200" kumimoji="0" lang="ru-RU" noProof="0" normalizeH="0" spc="0" strike="noStrike" sz="1600" u="none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15="http://schemas.microsoft.com/office/powerpoint/2012/main" val="495679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124" y="6094420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0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                   Активный сектор </a:t>
            </a: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</a:br>
            <a:r>
              <a:rPr dirty="0" lang="ru-RU" smtClean="0" sz="160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dirty="0" lang="ru-RU" sz="1600">
              <a:solidFill>
                <a:schemeClr val="accent5">
                  <a:lumMod val="60000"/>
                  <a:lumOff val="4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/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anchor="b" bIns="45720" lIns="91440" rIns="91440" rtlCol="0" tIns="45720" vert="horz">
            <a:normAutofit fontScale="97500"/>
          </a:bodyPr>
          <a:lstStyle>
            <a:lvl1pPr algn="l" defTabSz="914400" eaLnBrk="1" hangingPunct="1" latinLnBrk="0" rtl="0">
              <a:lnSpc>
                <a:spcPct val="85000"/>
              </a:lnSpc>
              <a:spcBef>
                <a:spcPct val="0"/>
              </a:spcBef>
              <a:buNone/>
              <a:defRPr b="0" baseline="0" i="0" kern="1200"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b="1" dirty="0" lang="ru-RU" sz="1800">
              <a:solidFill>
                <a:srgbClr val="00B05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descr="IMG_20221108_155841.jpg" id="7" name="Рисунок 6"/>
          <p:cNvPicPr>
            <a:picLocks noChangeAspect="1" noGrp="1"/>
          </p:cNvPicPr>
          <p:nvPr>
            <p:ph idx="10" type="pic"/>
          </p:nvPr>
        </p:nvPicPr>
        <p:blipFill>
          <a:blip cstate="print" r:embed="rId3"/>
          <a:srcRect l="18" r="18"/>
          <a:stretch>
            <a:fillRect/>
          </a:stretch>
        </p:blipFill>
        <p:spPr>
          <a:xfrm>
            <a:off x="1989956" y="260648"/>
            <a:ext cx="8280400" cy="5638800"/>
          </a:xfrm>
        </p:spPr>
      </p:pic>
    </p:spTree>
    <p:extLst>
      <p:ext uri="{BB962C8B-B14F-4D97-AF65-F5344CB8AC3E}">
        <p14:creationId xmlns:p14="http://schemas.microsoft.com/office/powerpoint/2010/main" xmlns="" xmlns:p15="http://schemas.microsoft.com/office/powerpoint/2012/main" val="495679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140</Words>
  <Application>Microsoft Office PowerPoint</Application>
  <PresentationFormat>Произвольный</PresentationFormat>
  <Paragraphs>59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GraduationAlbum_16x9</vt:lpstr>
      <vt:lpstr>Развивающая предметно-пространственная среда группы №5  </vt:lpstr>
      <vt:lpstr>Вход в группу, нижняя левая точка</vt:lpstr>
      <vt:lpstr>1. Рабочий сектор   </vt:lpstr>
      <vt:lpstr>Слайд 4</vt:lpstr>
      <vt:lpstr>Слайд 5</vt:lpstr>
      <vt:lpstr>1.6. Рабочий сектор  (методическая литература педагога)</vt:lpstr>
      <vt:lpstr>                    Активный сектор   </vt:lpstr>
      <vt:lpstr>Музыкальный уголок  </vt:lpstr>
      <vt:lpstr>                    Активный сектор   </vt:lpstr>
      <vt:lpstr>    Уголок сюжетно-ролевых игр  </vt:lpstr>
      <vt:lpstr>Уголок уединения  </vt:lpstr>
      <vt:lpstr>Слайд 12</vt:lpstr>
      <vt:lpstr>Уголок уединения  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2018-04-22T15:15:56Z</dcterms:created>
  <dcterms:modified xsi:type="dcterms:W3CDTF">2022-11-10T09:04:11Z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901160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  <property fmtid="{D5CDD505-2E9C-101B-9397-08002B2CF9AE}" name="_TemplateID" pid="5">
    <vt:lpwstr>TC028133329991</vt:lpwstr>
  </property>
</Properties>
</file>