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93" r:id="rId8"/>
    <p:sldId id="294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CE6EB5-36C9-466B-BC79-2E4A683297A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F06C68-675B-47A0-BA33-9421F35845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11 ЕГЭ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28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fontAlgn="base"/>
            <a:r>
              <a:rPr lang="ru-RU" dirty="0">
                <a:solidFill>
                  <a:srgbClr val="B8312F"/>
                </a:solidFill>
                <a:latin typeface="GothaPro"/>
              </a:rPr>
              <a:t>-ОВ-, -ОВАТ-, -ОВИТ-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Пишутся после твердых согласных (деловой, красноватый, деловитый)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-ЕВ-, -ЕВАТ-, -ЕВИТ-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Пишутся после мягких согласных и ц (вечевой, сиреневатый, глянцевитый)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-ИСТ-, -ЕСК-, -ЧЕСК-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Единообразное написание (надрывистый)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-ЧАТ-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Всегда пишется а (створчатый, ступенчатый, решетчатый)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31708F"/>
                </a:solidFill>
                <a:latin typeface="inherit"/>
              </a:rPr>
              <a:t>Запомнить: дощатый (от слова доска при помощи суффикса -</a:t>
            </a:r>
            <a:r>
              <a:rPr lang="ru-RU" b="1" dirty="0" err="1">
                <a:solidFill>
                  <a:srgbClr val="31708F"/>
                </a:solidFill>
                <a:latin typeface="inherit"/>
              </a:rPr>
              <a:t>ат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-) </a:t>
            </a:r>
            <a:endParaRPr lang="ru-RU" dirty="0">
              <a:solidFill>
                <a:srgbClr val="31708F"/>
              </a:solidFill>
              <a:latin typeface="GothaPr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4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fontAlgn="base"/>
            <a:r>
              <a:rPr lang="ru-RU" dirty="0">
                <a:solidFill>
                  <a:srgbClr val="B8312F"/>
                </a:solidFill>
                <a:latin typeface="GothaPro"/>
              </a:rPr>
              <a:t>-ЕНЬК-, -ОНЬК-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Суффиксы не изменяются, не бывает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иньк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аньк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(сухонький, черненький) 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-ЕНСК-, -ИНСК-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Суффикс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инск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пишется в прилагательных, образованных от основ, заканчивающихся на -ин, -и(ы), а(я). (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Мытищинский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Екатерининский)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остальных случаях пишется суффикс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енск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(нищенский)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31708F"/>
                </a:solidFill>
                <a:latin typeface="inherit"/>
              </a:rPr>
              <a:t>Искл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.: пензенский, коломенский, пресненский </a:t>
            </a:r>
            <a:endParaRPr lang="ru-RU" dirty="0">
              <a:solidFill>
                <a:srgbClr val="31708F"/>
              </a:solidFill>
              <a:latin typeface="GothaPro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6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31520"/>
            <a:ext cx="8820472" cy="536177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B8312F"/>
                </a:solidFill>
                <a:latin typeface="GothaPro"/>
              </a:rPr>
              <a:t>-К-, -СК-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Суффикс -к- пишем, если прилагательное образовано от существительного с основой на к, ц, ч или имеет краткую форму (немецкий, резкий – резок, мерзкий – мерзок, ткацкий).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В остальных случаях пишем суффикс -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ск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- (французский, богатырский)  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29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8892480" cy="6858000"/>
          </a:xfrm>
        </p:spPr>
        <p:txBody>
          <a:bodyPr>
            <a:normAutofit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существительных </a:t>
            </a: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(могут чередоваться или быть неизменяемыми)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-ИК- (-НИК-, -ЧИК-) ИК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Пишем, если при изменении по падежам сохраняет И (столик – столика, пальчик - пальчика)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Пишем, если при изменении по падежам имеет беглый гласный (листочек- листочка, платочек – платочка, горошек – горошка)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-ИНК-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Пишется в именах существительных, образованных от слов, оканчивающихся на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ина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(а) (горошинка-горошина, завалинка – завалина)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-ЕНК-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Пишется в остальных именах существительных (вишенка, песенка)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31708F"/>
                </a:solidFill>
                <a:latin typeface="inherit"/>
              </a:rPr>
              <a:t>Искл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. Горлинка </a:t>
            </a:r>
            <a:endParaRPr lang="ru-RU" dirty="0">
              <a:solidFill>
                <a:srgbClr val="31708F"/>
              </a:solidFill>
              <a:latin typeface="GothaPr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8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12968" cy="6408712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B8312F"/>
                </a:solidFill>
                <a:latin typeface="GothaPro"/>
              </a:rPr>
              <a:t>-ИЗН-, -ИН-, -ИНСТВ-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этих суффиксах всегда пишется </a:t>
            </a:r>
            <a:r>
              <a:rPr lang="ru-RU" b="1" dirty="0">
                <a:solidFill>
                  <a:srgbClr val="1A1A1A"/>
                </a:solidFill>
                <a:latin typeface="GothaPro"/>
              </a:rPr>
              <a:t>и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не бывает суффиксов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езн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ен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(белизна, желтизна, тишина, большинство, вышина)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-ЕСТВ-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Единообразное написание (человечество, творчество, студенчество)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-ЕЦ-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сущ. мужского рода (боец) и В сущ. среднего рода, если ударение падает на слог после суффикса (пальтецо, письмецо)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-ИЦ-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сущ. женского рода (владелица) и в сущ. среднего рода если ударение предшествует суффиксу (платьице, креслице)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-ИЧК-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сущ. женского рода, образованных от слов с суффиксом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иц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(лестничка (лестница), пуговичка (пуговица)).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-ЕЧК-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 остальных случаях (троечка, Ванечка, времечко)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964488" cy="572181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B8312F"/>
                </a:solidFill>
                <a:latin typeface="GothaPro"/>
              </a:rPr>
              <a:t>-ОНЬК- , -ЕНЬК-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После твёрдых согласных пишем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оньк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(лисонька)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После мягких согласных, шипящих и гласных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еньк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тученька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Зоенька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-ЧИК-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После согласных т, д, с, з, ж (перевозчик, разносчик)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-ЩИК-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После остальных согласных (банщик, фонарщик)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6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8928992" cy="593784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существительных со значением лица не меняются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-ИСТ-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(шахматист),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-НИК-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(дворник),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-НАВТ-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(космонавт),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-ЕЦ-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(молодец),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-ЁР-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(комбайнёр),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-ТЕЛЬ-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(учитель);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-ЕН-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пишем в разносклоняемых существительных (время, бремя, семя, вымя, стремя, пламя, племя, темя, знамя, имя)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Например: семени, времени.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55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912" y="476672"/>
            <a:ext cx="9113088" cy="6048672"/>
          </a:xfrm>
        </p:spPr>
        <p:txBody>
          <a:bodyPr>
            <a:normAutofit/>
          </a:bodyPr>
          <a:lstStyle/>
          <a:p>
            <a:pPr fontAlgn="base"/>
            <a:r>
              <a:rPr lang="ru-RU" sz="3200" b="1" dirty="0">
                <a:solidFill>
                  <a:srgbClr val="1A1A1A"/>
                </a:solidFill>
                <a:latin typeface="GothaPro"/>
              </a:rPr>
              <a:t>Суффиксы наречий О А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B8312F"/>
                </a:solidFill>
                <a:latin typeface="GothaPro"/>
              </a:rPr>
              <a:t>-А-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В наречиях с приставками из-, до-, с- (изредка, добела, снова)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B8312F"/>
                </a:solidFill>
                <a:latin typeface="GothaPro"/>
              </a:rPr>
              <a:t>-О-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В наречиях с приставками в-, на-, за- (вправо, наглухо, запросто) 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564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84976" cy="626469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О Ё после шипящих в суффиксах прилагательных, существительных, наречий</a:t>
            </a:r>
            <a:r>
              <a:rPr lang="ru-RU" b="1" dirty="0">
                <a:solidFill>
                  <a:srgbClr val="1A1A1A"/>
                </a:solidFill>
                <a:latin typeface="inherit"/>
              </a:rPr>
              <a:t> </a:t>
            </a:r>
            <a:endParaRPr lang="ru-RU" b="1" dirty="0">
              <a:solidFill>
                <a:srgbClr val="1A1A1A"/>
              </a:solidFill>
              <a:latin typeface="GothaPro"/>
            </a:endParaRP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inherit"/>
              </a:rPr>
              <a:t>Буква Ё: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1) В глагольном суффиксе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-ЁВЫВА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(выкорчевывать)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2) В суффиксах существительных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-ЁВК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образованных от глаголов (ночевка)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3) В суффиксе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-ЁР-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существительных (стажёр, дирижёр, ухажёр, монтажёр)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4) В суффиксах полных и кратких страдательных причастий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-ЁНН-, -ЁН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(прекращённый, прекращён)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5) В суффиксах отглагольных прилагательных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-ЁН-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и в производных словах (копчёный, тушёный, копчёности, тушёнка)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1A1A1A"/>
                </a:solidFill>
                <a:latin typeface="GothaPro"/>
              </a:rPr>
              <a:t>Буква О: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1) В суффиксах существительных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 -ОК-, -ОНОК-, -ОНК-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под ударением (пирожок, порошок, медвежонок, бумажонка, ручонка)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2) В суффиксах прилагательных 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-ОВ-, -ОН-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под ударением (камышовый, смешон)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3) В суффиксах наречий под ударением (свежо, горячо)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31708F"/>
                </a:solidFill>
                <a:latin typeface="inherit"/>
              </a:rPr>
              <a:t>Искл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. ещё </a:t>
            </a:r>
            <a:endParaRPr lang="ru-RU" b="0" i="0" dirty="0">
              <a:solidFill>
                <a:srgbClr val="31708F"/>
              </a:solidFill>
              <a:effectLst/>
              <a:latin typeface="GothaPro"/>
            </a:endParaRPr>
          </a:p>
        </p:txBody>
      </p:sp>
    </p:spTree>
    <p:extLst>
      <p:ext uri="{BB962C8B-B14F-4D97-AF65-F5344CB8AC3E}">
        <p14:creationId xmlns:p14="http://schemas.microsoft.com/office/powerpoint/2010/main" val="15725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31520"/>
            <a:ext cx="9144000" cy="5793824"/>
          </a:xfrm>
        </p:spPr>
        <p:txBody>
          <a:bodyPr/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 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нов..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зна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изменч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тюлен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милост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врач..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наставнич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ство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беж..вый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заво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пугов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чка</a:t>
            </a:r>
            <a:r>
              <a:rPr lang="ru-RU" sz="3200" dirty="0" smtClean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щавел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43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60648"/>
            <a:ext cx="9144000" cy="6480720"/>
          </a:xfrm>
        </p:spPr>
        <p:txBody>
          <a:bodyPr>
            <a:noAutofit/>
          </a:bodyPr>
          <a:lstStyle/>
          <a:p>
            <a:pPr fontAlgn="base"/>
            <a:r>
              <a:rPr lang="ru-RU" sz="2800" dirty="0">
                <a:solidFill>
                  <a:srgbClr val="1A1A1A"/>
                </a:solidFill>
                <a:latin typeface="GothaPro"/>
              </a:rPr>
              <a:t>Из демонстрационной версии ЕГЭ по русскому языку ФИПИ.</a:t>
            </a:r>
          </a:p>
          <a:p>
            <a:pPr fontAlgn="base"/>
            <a:r>
              <a:rPr lang="ru-RU" sz="2800" dirty="0">
                <a:solidFill>
                  <a:srgbClr val="1A1A1A"/>
                </a:solidFill>
                <a:latin typeface="GothaPro"/>
              </a:rPr>
              <a:t>"Укажите варианты ответов, в которых в обоих словах одного ряда пропущена одна и та же буква. Запишите номера ответов.</a:t>
            </a:r>
          </a:p>
          <a:p>
            <a:pPr fontAlgn="base">
              <a:buFont typeface="+mj-lt"/>
              <a:buAutoNum type="arabicPeriod"/>
            </a:pPr>
            <a:r>
              <a:rPr lang="ru-RU" sz="2800" dirty="0" err="1">
                <a:solidFill>
                  <a:srgbClr val="1A1A1A"/>
                </a:solidFill>
                <a:latin typeface="GothaPro"/>
              </a:rPr>
              <a:t>больш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нство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алюмини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..вый </a:t>
            </a:r>
          </a:p>
          <a:p>
            <a:pPr fontAlgn="base">
              <a:buFont typeface="+mj-lt"/>
              <a:buAutoNum type="arabicPeriod"/>
            </a:pPr>
            <a:r>
              <a:rPr lang="ru-RU" sz="2800" dirty="0" err="1">
                <a:solidFill>
                  <a:srgbClr val="1A1A1A"/>
                </a:solidFill>
                <a:latin typeface="GothaPro"/>
              </a:rPr>
              <a:t>клетч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тыи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̆, (начать) снов..</a:t>
            </a:r>
          </a:p>
          <a:p>
            <a:pPr fontAlgn="base">
              <a:buFont typeface="+mj-lt"/>
              <a:buAutoNum type="arabicPeriod"/>
            </a:pPr>
            <a:r>
              <a:rPr lang="ru-RU" sz="2800" dirty="0" err="1">
                <a:solidFill>
                  <a:srgbClr val="1A1A1A"/>
                </a:solidFill>
                <a:latin typeface="GothaPro"/>
              </a:rPr>
              <a:t>миндал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..вый, 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овлад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вать</a:t>
            </a:r>
            <a:endParaRPr lang="ru-RU" sz="2800" dirty="0">
              <a:solidFill>
                <a:srgbClr val="1A1A1A"/>
              </a:solidFill>
              <a:latin typeface="GothaPro"/>
            </a:endParaRPr>
          </a:p>
          <a:p>
            <a:pPr fontAlgn="base">
              <a:buFont typeface="+mj-lt"/>
              <a:buAutoNum type="arabicPeriod"/>
            </a:pPr>
            <a:r>
              <a:rPr lang="ru-RU" sz="2800" dirty="0" err="1">
                <a:solidFill>
                  <a:srgbClr val="1A1A1A"/>
                </a:solidFill>
                <a:latin typeface="GothaPro"/>
              </a:rPr>
              <a:t>попроб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, нож..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вка</a:t>
            </a:r>
            <a:endParaRPr lang="ru-RU" sz="2800" dirty="0">
              <a:solidFill>
                <a:srgbClr val="1A1A1A"/>
              </a:solidFill>
              <a:latin typeface="GothaPro"/>
            </a:endParaRPr>
          </a:p>
          <a:p>
            <a:pPr fontAlgn="base">
              <a:buFont typeface="+mj-lt"/>
              <a:buAutoNum type="arabicPeriod"/>
            </a:pPr>
            <a:r>
              <a:rPr lang="ru-RU" sz="2800" dirty="0" err="1">
                <a:solidFill>
                  <a:srgbClr val="1A1A1A"/>
                </a:solidFill>
                <a:latin typeface="GothaPro"/>
              </a:rPr>
              <a:t>француз..кии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̆, </a:t>
            </a:r>
            <a:r>
              <a:rPr lang="ru-RU" sz="2800" dirty="0" err="1">
                <a:solidFill>
                  <a:srgbClr val="1A1A1A"/>
                </a:solidFill>
                <a:latin typeface="GothaPro"/>
              </a:rPr>
              <a:t>матрос..кии</a:t>
            </a:r>
            <a:r>
              <a:rPr lang="ru-RU" sz="2800" dirty="0">
                <a:solidFill>
                  <a:srgbClr val="1A1A1A"/>
                </a:solidFill>
                <a:latin typeface="GothaPro"/>
              </a:rPr>
              <a:t>̆"</a:t>
            </a:r>
            <a:endParaRPr lang="ru-RU" sz="2800" b="0" i="0" dirty="0">
              <a:solidFill>
                <a:srgbClr val="1A1A1A"/>
              </a:solidFill>
              <a:effectLst/>
              <a:latin typeface="GothaPro"/>
            </a:endParaRPr>
          </a:p>
        </p:txBody>
      </p:sp>
    </p:spTree>
    <p:extLst>
      <p:ext uri="{BB962C8B-B14F-4D97-AF65-F5344CB8AC3E}">
        <p14:creationId xmlns:p14="http://schemas.microsoft.com/office/powerpoint/2010/main" val="419620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134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1935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" y="692696"/>
            <a:ext cx="9144000" cy="583264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 обоих словах одного ряда пропущена одна 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плутони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форел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выздоравл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овлад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весел..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нький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приколоч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нный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трущ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..ба, туш..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ключ..к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замоч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..к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2816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13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8398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892480" cy="579382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 обоих словах одного ряда пропущена одна 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буш..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голуб..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нький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яблон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прожорл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мешоч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..к,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ружь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цо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глуб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..на,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старш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нство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фламанд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..кий,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..кий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53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4"/>
            <a:r>
              <a:rPr lang="ru-RU" sz="6000" dirty="0">
                <a:solidFill>
                  <a:srgbClr val="1A1A1A"/>
                </a:solidFill>
                <a:latin typeface="GothaPro"/>
              </a:rPr>
              <a:t>134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4010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ослаб..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ливн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молод..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нький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догадл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старш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нство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выздоров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француж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снеж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еж..вый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парч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438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15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1567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 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Кож..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плат..ной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Дымч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..тая,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слев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Жестикулир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упорств..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Кож..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ца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фасол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Гуттаперч..вый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замш..вые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4663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ru-RU" sz="6000" dirty="0">
                <a:solidFill>
                  <a:srgbClr val="1A1A1A"/>
                </a:solidFill>
                <a:latin typeface="GothaPro"/>
              </a:rPr>
              <a:t>235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9376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964488" cy="579382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Повел..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участл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Выстра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улыбч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Им..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нной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мяч..к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Ситц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враж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Опрокид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побесед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101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9144000" cy="6552728"/>
          </a:xfrm>
        </p:spPr>
        <p:txBody>
          <a:bodyPr>
            <a:normAutofit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Алгоритм выполнения: </a:t>
            </a: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1. Внимательно читаем задание; </a:t>
            </a: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2. Определяем часть речи; </a:t>
            </a: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3. Сначала работаем с существительными и прилагательными, т.к. они вызывают меньше всего вопросов; сверяемся с теорией и ставим гласную; </a:t>
            </a: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4. Глаголы и другие части речи оставляем на "десерт". Сверяемся с таблицей, не забываем проверять вид глагола. Самую большую трудность представляет различение суффиксов глаголов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-ива,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; </a:t>
            </a: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5. Не забываем об исключениях. </a:t>
            </a:r>
            <a:endParaRPr lang="ru-RU" dirty="0" smtClean="0">
              <a:solidFill>
                <a:srgbClr val="1A1A1A"/>
              </a:solidFill>
              <a:latin typeface="GothaPro"/>
            </a:endParaRPr>
          </a:p>
          <a:p>
            <a:pPr fontAlgn="base"/>
            <a:r>
              <a:rPr lang="ru-RU" dirty="0">
                <a:solidFill>
                  <a:srgbClr val="1A1A1A"/>
                </a:solidFill>
                <a:latin typeface="GothaPro"/>
              </a:rPr>
              <a:t>6. Выписываем номера ответов (от 2 до 4) </a:t>
            </a:r>
            <a:endParaRPr lang="ru-RU" b="0" i="0" dirty="0">
              <a:solidFill>
                <a:srgbClr val="1A1A1A"/>
              </a:solidFill>
              <a:effectLst/>
              <a:latin typeface="GothaPro"/>
            </a:endParaRPr>
          </a:p>
        </p:txBody>
      </p:sp>
    </p:spTree>
    <p:extLst>
      <p:ext uri="{BB962C8B-B14F-4D97-AF65-F5344CB8AC3E}">
        <p14:creationId xmlns:p14="http://schemas.microsoft.com/office/powerpoint/2010/main" val="3013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24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873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 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Изюм..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обесточ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..ли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Младенч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привередл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Дымч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..тая,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издавн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Шахмат..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ст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циркони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Перевод..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ик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бан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ик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96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13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426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и та же буква. Запишите номера ответов.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Нов..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нький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пугов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чка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Марл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форел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Обезвред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рассматр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Убор..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стый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веч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..вой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Подмиг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налаж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814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235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2761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Ноч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сгущ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ное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 (молоко)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Разве..л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лед..ной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Хитр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цы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засушл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..вый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Кресл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це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обессил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 (от усталости)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Кавказ..кий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матрос..кий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060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ru-RU" sz="6000" dirty="0">
                <a:solidFill>
                  <a:srgbClr val="1A1A1A"/>
                </a:solidFill>
                <a:latin typeface="GothaPro"/>
              </a:rPr>
              <a:t>125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7822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1A1A1A"/>
                </a:solidFill>
                <a:latin typeface="GothaPro"/>
              </a:rPr>
              <a:t>Укажите варианты ответов, в которых во всех словах одного ряда пропущена одна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и та же буква. Запишите номера ответов.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1. Зажив..,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слев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2. Нож..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вка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рис..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3. Чу..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дра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4.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Берест..ной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лед..ной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1A1A1A"/>
                </a:solidFill>
                <a:latin typeface="GothaPro"/>
              </a:rPr>
              <a:t>5. 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Закашл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лся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, ре..</a:t>
            </a:r>
            <a:r>
              <a:rPr lang="ru-RU" sz="3200" dirty="0" err="1">
                <a:solidFill>
                  <a:srgbClr val="1A1A1A"/>
                </a:solidFill>
                <a:latin typeface="GothaPro"/>
              </a:rPr>
              <a:t>ть</a:t>
            </a:r>
            <a:r>
              <a:rPr lang="ru-RU" sz="3200" dirty="0">
                <a:solidFill>
                  <a:srgbClr val="1A1A1A"/>
                </a:solidFill>
                <a:latin typeface="GothaPro"/>
              </a:rPr>
              <a:t>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22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1A1A1A"/>
                </a:solidFill>
                <a:latin typeface="GothaPro"/>
              </a:rPr>
              <a:t>245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1352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988840"/>
            <a:ext cx="6400800" cy="3474720"/>
          </a:xfrm>
        </p:spPr>
        <p:txBody>
          <a:bodyPr>
            <a:normAutofit/>
          </a:bodyPr>
          <a:lstStyle/>
          <a:p>
            <a:pPr lvl="4"/>
            <a:r>
              <a:rPr lang="ru-RU" sz="6000" dirty="0" smtClean="0"/>
              <a:t>Удачи на экзаменах!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270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036496" cy="659735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глаголов. Правописание ОВА ЕВА ЫВА ИВА ВА. </a:t>
            </a: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-ОВА-, -ЕВА-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Если в 1 л. 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ед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 ч. настоящего или будущего простого времени глагол оканчивается на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ую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юю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то в начальной форме и в форме прошедшего времени пишем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ова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(заведовать - заведую, исповедовать - исповедую)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-</a:t>
            </a:r>
            <a:r>
              <a:rPr lang="ru-RU" dirty="0">
                <a:solidFill>
                  <a:srgbClr val="B8312F"/>
                </a:solidFill>
                <a:latin typeface="GothaPro"/>
              </a:rPr>
              <a:t>ЫВА-, -ИВА-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Если в 1 л. 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ед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 ч. настоящего или будущего простого времени глагол оканчивается на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ываю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иваю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то в начальной форме и в форме прошедшего времени пишем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ыва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-, -ива- (откладывать - откладываю, рассматривать - рассматриваю)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-ВА-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Глаголы, оканчивающиеся на ударяемые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вАть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вАю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, имеют перед суффиксом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ва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- ту же гласную, что и в неопределенной форме без этого суффикса. (заливать - залить, преодолевать, преодолеваю - преодолеть)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b="1" dirty="0" err="1">
                <a:solidFill>
                  <a:srgbClr val="31708F"/>
                </a:solidFill>
                <a:latin typeface="inherit"/>
              </a:rPr>
              <a:t>Искл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. Застрять – застревать, застреваю; затмить – затмевать, затмеваю; продлить – продлевать, продлеваю</a:t>
            </a:r>
            <a:endParaRPr lang="ru-RU" b="0" i="0" dirty="0">
              <a:solidFill>
                <a:srgbClr val="31708F"/>
              </a:solidFill>
              <a:effectLst/>
              <a:latin typeface="GothaPro"/>
            </a:endParaRPr>
          </a:p>
        </p:txBody>
      </p:sp>
    </p:spTree>
    <p:extLst>
      <p:ext uri="{BB962C8B-B14F-4D97-AF65-F5344CB8AC3E}">
        <p14:creationId xmlns:p14="http://schemas.microsoft.com/office/powerpoint/2010/main" val="21489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741368"/>
          </a:xfrm>
        </p:spPr>
        <p:txBody>
          <a:bodyPr>
            <a:normAutofit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глаголов неопределенной формы (инфинитива)</a:t>
            </a:r>
            <a:r>
              <a:rPr lang="ru-RU" b="1" dirty="0">
                <a:solidFill>
                  <a:srgbClr val="1A1A1A"/>
                </a:solidFill>
                <a:latin typeface="inherit"/>
              </a:rPr>
              <a:t/>
            </a:r>
            <a:br>
              <a:rPr lang="ru-RU" b="1" dirty="0">
                <a:solidFill>
                  <a:srgbClr val="1A1A1A"/>
                </a:solidFill>
                <a:latin typeface="inherit"/>
              </a:rPr>
            </a:br>
            <a:endParaRPr lang="ru-RU" b="1" dirty="0">
              <a:solidFill>
                <a:srgbClr val="1A1A1A"/>
              </a:solidFill>
              <a:latin typeface="GothaPro"/>
            </a:endParaRP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Суффикс глагольной основы 2 спряжения на -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ить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 и суффикс глагольной основы 1 </a:t>
            </a:r>
            <a:r>
              <a:rPr lang="ru-RU" dirty="0" err="1">
                <a:solidFill>
                  <a:srgbClr val="1A1A1A"/>
                </a:solidFill>
                <a:latin typeface="GothaPro"/>
              </a:rPr>
              <a:t>спр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. отличаются. Необходимо запомнить некоторые исключения, где суффикс находится в безударной позиции: </a:t>
            </a:r>
            <a:r>
              <a:rPr lang="ru-RU" b="1" dirty="0">
                <a:solidFill>
                  <a:srgbClr val="1A1A1A"/>
                </a:solidFill>
                <a:latin typeface="GothaPro"/>
              </a:rPr>
              <a:t>обидеть, видеть, ненавидеть, зависеть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- и производных от них.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31708F"/>
                </a:solidFill>
                <a:latin typeface="inherit"/>
              </a:rPr>
              <a:t>Запомните:</a:t>
            </a:r>
            <a:endParaRPr lang="ru-RU" dirty="0">
              <a:solidFill>
                <a:srgbClr val="31708F"/>
              </a:solidFill>
              <a:latin typeface="GothaPro"/>
            </a:endParaRPr>
          </a:p>
          <a:p>
            <a:pPr fontAlgn="base"/>
            <a:r>
              <a:rPr lang="ru-RU" dirty="0">
                <a:solidFill>
                  <a:srgbClr val="31708F"/>
                </a:solidFill>
                <a:latin typeface="GothaPro"/>
              </a:rPr>
              <a:t>глаголы на 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-ЯТЬ</a:t>
            </a:r>
            <a:r>
              <a:rPr lang="ru-RU" dirty="0">
                <a:solidFill>
                  <a:srgbClr val="31708F"/>
                </a:solidFill>
                <a:latin typeface="GothaPro"/>
              </a:rPr>
              <a:t>: лаять, таять, каяться, веять, надеяться, лелеять, сеять, затеять, чуять, лаять, реять, блеять, кашлять;</a:t>
            </a:r>
          </a:p>
          <a:p>
            <a:pPr fontAlgn="base"/>
            <a:r>
              <a:rPr lang="ru-RU" dirty="0">
                <a:solidFill>
                  <a:srgbClr val="31708F"/>
                </a:solidFill>
                <a:latin typeface="GothaPro"/>
              </a:rPr>
              <a:t>глаголы на 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-ИТЬ</a:t>
            </a:r>
            <a:r>
              <a:rPr lang="ru-RU" dirty="0">
                <a:solidFill>
                  <a:srgbClr val="31708F"/>
                </a:solidFill>
                <a:latin typeface="GothaPro"/>
              </a:rPr>
              <a:t>: драить и клеить.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1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8892480" cy="6336704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причастий и деепричастий прошедшего времени</a:t>
            </a:r>
            <a:r>
              <a:rPr lang="ru-RU" b="1" dirty="0">
                <a:solidFill>
                  <a:srgbClr val="1A1A1A"/>
                </a:solidFill>
                <a:latin typeface="inherit"/>
              </a:rPr>
              <a:t> </a:t>
            </a:r>
            <a:endParaRPr lang="ru-RU" b="1" dirty="0">
              <a:solidFill>
                <a:srgbClr val="1A1A1A"/>
              </a:solidFill>
              <a:latin typeface="GothaPro"/>
            </a:endParaRP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Чтобы безошибочно определить гласную перед суффиксом причастий и деепричастий, необходимо понять, от какого глагола они образованы. (понадеявшийся, понадеявшись – от понадеяться) </a:t>
            </a:r>
          </a:p>
          <a:p>
            <a:pPr fontAlgn="base"/>
            <a:r>
              <a:rPr lang="ru-RU" b="1" dirty="0">
                <a:solidFill>
                  <a:srgbClr val="1A1A1A"/>
                </a:solidFill>
                <a:latin typeface="inherit"/>
              </a:rPr>
              <a:t>Важно!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Обратите внимание на вид глагола, от которого образовано причастие или деепричастие (склеивающий образовано от склеивать, а не от склеить) 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Берём глагол неопределённой формы от которого образовано причастие или деепричастие, смотрим, какая гласная стоит перед </a:t>
            </a:r>
            <a:r>
              <a:rPr lang="ru-RU" dirty="0" err="1" smtClean="0"/>
              <a:t>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Такую же гласную пишем перед суффиксами –</a:t>
            </a:r>
            <a:r>
              <a:rPr lang="ru-RU" dirty="0" err="1" smtClean="0"/>
              <a:t>вш</a:t>
            </a:r>
            <a:r>
              <a:rPr lang="ru-RU" dirty="0" smtClean="0"/>
              <a:t>- у причастий, перед суффиксами –</a:t>
            </a:r>
            <a:r>
              <a:rPr lang="ru-RU" dirty="0" err="1" smtClean="0"/>
              <a:t>вш</a:t>
            </a:r>
            <a:r>
              <a:rPr lang="ru-RU" dirty="0" smtClean="0"/>
              <a:t>-;- в- в деепричастиях </a:t>
            </a:r>
          </a:p>
          <a:p>
            <a:r>
              <a:rPr lang="ru-RU" dirty="0" smtClean="0"/>
              <a:t>То же самое пишется перед суффиксом –л- в прошедшем времени глагола.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21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4896544"/>
          </a:xfrm>
        </p:spPr>
        <p:txBody>
          <a:bodyPr/>
          <a:lstStyle/>
          <a:p>
            <a:pPr marL="347472" indent="-347472" fontAlgn="base">
              <a:spcBef>
                <a:spcPts val="0"/>
              </a:spcBef>
              <a:spcAft>
                <a:spcPts val="0"/>
              </a:spcAft>
            </a:pPr>
            <a:endParaRPr lang="ru-RU" sz="2400" i="1" dirty="0" smtClean="0">
              <a:solidFill>
                <a:srgbClr val="000000"/>
              </a:solidFill>
              <a:effectLst>
                <a:outerShdw blurRad="38100" dist="38100" dir="2700000" algn="tl" rotWithShape="0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347472" indent="-347472" fontAlgn="base"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А</a:t>
            </a: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, Я</a:t>
            </a:r>
            <a:endParaRPr lang="ru-RU" sz="3200" dirty="0">
              <a:latin typeface="Arial"/>
            </a:endParaRPr>
          </a:p>
          <a:p>
            <a:pPr marL="347472" indent="-347472" fontAlgn="base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Причастие образовано от глаголов на — </a:t>
            </a:r>
            <a:r>
              <a:rPr lang="ru-RU" sz="2400" dirty="0" err="1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ать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(-ять): </a:t>
            </a: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задержать - задержанный - задержан вспахать - вспаханный - вспахан</a:t>
            </a:r>
            <a:endParaRPr lang="ru-RU" sz="3200" dirty="0">
              <a:latin typeface="Arial"/>
            </a:endParaRPr>
          </a:p>
          <a:p>
            <a:pPr marL="347472" indent="-347472" fontAlgn="base"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Е</a:t>
            </a:r>
            <a:endParaRPr lang="ru-RU" sz="3200" dirty="0">
              <a:latin typeface="Arial"/>
            </a:endParaRPr>
          </a:p>
          <a:p>
            <a:pPr marL="347472" indent="-347472" fontAlgn="base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Причастие образовано от любых других глаголов: </a:t>
            </a: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изучить 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— </a:t>
            </a: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изученный - изучен купить 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- </a:t>
            </a: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/>
                <a:cs typeface="Times New Roman"/>
              </a:rPr>
              <a:t>купленный - куплен</a:t>
            </a:r>
            <a:endParaRPr lang="ru-RU" sz="3200" dirty="0">
              <a:latin typeface="Arial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7"/>
            <a:ext cx="7579023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83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496944" cy="5577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Правописание суффиксов в действительных  и страдательных причастиях  настоящего времени</a:t>
            </a:r>
          </a:p>
          <a:p>
            <a:r>
              <a:rPr lang="ru-RU" sz="3200" dirty="0" smtClean="0"/>
              <a:t>Если образовано от глаголов  1 спряжения: -</a:t>
            </a:r>
            <a:r>
              <a:rPr lang="ru-RU" sz="3200" dirty="0" err="1" smtClean="0"/>
              <a:t>ущ</a:t>
            </a:r>
            <a:r>
              <a:rPr lang="ru-RU" sz="3200" dirty="0" smtClean="0"/>
              <a:t>; -</a:t>
            </a:r>
            <a:r>
              <a:rPr lang="ru-RU" sz="3200" dirty="0" err="1" smtClean="0"/>
              <a:t>ющ</a:t>
            </a:r>
            <a:r>
              <a:rPr lang="ru-RU" sz="3200" dirty="0" smtClean="0"/>
              <a:t>; -ем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Если образовано от глаголов 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 спряжения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-</a:t>
            </a: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ащ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;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-</a:t>
            </a:r>
            <a:r>
              <a:rPr lang="ru-RU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ящ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; -ем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13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036496" cy="6669360"/>
          </a:xfrm>
        </p:spPr>
        <p:txBody>
          <a:bodyPr>
            <a:normAutofit/>
          </a:bodyPr>
          <a:lstStyle/>
          <a:p>
            <a:pPr fontAlgn="base"/>
            <a:r>
              <a:rPr lang="ru-RU" b="1" dirty="0">
                <a:solidFill>
                  <a:srgbClr val="1A1A1A"/>
                </a:solidFill>
                <a:latin typeface="GothaPro"/>
              </a:rPr>
              <a:t>Суффиксы прилагательных </a:t>
            </a:r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-ЧИВ-, -ЛИВ-</a:t>
            </a:r>
            <a:r>
              <a:rPr lang="ru-RU" dirty="0">
                <a:solidFill>
                  <a:srgbClr val="1A1A1A"/>
                </a:solidFill>
                <a:latin typeface="GothaPro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Всегда пишется И (заботливый, заносчивый)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B8312F"/>
                </a:solidFill>
                <a:latin typeface="GothaPro"/>
              </a:rPr>
              <a:t>-ИВ-, -ЕВ-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Под ударением пишется ИВ (красивый, правдивый)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1A1A1A"/>
                </a:solidFill>
                <a:latin typeface="GothaPro"/>
              </a:rPr>
              <a:t>Без ударения пишется ЕВ (боевой, сиреневый)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31708F"/>
                </a:solidFill>
                <a:latin typeface="inherit"/>
              </a:rPr>
              <a:t>Искл</a:t>
            </a:r>
            <a:r>
              <a:rPr lang="ru-RU" b="1" dirty="0">
                <a:solidFill>
                  <a:srgbClr val="31708F"/>
                </a:solidFill>
                <a:latin typeface="inherit"/>
              </a:rPr>
              <a:t>. милостивый, юродивый </a:t>
            </a:r>
            <a:endParaRPr lang="ru-RU" dirty="0">
              <a:solidFill>
                <a:srgbClr val="31708F"/>
              </a:solidFill>
              <a:latin typeface="GothaPro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47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389</Words>
  <Application>Microsoft Office PowerPoint</Application>
  <PresentationFormat>Экран (4:3)</PresentationFormat>
  <Paragraphs>73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Воздушный поток</vt:lpstr>
      <vt:lpstr>Задание 11 ЕГЭ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11 ЕГЭ</dc:title>
  <dc:creator>Фаррахутдиноа  Зиля</dc:creator>
  <cp:lastModifiedBy>Фаррахутдиноа  Зиля</cp:lastModifiedBy>
  <cp:revision>6</cp:revision>
  <dcterms:created xsi:type="dcterms:W3CDTF">2020-05-18T14:49:27Z</dcterms:created>
  <dcterms:modified xsi:type="dcterms:W3CDTF">2020-05-18T15:48:53Z</dcterms:modified>
</cp:coreProperties>
</file>