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304" r:id="rId3"/>
    <p:sldId id="300" r:id="rId4"/>
    <p:sldId id="299" r:id="rId5"/>
    <p:sldId id="257" r:id="rId6"/>
    <p:sldId id="258" r:id="rId7"/>
    <p:sldId id="281" r:id="rId8"/>
    <p:sldId id="282" r:id="rId9"/>
    <p:sldId id="284" r:id="rId10"/>
    <p:sldId id="285" r:id="rId11"/>
    <p:sldId id="286" r:id="rId12"/>
    <p:sldId id="288" r:id="rId13"/>
    <p:sldId id="289" r:id="rId14"/>
    <p:sldId id="290" r:id="rId15"/>
    <p:sldId id="292" r:id="rId16"/>
    <p:sldId id="294" r:id="rId17"/>
    <p:sldId id="295" r:id="rId18"/>
    <p:sldId id="296" r:id="rId19"/>
    <p:sldId id="297" r:id="rId20"/>
    <p:sldId id="298" r:id="rId21"/>
    <p:sldId id="305" r:id="rId22"/>
    <p:sldId id="306" r:id="rId23"/>
    <p:sldId id="307" r:id="rId24"/>
    <p:sldId id="308" r:id="rId25"/>
    <p:sldId id="309" r:id="rId26"/>
    <p:sldId id="310" r:id="rId27"/>
    <p:sldId id="311" r:id="rId28"/>
    <p:sldId id="312" r:id="rId29"/>
  </p:sldIdLst>
  <p:sldSz cx="9144000" cy="5143500" type="screen16x9"/>
  <p:notesSz cx="6858000" cy="9144000"/>
  <p:defaultTextStyle>
    <a:defPPr>
      <a:defRPr lang="ru-RU"/>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1" d="100"/>
          <a:sy n="91" d="100"/>
        </p:scale>
        <p:origin x="-768" y="-96"/>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977253-07B1-4368-8190-DC5A17DCAA4A}" type="datetimeFigureOut">
              <a:rPr lang="ru-RU" smtClean="0"/>
              <a:pPr/>
              <a:t>25.01.2022</a:t>
            </a:fld>
            <a:endParaRPr lang="ru-RU"/>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3F872-8A68-46C4-B97D-F85DC0AC94D9}"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F93F872-8A68-46C4-B97D-F85DC0AC94D9}" type="slidenum">
              <a:rPr lang="ru-RU" smtClean="0"/>
              <a:pPr/>
              <a:t>16</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4" name="Рисунок 8" descr="13349235.png">
            <a:extLst>
              <a:ext uri="{FF2B5EF4-FFF2-40B4-BE49-F238E27FC236}">
                <a16:creationId xmlns:a16="http://schemas.microsoft.com/office/drawing/2014/main" xmlns="" id="{0F7B3A05-0B94-48D8-B013-7DFDB408B919}"/>
              </a:ext>
            </a:extLst>
          </p:cNvPr>
          <p:cNvPicPr>
            <a:picLocks noChangeAspect="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6959600" y="142875"/>
            <a:ext cx="2184400" cy="1247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Рисунок 9" descr="ba7317091cbac71b7423cacea69e5dee.jpg">
            <a:extLst>
              <a:ext uri="{FF2B5EF4-FFF2-40B4-BE49-F238E27FC236}">
                <a16:creationId xmlns:a16="http://schemas.microsoft.com/office/drawing/2014/main" xmlns="" id="{721A7C78-62E8-4049-B328-9BB69FDB4B02}"/>
              </a:ext>
            </a:extLst>
          </p:cNvPr>
          <p:cNvPicPr>
            <a:picLocks noChangeAspect="1"/>
          </p:cNvPicPr>
          <p:nvPr userDrawn="1"/>
        </p:nvPicPr>
        <p:blipFill>
          <a:blip r:embed="rId3">
            <a:clrChange>
              <a:clrFrom>
                <a:srgbClr val="FFF9FF"/>
              </a:clrFrom>
              <a:clrTo>
                <a:srgbClr val="FFF9FF">
                  <a:alpha val="0"/>
                </a:srgbClr>
              </a:clrTo>
            </a:clrChange>
            <a:extLst>
              <a:ext uri="{28A0092B-C50C-407E-A947-70E740481C1C}">
                <a14:useLocalDpi xmlns:a14="http://schemas.microsoft.com/office/drawing/2010/main" xmlns="" val="0"/>
              </a:ext>
            </a:extLst>
          </a:blip>
          <a:srcRect t="9337"/>
          <a:stretch>
            <a:fillRect/>
          </a:stretch>
        </p:blipFill>
        <p:spPr bwMode="auto">
          <a:xfrm>
            <a:off x="7429500" y="214313"/>
            <a:ext cx="1538288" cy="715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Заголовок 1"/>
          <p:cNvSpPr>
            <a:spLocks noGrp="1"/>
          </p:cNvSpPr>
          <p:nvPr>
            <p:ph type="ctrTitle"/>
          </p:nvPr>
        </p:nvSpPr>
        <p:spPr>
          <a:xfrm>
            <a:off x="685800" y="1597819"/>
            <a:ext cx="7772400" cy="1102519"/>
          </a:xfrm>
        </p:spPr>
        <p:txBody>
          <a:bodyPr/>
          <a:lstStyle/>
          <a:p>
            <a:r>
              <a:rPr lang="ru-RU"/>
              <a:t>Образец заголовка</a:t>
            </a:r>
          </a:p>
        </p:txBody>
      </p:sp>
      <p:sp>
        <p:nvSpPr>
          <p:cNvPr id="3" name="Подзаголовок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6" name="Дата 3">
            <a:extLst>
              <a:ext uri="{FF2B5EF4-FFF2-40B4-BE49-F238E27FC236}">
                <a16:creationId xmlns:a16="http://schemas.microsoft.com/office/drawing/2014/main" xmlns="" id="{D571FCA5-8C63-44E7-8524-69D1D0A44B6C}"/>
              </a:ext>
            </a:extLst>
          </p:cNvPr>
          <p:cNvSpPr>
            <a:spLocks noGrp="1"/>
          </p:cNvSpPr>
          <p:nvPr>
            <p:ph type="dt" sz="half" idx="10"/>
          </p:nvPr>
        </p:nvSpPr>
        <p:spPr/>
        <p:txBody>
          <a:bodyPr/>
          <a:lstStyle>
            <a:lvl1pPr>
              <a:defRPr/>
            </a:lvl1pPr>
          </a:lstStyle>
          <a:p>
            <a:pPr>
              <a:defRPr/>
            </a:pPr>
            <a:fld id="{6DB5B578-F5ED-4B32-A57B-C11003EF3E30}" type="datetimeFigureOut">
              <a:rPr lang="ru-RU"/>
              <a:pPr>
                <a:defRPr/>
              </a:pPr>
              <a:t>25.01.2022</a:t>
            </a:fld>
            <a:endParaRPr lang="ru-RU"/>
          </a:p>
        </p:txBody>
      </p:sp>
      <p:sp>
        <p:nvSpPr>
          <p:cNvPr id="7" name="Нижний колонтитул 4">
            <a:extLst>
              <a:ext uri="{FF2B5EF4-FFF2-40B4-BE49-F238E27FC236}">
                <a16:creationId xmlns:a16="http://schemas.microsoft.com/office/drawing/2014/main" xmlns="" id="{D6056EC8-3561-487D-8903-86B73E588EBD}"/>
              </a:ext>
            </a:extLst>
          </p:cNvPr>
          <p:cNvSpPr>
            <a:spLocks noGrp="1"/>
          </p:cNvSpPr>
          <p:nvPr>
            <p:ph type="ftr" sz="quarter" idx="11"/>
          </p:nvPr>
        </p:nvSpPr>
        <p:spPr/>
        <p:txBody>
          <a:bodyPr/>
          <a:lstStyle>
            <a:lvl1pPr>
              <a:defRPr/>
            </a:lvl1pPr>
          </a:lstStyle>
          <a:p>
            <a:pPr>
              <a:defRPr/>
            </a:pPr>
            <a:endParaRPr lang="ru-RU"/>
          </a:p>
        </p:txBody>
      </p:sp>
      <p:sp>
        <p:nvSpPr>
          <p:cNvPr id="8" name="Номер слайда 5">
            <a:extLst>
              <a:ext uri="{FF2B5EF4-FFF2-40B4-BE49-F238E27FC236}">
                <a16:creationId xmlns:a16="http://schemas.microsoft.com/office/drawing/2014/main" xmlns="" id="{CC87C628-3EA6-479C-A5AE-6753EC3B03B0}"/>
              </a:ext>
            </a:extLst>
          </p:cNvPr>
          <p:cNvSpPr>
            <a:spLocks noGrp="1"/>
          </p:cNvSpPr>
          <p:nvPr>
            <p:ph type="sldNum" sz="quarter" idx="12"/>
          </p:nvPr>
        </p:nvSpPr>
        <p:spPr/>
        <p:txBody>
          <a:bodyPr/>
          <a:lstStyle>
            <a:lvl1pPr>
              <a:defRPr/>
            </a:lvl1pPr>
          </a:lstStyle>
          <a:p>
            <a:fld id="{6A89A3E0-B588-4093-B9E5-4227B0731C6D}" type="slidenum">
              <a:rPr lang="ru-RU" altLang="en-US"/>
              <a:pPr/>
              <a:t>‹#›</a:t>
            </a:fld>
            <a:endParaRPr lang="ru-RU" altLang="en-US"/>
          </a:p>
        </p:txBody>
      </p:sp>
    </p:spTree>
    <p:extLst>
      <p:ext uri="{BB962C8B-B14F-4D97-AF65-F5344CB8AC3E}">
        <p14:creationId xmlns:p14="http://schemas.microsoft.com/office/powerpoint/2010/main" xmlns="" val="27934225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060E8935-7D3E-44F0-A58A-64B9CD71C19F}"/>
              </a:ext>
            </a:extLst>
          </p:cNvPr>
          <p:cNvSpPr>
            <a:spLocks noGrp="1"/>
          </p:cNvSpPr>
          <p:nvPr>
            <p:ph type="dt" sz="half" idx="10"/>
          </p:nvPr>
        </p:nvSpPr>
        <p:spPr/>
        <p:txBody>
          <a:bodyPr/>
          <a:lstStyle>
            <a:lvl1pPr>
              <a:defRPr/>
            </a:lvl1pPr>
          </a:lstStyle>
          <a:p>
            <a:pPr>
              <a:defRPr/>
            </a:pPr>
            <a:fld id="{0D3C6A99-77BE-4929-A0DC-84DE1561D8C6}" type="datetimeFigureOut">
              <a:rPr lang="ru-RU"/>
              <a:pPr>
                <a:defRPr/>
              </a:pPr>
              <a:t>25.01.2022</a:t>
            </a:fld>
            <a:endParaRPr lang="ru-RU"/>
          </a:p>
        </p:txBody>
      </p:sp>
      <p:sp>
        <p:nvSpPr>
          <p:cNvPr id="5" name="Нижний колонтитул 4">
            <a:extLst>
              <a:ext uri="{FF2B5EF4-FFF2-40B4-BE49-F238E27FC236}">
                <a16:creationId xmlns:a16="http://schemas.microsoft.com/office/drawing/2014/main" xmlns="" id="{0846513C-4CC2-4C93-9BC8-4899A7E03501}"/>
              </a:ext>
            </a:extLst>
          </p:cNvPr>
          <p:cNvSpPr>
            <a:spLocks noGrp="1"/>
          </p:cNvSpPr>
          <p:nvPr>
            <p:ph type="ftr" sz="quarter" idx="11"/>
          </p:nvPr>
        </p:nvSpPr>
        <p:spPr/>
        <p:txBody>
          <a:bodyPr/>
          <a:lstStyle>
            <a:lvl1pPr>
              <a:defRPr/>
            </a:lvl1pPr>
          </a:lstStyle>
          <a:p>
            <a:pPr>
              <a:defRPr/>
            </a:pPr>
            <a:endParaRPr lang="ru-RU"/>
          </a:p>
        </p:txBody>
      </p:sp>
      <p:sp>
        <p:nvSpPr>
          <p:cNvPr id="6" name="Номер слайда 5">
            <a:extLst>
              <a:ext uri="{FF2B5EF4-FFF2-40B4-BE49-F238E27FC236}">
                <a16:creationId xmlns:a16="http://schemas.microsoft.com/office/drawing/2014/main" xmlns="" id="{F2AAF840-D582-4955-8258-87416F73960F}"/>
              </a:ext>
            </a:extLst>
          </p:cNvPr>
          <p:cNvSpPr>
            <a:spLocks noGrp="1"/>
          </p:cNvSpPr>
          <p:nvPr>
            <p:ph type="sldNum" sz="quarter" idx="12"/>
          </p:nvPr>
        </p:nvSpPr>
        <p:spPr/>
        <p:txBody>
          <a:bodyPr/>
          <a:lstStyle>
            <a:lvl1pPr>
              <a:defRPr/>
            </a:lvl1pPr>
          </a:lstStyle>
          <a:p>
            <a:fld id="{D49CCBEA-16D4-42C6-99EE-FB5C0F76630A}" type="slidenum">
              <a:rPr lang="ru-RU" altLang="en-US"/>
              <a:pPr/>
              <a:t>‹#›</a:t>
            </a:fld>
            <a:endParaRPr lang="ru-RU" altLang="en-US"/>
          </a:p>
        </p:txBody>
      </p:sp>
    </p:spTree>
    <p:extLst>
      <p:ext uri="{BB962C8B-B14F-4D97-AF65-F5344CB8AC3E}">
        <p14:creationId xmlns:p14="http://schemas.microsoft.com/office/powerpoint/2010/main" xmlns="" val="37661641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154781"/>
            <a:ext cx="2057400" cy="329088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154781"/>
            <a:ext cx="6019800" cy="329088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76CB4E77-37CB-48E3-A81A-F28581A3BFC9}"/>
              </a:ext>
            </a:extLst>
          </p:cNvPr>
          <p:cNvSpPr>
            <a:spLocks noGrp="1"/>
          </p:cNvSpPr>
          <p:nvPr>
            <p:ph type="dt" sz="half" idx="10"/>
          </p:nvPr>
        </p:nvSpPr>
        <p:spPr/>
        <p:txBody>
          <a:bodyPr/>
          <a:lstStyle>
            <a:lvl1pPr>
              <a:defRPr/>
            </a:lvl1pPr>
          </a:lstStyle>
          <a:p>
            <a:pPr>
              <a:defRPr/>
            </a:pPr>
            <a:fld id="{1D098ACF-F006-41BE-9883-A2D51BE4CB53}" type="datetimeFigureOut">
              <a:rPr lang="ru-RU"/>
              <a:pPr>
                <a:defRPr/>
              </a:pPr>
              <a:t>25.01.2022</a:t>
            </a:fld>
            <a:endParaRPr lang="ru-RU"/>
          </a:p>
        </p:txBody>
      </p:sp>
      <p:sp>
        <p:nvSpPr>
          <p:cNvPr id="5" name="Нижний колонтитул 4">
            <a:extLst>
              <a:ext uri="{FF2B5EF4-FFF2-40B4-BE49-F238E27FC236}">
                <a16:creationId xmlns:a16="http://schemas.microsoft.com/office/drawing/2014/main" xmlns="" id="{70AB1194-6375-49E2-9A13-1BC2E621E2B2}"/>
              </a:ext>
            </a:extLst>
          </p:cNvPr>
          <p:cNvSpPr>
            <a:spLocks noGrp="1"/>
          </p:cNvSpPr>
          <p:nvPr>
            <p:ph type="ftr" sz="quarter" idx="11"/>
          </p:nvPr>
        </p:nvSpPr>
        <p:spPr/>
        <p:txBody>
          <a:bodyPr/>
          <a:lstStyle>
            <a:lvl1pPr>
              <a:defRPr/>
            </a:lvl1pPr>
          </a:lstStyle>
          <a:p>
            <a:pPr>
              <a:defRPr/>
            </a:pPr>
            <a:endParaRPr lang="ru-RU"/>
          </a:p>
        </p:txBody>
      </p:sp>
      <p:sp>
        <p:nvSpPr>
          <p:cNvPr id="6" name="Номер слайда 5">
            <a:extLst>
              <a:ext uri="{FF2B5EF4-FFF2-40B4-BE49-F238E27FC236}">
                <a16:creationId xmlns:a16="http://schemas.microsoft.com/office/drawing/2014/main" xmlns="" id="{221FAB7C-2309-4C11-B6B1-403EC1AC5735}"/>
              </a:ext>
            </a:extLst>
          </p:cNvPr>
          <p:cNvSpPr>
            <a:spLocks noGrp="1"/>
          </p:cNvSpPr>
          <p:nvPr>
            <p:ph type="sldNum" sz="quarter" idx="12"/>
          </p:nvPr>
        </p:nvSpPr>
        <p:spPr/>
        <p:txBody>
          <a:bodyPr/>
          <a:lstStyle>
            <a:lvl1pPr>
              <a:defRPr/>
            </a:lvl1pPr>
          </a:lstStyle>
          <a:p>
            <a:fld id="{5BB2E8CD-35B8-41D7-B15A-4178B38B19B6}" type="slidenum">
              <a:rPr lang="ru-RU" altLang="en-US"/>
              <a:pPr/>
              <a:t>‹#›</a:t>
            </a:fld>
            <a:endParaRPr lang="ru-RU" altLang="en-US"/>
          </a:p>
        </p:txBody>
      </p:sp>
    </p:spTree>
    <p:extLst>
      <p:ext uri="{BB962C8B-B14F-4D97-AF65-F5344CB8AC3E}">
        <p14:creationId xmlns:p14="http://schemas.microsoft.com/office/powerpoint/2010/main" xmlns="" val="3231529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529E64F9-2077-4DD1-B78A-8B87F2B5FA46}"/>
              </a:ext>
            </a:extLst>
          </p:cNvPr>
          <p:cNvSpPr>
            <a:spLocks noGrp="1"/>
          </p:cNvSpPr>
          <p:nvPr>
            <p:ph type="dt" sz="half" idx="10"/>
          </p:nvPr>
        </p:nvSpPr>
        <p:spPr/>
        <p:txBody>
          <a:bodyPr/>
          <a:lstStyle>
            <a:lvl1pPr>
              <a:defRPr/>
            </a:lvl1pPr>
          </a:lstStyle>
          <a:p>
            <a:pPr>
              <a:defRPr/>
            </a:pPr>
            <a:fld id="{A19D6CD4-C67D-43A3-AE07-5BC51B5A7C5B}" type="datetimeFigureOut">
              <a:rPr lang="ru-RU"/>
              <a:pPr>
                <a:defRPr/>
              </a:pPr>
              <a:t>25.01.2022</a:t>
            </a:fld>
            <a:endParaRPr lang="ru-RU"/>
          </a:p>
        </p:txBody>
      </p:sp>
      <p:sp>
        <p:nvSpPr>
          <p:cNvPr id="5" name="Нижний колонтитул 4">
            <a:extLst>
              <a:ext uri="{FF2B5EF4-FFF2-40B4-BE49-F238E27FC236}">
                <a16:creationId xmlns:a16="http://schemas.microsoft.com/office/drawing/2014/main" xmlns="" id="{80D27945-6A22-47B6-8503-EAB5DB3574EF}"/>
              </a:ext>
            </a:extLst>
          </p:cNvPr>
          <p:cNvSpPr>
            <a:spLocks noGrp="1"/>
          </p:cNvSpPr>
          <p:nvPr>
            <p:ph type="ftr" sz="quarter" idx="11"/>
          </p:nvPr>
        </p:nvSpPr>
        <p:spPr/>
        <p:txBody>
          <a:bodyPr/>
          <a:lstStyle>
            <a:lvl1pPr>
              <a:defRPr/>
            </a:lvl1pPr>
          </a:lstStyle>
          <a:p>
            <a:pPr>
              <a:defRPr/>
            </a:pPr>
            <a:endParaRPr lang="ru-RU"/>
          </a:p>
        </p:txBody>
      </p:sp>
      <p:sp>
        <p:nvSpPr>
          <p:cNvPr id="6" name="Номер слайда 5">
            <a:extLst>
              <a:ext uri="{FF2B5EF4-FFF2-40B4-BE49-F238E27FC236}">
                <a16:creationId xmlns:a16="http://schemas.microsoft.com/office/drawing/2014/main" xmlns="" id="{E4BAD78A-3101-45CA-8BC6-E02FDA812FEC}"/>
              </a:ext>
            </a:extLst>
          </p:cNvPr>
          <p:cNvSpPr>
            <a:spLocks noGrp="1"/>
          </p:cNvSpPr>
          <p:nvPr>
            <p:ph type="sldNum" sz="quarter" idx="12"/>
          </p:nvPr>
        </p:nvSpPr>
        <p:spPr/>
        <p:txBody>
          <a:bodyPr/>
          <a:lstStyle>
            <a:lvl1pPr>
              <a:defRPr/>
            </a:lvl1pPr>
          </a:lstStyle>
          <a:p>
            <a:fld id="{3E086C31-2273-4A74-89EA-FAA2D1E01ABA}" type="slidenum">
              <a:rPr lang="ru-RU" altLang="en-US"/>
              <a:pPr/>
              <a:t>‹#›</a:t>
            </a:fld>
            <a:endParaRPr lang="ru-RU" altLang="en-US"/>
          </a:p>
        </p:txBody>
      </p:sp>
    </p:spTree>
    <p:extLst>
      <p:ext uri="{BB962C8B-B14F-4D97-AF65-F5344CB8AC3E}">
        <p14:creationId xmlns:p14="http://schemas.microsoft.com/office/powerpoint/2010/main" xmlns="" val="2402057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3305176"/>
            <a:ext cx="7772400" cy="1021556"/>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xmlns="" id="{A9958D73-53AF-4296-92F8-135584F80FF3}"/>
              </a:ext>
            </a:extLst>
          </p:cNvPr>
          <p:cNvSpPr>
            <a:spLocks noGrp="1"/>
          </p:cNvSpPr>
          <p:nvPr>
            <p:ph type="dt" sz="half" idx="10"/>
          </p:nvPr>
        </p:nvSpPr>
        <p:spPr/>
        <p:txBody>
          <a:bodyPr/>
          <a:lstStyle>
            <a:lvl1pPr>
              <a:defRPr/>
            </a:lvl1pPr>
          </a:lstStyle>
          <a:p>
            <a:pPr>
              <a:defRPr/>
            </a:pPr>
            <a:fld id="{1BEBBFEE-B899-4C7F-9BB3-120FEBDCE262}" type="datetimeFigureOut">
              <a:rPr lang="ru-RU"/>
              <a:pPr>
                <a:defRPr/>
              </a:pPr>
              <a:t>25.01.2022</a:t>
            </a:fld>
            <a:endParaRPr lang="ru-RU"/>
          </a:p>
        </p:txBody>
      </p:sp>
      <p:sp>
        <p:nvSpPr>
          <p:cNvPr id="5" name="Нижний колонтитул 4">
            <a:extLst>
              <a:ext uri="{FF2B5EF4-FFF2-40B4-BE49-F238E27FC236}">
                <a16:creationId xmlns:a16="http://schemas.microsoft.com/office/drawing/2014/main" xmlns="" id="{CFCA090D-0A98-4A64-950C-15B5D0BCD96A}"/>
              </a:ext>
            </a:extLst>
          </p:cNvPr>
          <p:cNvSpPr>
            <a:spLocks noGrp="1"/>
          </p:cNvSpPr>
          <p:nvPr>
            <p:ph type="ftr" sz="quarter" idx="11"/>
          </p:nvPr>
        </p:nvSpPr>
        <p:spPr/>
        <p:txBody>
          <a:bodyPr/>
          <a:lstStyle>
            <a:lvl1pPr>
              <a:defRPr/>
            </a:lvl1pPr>
          </a:lstStyle>
          <a:p>
            <a:pPr>
              <a:defRPr/>
            </a:pPr>
            <a:endParaRPr lang="ru-RU"/>
          </a:p>
        </p:txBody>
      </p:sp>
      <p:sp>
        <p:nvSpPr>
          <p:cNvPr id="6" name="Номер слайда 5">
            <a:extLst>
              <a:ext uri="{FF2B5EF4-FFF2-40B4-BE49-F238E27FC236}">
                <a16:creationId xmlns:a16="http://schemas.microsoft.com/office/drawing/2014/main" xmlns="" id="{8762E35C-E90A-4B76-B18D-68D1B3D19247}"/>
              </a:ext>
            </a:extLst>
          </p:cNvPr>
          <p:cNvSpPr>
            <a:spLocks noGrp="1"/>
          </p:cNvSpPr>
          <p:nvPr>
            <p:ph type="sldNum" sz="quarter" idx="12"/>
          </p:nvPr>
        </p:nvSpPr>
        <p:spPr/>
        <p:txBody>
          <a:bodyPr/>
          <a:lstStyle>
            <a:lvl1pPr>
              <a:defRPr/>
            </a:lvl1pPr>
          </a:lstStyle>
          <a:p>
            <a:fld id="{0D984CD7-A76A-4DFE-B955-044578910586}" type="slidenum">
              <a:rPr lang="ru-RU" altLang="en-US"/>
              <a:pPr/>
              <a:t>‹#›</a:t>
            </a:fld>
            <a:endParaRPr lang="ru-RU" altLang="en-US"/>
          </a:p>
        </p:txBody>
      </p:sp>
    </p:spTree>
    <p:extLst>
      <p:ext uri="{BB962C8B-B14F-4D97-AF65-F5344CB8AC3E}">
        <p14:creationId xmlns:p14="http://schemas.microsoft.com/office/powerpoint/2010/main" xmlns="" val="1841499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3">
            <a:extLst>
              <a:ext uri="{FF2B5EF4-FFF2-40B4-BE49-F238E27FC236}">
                <a16:creationId xmlns:a16="http://schemas.microsoft.com/office/drawing/2014/main" xmlns="" id="{AC507645-2D98-4E95-91BC-DAA4A3DAD4D0}"/>
              </a:ext>
            </a:extLst>
          </p:cNvPr>
          <p:cNvSpPr>
            <a:spLocks noGrp="1"/>
          </p:cNvSpPr>
          <p:nvPr>
            <p:ph type="dt" sz="half" idx="10"/>
          </p:nvPr>
        </p:nvSpPr>
        <p:spPr/>
        <p:txBody>
          <a:bodyPr/>
          <a:lstStyle>
            <a:lvl1pPr>
              <a:defRPr/>
            </a:lvl1pPr>
          </a:lstStyle>
          <a:p>
            <a:pPr>
              <a:defRPr/>
            </a:pPr>
            <a:fld id="{438CCEEC-F3CE-4D01-93BE-D2940A25DA5E}" type="datetimeFigureOut">
              <a:rPr lang="ru-RU"/>
              <a:pPr>
                <a:defRPr/>
              </a:pPr>
              <a:t>25.01.2022</a:t>
            </a:fld>
            <a:endParaRPr lang="ru-RU"/>
          </a:p>
        </p:txBody>
      </p:sp>
      <p:sp>
        <p:nvSpPr>
          <p:cNvPr id="6" name="Нижний колонтитул 4">
            <a:extLst>
              <a:ext uri="{FF2B5EF4-FFF2-40B4-BE49-F238E27FC236}">
                <a16:creationId xmlns:a16="http://schemas.microsoft.com/office/drawing/2014/main" xmlns="" id="{B7F998B5-A010-4F66-8708-CD1D01BCC667}"/>
              </a:ext>
            </a:extLst>
          </p:cNvPr>
          <p:cNvSpPr>
            <a:spLocks noGrp="1"/>
          </p:cNvSpPr>
          <p:nvPr>
            <p:ph type="ftr" sz="quarter" idx="11"/>
          </p:nvPr>
        </p:nvSpPr>
        <p:spPr/>
        <p:txBody>
          <a:bodyPr/>
          <a:lstStyle>
            <a:lvl1pPr>
              <a:defRPr/>
            </a:lvl1pPr>
          </a:lstStyle>
          <a:p>
            <a:pPr>
              <a:defRPr/>
            </a:pPr>
            <a:endParaRPr lang="ru-RU"/>
          </a:p>
        </p:txBody>
      </p:sp>
      <p:sp>
        <p:nvSpPr>
          <p:cNvPr id="7" name="Номер слайда 5">
            <a:extLst>
              <a:ext uri="{FF2B5EF4-FFF2-40B4-BE49-F238E27FC236}">
                <a16:creationId xmlns:a16="http://schemas.microsoft.com/office/drawing/2014/main" xmlns="" id="{DD7CAD9B-E7D4-4AD9-B15E-DDA97203740B}"/>
              </a:ext>
            </a:extLst>
          </p:cNvPr>
          <p:cNvSpPr>
            <a:spLocks noGrp="1"/>
          </p:cNvSpPr>
          <p:nvPr>
            <p:ph type="sldNum" sz="quarter" idx="12"/>
          </p:nvPr>
        </p:nvSpPr>
        <p:spPr/>
        <p:txBody>
          <a:bodyPr/>
          <a:lstStyle>
            <a:lvl1pPr>
              <a:defRPr/>
            </a:lvl1pPr>
          </a:lstStyle>
          <a:p>
            <a:fld id="{29689F45-DD30-4456-92EA-3499EB874878}" type="slidenum">
              <a:rPr lang="ru-RU" altLang="en-US"/>
              <a:pPr/>
              <a:t>‹#›</a:t>
            </a:fld>
            <a:endParaRPr lang="ru-RU" altLang="en-US"/>
          </a:p>
        </p:txBody>
      </p:sp>
    </p:spTree>
    <p:extLst>
      <p:ext uri="{BB962C8B-B14F-4D97-AF65-F5344CB8AC3E}">
        <p14:creationId xmlns:p14="http://schemas.microsoft.com/office/powerpoint/2010/main" xmlns="" val="1946034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85725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3">
            <a:extLst>
              <a:ext uri="{FF2B5EF4-FFF2-40B4-BE49-F238E27FC236}">
                <a16:creationId xmlns:a16="http://schemas.microsoft.com/office/drawing/2014/main" xmlns="" id="{4ADB1ECB-7601-40D8-B342-464668833E72}"/>
              </a:ext>
            </a:extLst>
          </p:cNvPr>
          <p:cNvSpPr>
            <a:spLocks noGrp="1"/>
          </p:cNvSpPr>
          <p:nvPr>
            <p:ph type="dt" sz="half" idx="10"/>
          </p:nvPr>
        </p:nvSpPr>
        <p:spPr/>
        <p:txBody>
          <a:bodyPr/>
          <a:lstStyle>
            <a:lvl1pPr>
              <a:defRPr/>
            </a:lvl1pPr>
          </a:lstStyle>
          <a:p>
            <a:pPr>
              <a:defRPr/>
            </a:pPr>
            <a:fld id="{DBA1FD1D-4A9E-4E92-9ADF-3405F41E3450}" type="datetimeFigureOut">
              <a:rPr lang="ru-RU"/>
              <a:pPr>
                <a:defRPr/>
              </a:pPr>
              <a:t>25.01.2022</a:t>
            </a:fld>
            <a:endParaRPr lang="ru-RU"/>
          </a:p>
        </p:txBody>
      </p:sp>
      <p:sp>
        <p:nvSpPr>
          <p:cNvPr id="8" name="Нижний колонтитул 4">
            <a:extLst>
              <a:ext uri="{FF2B5EF4-FFF2-40B4-BE49-F238E27FC236}">
                <a16:creationId xmlns:a16="http://schemas.microsoft.com/office/drawing/2014/main" xmlns="" id="{B66CAA43-E285-4937-AEE2-E8D8597C82F0}"/>
              </a:ext>
            </a:extLst>
          </p:cNvPr>
          <p:cNvSpPr>
            <a:spLocks noGrp="1"/>
          </p:cNvSpPr>
          <p:nvPr>
            <p:ph type="ftr" sz="quarter" idx="11"/>
          </p:nvPr>
        </p:nvSpPr>
        <p:spPr/>
        <p:txBody>
          <a:bodyPr/>
          <a:lstStyle>
            <a:lvl1pPr>
              <a:defRPr/>
            </a:lvl1pPr>
          </a:lstStyle>
          <a:p>
            <a:pPr>
              <a:defRPr/>
            </a:pPr>
            <a:endParaRPr lang="ru-RU"/>
          </a:p>
        </p:txBody>
      </p:sp>
      <p:sp>
        <p:nvSpPr>
          <p:cNvPr id="9" name="Номер слайда 5">
            <a:extLst>
              <a:ext uri="{FF2B5EF4-FFF2-40B4-BE49-F238E27FC236}">
                <a16:creationId xmlns:a16="http://schemas.microsoft.com/office/drawing/2014/main" xmlns="" id="{BD82551D-31A7-4A00-BA50-7373DCBD430F}"/>
              </a:ext>
            </a:extLst>
          </p:cNvPr>
          <p:cNvSpPr>
            <a:spLocks noGrp="1"/>
          </p:cNvSpPr>
          <p:nvPr>
            <p:ph type="sldNum" sz="quarter" idx="12"/>
          </p:nvPr>
        </p:nvSpPr>
        <p:spPr/>
        <p:txBody>
          <a:bodyPr/>
          <a:lstStyle>
            <a:lvl1pPr>
              <a:defRPr/>
            </a:lvl1pPr>
          </a:lstStyle>
          <a:p>
            <a:fld id="{1E7BFA8B-F1F2-48C0-A238-D2D15AC50E7A}" type="slidenum">
              <a:rPr lang="ru-RU" altLang="en-US"/>
              <a:pPr/>
              <a:t>‹#›</a:t>
            </a:fld>
            <a:endParaRPr lang="ru-RU" altLang="en-US"/>
          </a:p>
        </p:txBody>
      </p:sp>
    </p:spTree>
    <p:extLst>
      <p:ext uri="{BB962C8B-B14F-4D97-AF65-F5344CB8AC3E}">
        <p14:creationId xmlns:p14="http://schemas.microsoft.com/office/powerpoint/2010/main" xmlns="" val="555011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3">
            <a:extLst>
              <a:ext uri="{FF2B5EF4-FFF2-40B4-BE49-F238E27FC236}">
                <a16:creationId xmlns:a16="http://schemas.microsoft.com/office/drawing/2014/main" xmlns="" id="{A9FB6E46-3450-4006-97DC-AB6AA4C57ACB}"/>
              </a:ext>
            </a:extLst>
          </p:cNvPr>
          <p:cNvSpPr>
            <a:spLocks noGrp="1"/>
          </p:cNvSpPr>
          <p:nvPr>
            <p:ph type="dt" sz="half" idx="10"/>
          </p:nvPr>
        </p:nvSpPr>
        <p:spPr/>
        <p:txBody>
          <a:bodyPr/>
          <a:lstStyle>
            <a:lvl1pPr>
              <a:defRPr/>
            </a:lvl1pPr>
          </a:lstStyle>
          <a:p>
            <a:pPr>
              <a:defRPr/>
            </a:pPr>
            <a:fld id="{AEFE88A7-5192-4165-9908-2C7928FF6582}" type="datetimeFigureOut">
              <a:rPr lang="ru-RU"/>
              <a:pPr>
                <a:defRPr/>
              </a:pPr>
              <a:t>25.01.2022</a:t>
            </a:fld>
            <a:endParaRPr lang="ru-RU"/>
          </a:p>
        </p:txBody>
      </p:sp>
      <p:sp>
        <p:nvSpPr>
          <p:cNvPr id="4" name="Нижний колонтитул 4">
            <a:extLst>
              <a:ext uri="{FF2B5EF4-FFF2-40B4-BE49-F238E27FC236}">
                <a16:creationId xmlns:a16="http://schemas.microsoft.com/office/drawing/2014/main" xmlns="" id="{0748F762-CF3C-4A5F-8DFF-FCDECB8B7EB6}"/>
              </a:ext>
            </a:extLst>
          </p:cNvPr>
          <p:cNvSpPr>
            <a:spLocks noGrp="1"/>
          </p:cNvSpPr>
          <p:nvPr>
            <p:ph type="ftr" sz="quarter" idx="11"/>
          </p:nvPr>
        </p:nvSpPr>
        <p:spPr/>
        <p:txBody>
          <a:bodyPr/>
          <a:lstStyle>
            <a:lvl1pPr>
              <a:defRPr/>
            </a:lvl1pPr>
          </a:lstStyle>
          <a:p>
            <a:pPr>
              <a:defRPr/>
            </a:pPr>
            <a:endParaRPr lang="ru-RU"/>
          </a:p>
        </p:txBody>
      </p:sp>
      <p:sp>
        <p:nvSpPr>
          <p:cNvPr id="5" name="Номер слайда 5">
            <a:extLst>
              <a:ext uri="{FF2B5EF4-FFF2-40B4-BE49-F238E27FC236}">
                <a16:creationId xmlns:a16="http://schemas.microsoft.com/office/drawing/2014/main" xmlns="" id="{F06EC2EA-66CD-48D7-9FBE-8B2C11F06D21}"/>
              </a:ext>
            </a:extLst>
          </p:cNvPr>
          <p:cNvSpPr>
            <a:spLocks noGrp="1"/>
          </p:cNvSpPr>
          <p:nvPr>
            <p:ph type="sldNum" sz="quarter" idx="12"/>
          </p:nvPr>
        </p:nvSpPr>
        <p:spPr/>
        <p:txBody>
          <a:bodyPr/>
          <a:lstStyle>
            <a:lvl1pPr>
              <a:defRPr/>
            </a:lvl1pPr>
          </a:lstStyle>
          <a:p>
            <a:fld id="{1E33D1F8-B30A-4AA0-B920-2D5101520845}" type="slidenum">
              <a:rPr lang="ru-RU" altLang="en-US"/>
              <a:pPr/>
              <a:t>‹#›</a:t>
            </a:fld>
            <a:endParaRPr lang="ru-RU" altLang="en-US"/>
          </a:p>
        </p:txBody>
      </p:sp>
    </p:spTree>
    <p:extLst>
      <p:ext uri="{BB962C8B-B14F-4D97-AF65-F5344CB8AC3E}">
        <p14:creationId xmlns:p14="http://schemas.microsoft.com/office/powerpoint/2010/main" xmlns="" val="1227072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a:extLst>
              <a:ext uri="{FF2B5EF4-FFF2-40B4-BE49-F238E27FC236}">
                <a16:creationId xmlns:a16="http://schemas.microsoft.com/office/drawing/2014/main" xmlns="" id="{D207A43B-5F03-4D22-A078-BC0F8B1AC9EE}"/>
              </a:ext>
            </a:extLst>
          </p:cNvPr>
          <p:cNvSpPr>
            <a:spLocks noGrp="1"/>
          </p:cNvSpPr>
          <p:nvPr>
            <p:ph type="dt" sz="half" idx="10"/>
          </p:nvPr>
        </p:nvSpPr>
        <p:spPr/>
        <p:txBody>
          <a:bodyPr/>
          <a:lstStyle>
            <a:lvl1pPr>
              <a:defRPr/>
            </a:lvl1pPr>
          </a:lstStyle>
          <a:p>
            <a:pPr>
              <a:defRPr/>
            </a:pPr>
            <a:fld id="{F69C8A9F-1E13-4B8B-9B5F-6932313B2672}" type="datetimeFigureOut">
              <a:rPr lang="ru-RU"/>
              <a:pPr>
                <a:defRPr/>
              </a:pPr>
              <a:t>25.01.2022</a:t>
            </a:fld>
            <a:endParaRPr lang="ru-RU"/>
          </a:p>
        </p:txBody>
      </p:sp>
      <p:sp>
        <p:nvSpPr>
          <p:cNvPr id="3" name="Нижний колонтитул 4">
            <a:extLst>
              <a:ext uri="{FF2B5EF4-FFF2-40B4-BE49-F238E27FC236}">
                <a16:creationId xmlns:a16="http://schemas.microsoft.com/office/drawing/2014/main" xmlns="" id="{9D134CA8-F6F8-49CC-9972-1AF296582AFA}"/>
              </a:ext>
            </a:extLst>
          </p:cNvPr>
          <p:cNvSpPr>
            <a:spLocks noGrp="1"/>
          </p:cNvSpPr>
          <p:nvPr>
            <p:ph type="ftr" sz="quarter" idx="11"/>
          </p:nvPr>
        </p:nvSpPr>
        <p:spPr/>
        <p:txBody>
          <a:bodyPr/>
          <a:lstStyle>
            <a:lvl1pPr>
              <a:defRPr/>
            </a:lvl1pPr>
          </a:lstStyle>
          <a:p>
            <a:pPr>
              <a:defRPr/>
            </a:pPr>
            <a:endParaRPr lang="ru-RU"/>
          </a:p>
        </p:txBody>
      </p:sp>
      <p:sp>
        <p:nvSpPr>
          <p:cNvPr id="4" name="Номер слайда 5">
            <a:extLst>
              <a:ext uri="{FF2B5EF4-FFF2-40B4-BE49-F238E27FC236}">
                <a16:creationId xmlns:a16="http://schemas.microsoft.com/office/drawing/2014/main" xmlns="" id="{827AC4F8-EF24-43EB-8B9F-8A5BC1C7ADB7}"/>
              </a:ext>
            </a:extLst>
          </p:cNvPr>
          <p:cNvSpPr>
            <a:spLocks noGrp="1"/>
          </p:cNvSpPr>
          <p:nvPr>
            <p:ph type="sldNum" sz="quarter" idx="12"/>
          </p:nvPr>
        </p:nvSpPr>
        <p:spPr/>
        <p:txBody>
          <a:bodyPr/>
          <a:lstStyle>
            <a:lvl1pPr>
              <a:defRPr/>
            </a:lvl1pPr>
          </a:lstStyle>
          <a:p>
            <a:fld id="{4A050034-13D6-4AE1-841B-BF50B6234173}" type="slidenum">
              <a:rPr lang="ru-RU" altLang="en-US"/>
              <a:pPr/>
              <a:t>‹#›</a:t>
            </a:fld>
            <a:endParaRPr lang="ru-RU" altLang="en-US"/>
          </a:p>
        </p:txBody>
      </p:sp>
    </p:spTree>
    <p:extLst>
      <p:ext uri="{BB962C8B-B14F-4D97-AF65-F5344CB8AC3E}">
        <p14:creationId xmlns:p14="http://schemas.microsoft.com/office/powerpoint/2010/main" xmlns="" val="8467534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04787"/>
            <a:ext cx="3008313" cy="871538"/>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a:extLst>
              <a:ext uri="{FF2B5EF4-FFF2-40B4-BE49-F238E27FC236}">
                <a16:creationId xmlns:a16="http://schemas.microsoft.com/office/drawing/2014/main" xmlns="" id="{CFEF2A9C-26D6-4273-A9E9-CDA2F5A9A227}"/>
              </a:ext>
            </a:extLst>
          </p:cNvPr>
          <p:cNvSpPr>
            <a:spLocks noGrp="1"/>
          </p:cNvSpPr>
          <p:nvPr>
            <p:ph type="dt" sz="half" idx="10"/>
          </p:nvPr>
        </p:nvSpPr>
        <p:spPr/>
        <p:txBody>
          <a:bodyPr/>
          <a:lstStyle>
            <a:lvl1pPr>
              <a:defRPr/>
            </a:lvl1pPr>
          </a:lstStyle>
          <a:p>
            <a:pPr>
              <a:defRPr/>
            </a:pPr>
            <a:fld id="{FB0BE642-6C90-4596-A26C-19A7DD421A89}" type="datetimeFigureOut">
              <a:rPr lang="ru-RU"/>
              <a:pPr>
                <a:defRPr/>
              </a:pPr>
              <a:t>25.01.2022</a:t>
            </a:fld>
            <a:endParaRPr lang="ru-RU"/>
          </a:p>
        </p:txBody>
      </p:sp>
      <p:sp>
        <p:nvSpPr>
          <p:cNvPr id="6" name="Нижний колонтитул 4">
            <a:extLst>
              <a:ext uri="{FF2B5EF4-FFF2-40B4-BE49-F238E27FC236}">
                <a16:creationId xmlns:a16="http://schemas.microsoft.com/office/drawing/2014/main" xmlns="" id="{D27B395F-E9C2-414F-BF3E-360C4009F01D}"/>
              </a:ext>
            </a:extLst>
          </p:cNvPr>
          <p:cNvSpPr>
            <a:spLocks noGrp="1"/>
          </p:cNvSpPr>
          <p:nvPr>
            <p:ph type="ftr" sz="quarter" idx="11"/>
          </p:nvPr>
        </p:nvSpPr>
        <p:spPr/>
        <p:txBody>
          <a:bodyPr/>
          <a:lstStyle>
            <a:lvl1pPr>
              <a:defRPr/>
            </a:lvl1pPr>
          </a:lstStyle>
          <a:p>
            <a:pPr>
              <a:defRPr/>
            </a:pPr>
            <a:endParaRPr lang="ru-RU"/>
          </a:p>
        </p:txBody>
      </p:sp>
      <p:sp>
        <p:nvSpPr>
          <p:cNvPr id="7" name="Номер слайда 5">
            <a:extLst>
              <a:ext uri="{FF2B5EF4-FFF2-40B4-BE49-F238E27FC236}">
                <a16:creationId xmlns:a16="http://schemas.microsoft.com/office/drawing/2014/main" xmlns="" id="{E6C2FAB2-E80D-4560-9572-7DF7DA6D6B24}"/>
              </a:ext>
            </a:extLst>
          </p:cNvPr>
          <p:cNvSpPr>
            <a:spLocks noGrp="1"/>
          </p:cNvSpPr>
          <p:nvPr>
            <p:ph type="sldNum" sz="quarter" idx="12"/>
          </p:nvPr>
        </p:nvSpPr>
        <p:spPr/>
        <p:txBody>
          <a:bodyPr/>
          <a:lstStyle>
            <a:lvl1pPr>
              <a:defRPr/>
            </a:lvl1pPr>
          </a:lstStyle>
          <a:p>
            <a:fld id="{623300E6-21C0-4992-9F3B-932AC77F3199}" type="slidenum">
              <a:rPr lang="ru-RU" altLang="en-US"/>
              <a:pPr/>
              <a:t>‹#›</a:t>
            </a:fld>
            <a:endParaRPr lang="ru-RU" altLang="en-US"/>
          </a:p>
        </p:txBody>
      </p:sp>
    </p:spTree>
    <p:extLst>
      <p:ext uri="{BB962C8B-B14F-4D97-AF65-F5344CB8AC3E}">
        <p14:creationId xmlns:p14="http://schemas.microsoft.com/office/powerpoint/2010/main" xmlns="" val="2261974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3600450"/>
            <a:ext cx="5486400" cy="425054"/>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a:extLst>
              <a:ext uri="{FF2B5EF4-FFF2-40B4-BE49-F238E27FC236}">
                <a16:creationId xmlns:a16="http://schemas.microsoft.com/office/drawing/2014/main" xmlns="" id="{F716F9B6-1E10-43B1-BA8B-3A13E4DB222A}"/>
              </a:ext>
            </a:extLst>
          </p:cNvPr>
          <p:cNvSpPr>
            <a:spLocks noGrp="1"/>
          </p:cNvSpPr>
          <p:nvPr>
            <p:ph type="dt" sz="half" idx="10"/>
          </p:nvPr>
        </p:nvSpPr>
        <p:spPr/>
        <p:txBody>
          <a:bodyPr/>
          <a:lstStyle>
            <a:lvl1pPr>
              <a:defRPr/>
            </a:lvl1pPr>
          </a:lstStyle>
          <a:p>
            <a:pPr>
              <a:defRPr/>
            </a:pPr>
            <a:fld id="{6755531F-6CC8-4A3D-B583-D297FC08778F}" type="datetimeFigureOut">
              <a:rPr lang="ru-RU"/>
              <a:pPr>
                <a:defRPr/>
              </a:pPr>
              <a:t>25.01.2022</a:t>
            </a:fld>
            <a:endParaRPr lang="ru-RU"/>
          </a:p>
        </p:txBody>
      </p:sp>
      <p:sp>
        <p:nvSpPr>
          <p:cNvPr id="6" name="Нижний колонтитул 4">
            <a:extLst>
              <a:ext uri="{FF2B5EF4-FFF2-40B4-BE49-F238E27FC236}">
                <a16:creationId xmlns:a16="http://schemas.microsoft.com/office/drawing/2014/main" xmlns="" id="{D52AD000-8A48-4207-838F-F346E655DBFC}"/>
              </a:ext>
            </a:extLst>
          </p:cNvPr>
          <p:cNvSpPr>
            <a:spLocks noGrp="1"/>
          </p:cNvSpPr>
          <p:nvPr>
            <p:ph type="ftr" sz="quarter" idx="11"/>
          </p:nvPr>
        </p:nvSpPr>
        <p:spPr/>
        <p:txBody>
          <a:bodyPr/>
          <a:lstStyle>
            <a:lvl1pPr>
              <a:defRPr/>
            </a:lvl1pPr>
          </a:lstStyle>
          <a:p>
            <a:pPr>
              <a:defRPr/>
            </a:pPr>
            <a:endParaRPr lang="ru-RU"/>
          </a:p>
        </p:txBody>
      </p:sp>
      <p:sp>
        <p:nvSpPr>
          <p:cNvPr id="7" name="Номер слайда 5">
            <a:extLst>
              <a:ext uri="{FF2B5EF4-FFF2-40B4-BE49-F238E27FC236}">
                <a16:creationId xmlns:a16="http://schemas.microsoft.com/office/drawing/2014/main" xmlns="" id="{9E44615A-DC2B-400C-8899-C44B36A55E68}"/>
              </a:ext>
            </a:extLst>
          </p:cNvPr>
          <p:cNvSpPr>
            <a:spLocks noGrp="1"/>
          </p:cNvSpPr>
          <p:nvPr>
            <p:ph type="sldNum" sz="quarter" idx="12"/>
          </p:nvPr>
        </p:nvSpPr>
        <p:spPr/>
        <p:txBody>
          <a:bodyPr/>
          <a:lstStyle>
            <a:lvl1pPr>
              <a:defRPr/>
            </a:lvl1pPr>
          </a:lstStyle>
          <a:p>
            <a:fld id="{5097FA29-C21B-4974-A159-3BE79C0B83D8}" type="slidenum">
              <a:rPr lang="ru-RU" altLang="en-US"/>
              <a:pPr/>
              <a:t>‹#›</a:t>
            </a:fld>
            <a:endParaRPr lang="ru-RU" altLang="en-US"/>
          </a:p>
        </p:txBody>
      </p:sp>
    </p:spTree>
    <p:extLst>
      <p:ext uri="{BB962C8B-B14F-4D97-AF65-F5344CB8AC3E}">
        <p14:creationId xmlns:p14="http://schemas.microsoft.com/office/powerpoint/2010/main" xmlns="" val="156857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a:extLst>
              <a:ext uri="{FF2B5EF4-FFF2-40B4-BE49-F238E27FC236}">
                <a16:creationId xmlns:a16="http://schemas.microsoft.com/office/drawing/2014/main" xmlns="" id="{6981A229-D199-44B4-A471-B09B6284BD0C}"/>
              </a:ext>
            </a:extLst>
          </p:cNvPr>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en-US"/>
              <a:t>Образец заголовка</a:t>
            </a:r>
          </a:p>
        </p:txBody>
      </p:sp>
      <p:sp>
        <p:nvSpPr>
          <p:cNvPr id="1027" name="Текст 2">
            <a:extLst>
              <a:ext uri="{FF2B5EF4-FFF2-40B4-BE49-F238E27FC236}">
                <a16:creationId xmlns:a16="http://schemas.microsoft.com/office/drawing/2014/main" xmlns="" id="{36480DC9-9D67-4F1D-B6B9-142AF92B88FE}"/>
              </a:ext>
            </a:extLst>
          </p:cNvPr>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en-US"/>
              <a:t>Образец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p>
        </p:txBody>
      </p:sp>
      <p:sp>
        <p:nvSpPr>
          <p:cNvPr id="4" name="Дата 3">
            <a:extLst>
              <a:ext uri="{FF2B5EF4-FFF2-40B4-BE49-F238E27FC236}">
                <a16:creationId xmlns:a16="http://schemas.microsoft.com/office/drawing/2014/main" xmlns="" id="{8C7FB123-71DD-499E-AD29-F07CC74BDCCC}"/>
              </a:ext>
            </a:extLst>
          </p:cNvPr>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291BB9D9-37CC-41FD-9E8C-4A7B4AAAE0C5}" type="datetimeFigureOut">
              <a:rPr lang="ru-RU"/>
              <a:pPr>
                <a:defRPr/>
              </a:pPr>
              <a:t>25.01.2022</a:t>
            </a:fld>
            <a:endParaRPr lang="ru-RU"/>
          </a:p>
        </p:txBody>
      </p:sp>
      <p:sp>
        <p:nvSpPr>
          <p:cNvPr id="5" name="Нижний колонтитул 4">
            <a:extLst>
              <a:ext uri="{FF2B5EF4-FFF2-40B4-BE49-F238E27FC236}">
                <a16:creationId xmlns:a16="http://schemas.microsoft.com/office/drawing/2014/main" xmlns="" id="{F9083BEE-122D-484A-836C-6F78ED434FD1}"/>
              </a:ext>
            </a:extLst>
          </p:cNvPr>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a:extLst>
              <a:ext uri="{FF2B5EF4-FFF2-40B4-BE49-F238E27FC236}">
                <a16:creationId xmlns:a16="http://schemas.microsoft.com/office/drawing/2014/main" xmlns="" id="{2EF303A7-13B0-4996-A22F-3070FC703B14}"/>
              </a:ext>
            </a:extLst>
          </p:cNvPr>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fld id="{C83FDF1F-EF45-4B51-BE5B-81F8F1792485}" type="slidenum">
              <a:rPr lang="ru-RU" altLang="en-US"/>
              <a:pPr/>
              <a:t>‹#›</a:t>
            </a:fld>
            <a:endParaRPr lang="ru-RU" altLang="en-US"/>
          </a:p>
        </p:txBody>
      </p:sp>
      <p:sp>
        <p:nvSpPr>
          <p:cNvPr id="7" name="Рамка 6">
            <a:extLst>
              <a:ext uri="{FF2B5EF4-FFF2-40B4-BE49-F238E27FC236}">
                <a16:creationId xmlns:a16="http://schemas.microsoft.com/office/drawing/2014/main" xmlns="" id="{6D57C4A1-2281-4F07-A6C8-C2281CA86476}"/>
              </a:ext>
            </a:extLst>
          </p:cNvPr>
          <p:cNvSpPr/>
          <p:nvPr userDrawn="1"/>
        </p:nvSpPr>
        <p:spPr>
          <a:xfrm>
            <a:off x="0" y="0"/>
            <a:ext cx="9286908" cy="5143500"/>
          </a:xfrm>
          <a:prstGeom prst="frame">
            <a:avLst>
              <a:gd name="adj1" fmla="val 2043"/>
            </a:avLst>
          </a:prstGeom>
          <a:solidFill>
            <a:srgbClr val="00B050"/>
          </a:solidFill>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ru-RU">
              <a:solidFill>
                <a:schemeClr val="tx1"/>
              </a:solidFill>
            </a:endParaRPr>
          </a:p>
        </p:txBody>
      </p:sp>
      <p:pic>
        <p:nvPicPr>
          <p:cNvPr id="1034" name="Рисунок 7" descr="3296_html_m692b5fdf.jpg">
            <a:extLst>
              <a:ext uri="{FF2B5EF4-FFF2-40B4-BE49-F238E27FC236}">
                <a16:creationId xmlns:a16="http://schemas.microsoft.com/office/drawing/2014/main" xmlns="" id="{D5B94ED7-1279-4E7C-88A9-CCD953FEE135}"/>
              </a:ext>
            </a:extLst>
          </p:cNvPr>
          <p:cNvPicPr>
            <a:picLocks noChangeAspect="1"/>
          </p:cNvPicPr>
          <p:nvPr userDrawn="1"/>
        </p:nvPicPr>
        <p:blipFill>
          <a:blip r:embed="rId14">
            <a:clrChange>
              <a:clrFrom>
                <a:srgbClr val="FFFFFF"/>
              </a:clrFrom>
              <a:clrTo>
                <a:srgbClr val="FFFFFF">
                  <a:alpha val="0"/>
                </a:srgbClr>
              </a:clrTo>
            </a:clrChange>
            <a:extLst>
              <a:ext uri="{28A0092B-C50C-407E-A947-70E740481C1C}">
                <a14:useLocalDpi xmlns:a14="http://schemas.microsoft.com/office/drawing/2010/main" xmlns="" val="0"/>
              </a:ext>
            </a:extLst>
          </a:blip>
          <a:srcRect t="17773"/>
          <a:stretch>
            <a:fillRect/>
          </a:stretch>
        </p:blipFill>
        <p:spPr bwMode="auto">
          <a:xfrm>
            <a:off x="214313" y="3929063"/>
            <a:ext cx="787400" cy="1101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19"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a:extLst>
              <a:ext uri="{FF2B5EF4-FFF2-40B4-BE49-F238E27FC236}">
                <a16:creationId xmlns:a16="http://schemas.microsoft.com/office/drawing/2014/main" xmlns="" id="{28DAD0C6-D5FA-47A6-8837-778FFC6175BF}"/>
              </a:ext>
            </a:extLst>
          </p:cNvPr>
          <p:cNvSpPr txBox="1">
            <a:spLocks/>
          </p:cNvSpPr>
          <p:nvPr/>
        </p:nvSpPr>
        <p:spPr>
          <a:xfrm>
            <a:off x="857250" y="2060575"/>
            <a:ext cx="7772400" cy="1184275"/>
          </a:xfrm>
          <a:prstGeom prst="rect">
            <a:avLst/>
          </a:prstGeom>
        </p:spPr>
        <p:txBody>
          <a:bodyPr anchor="ctr">
            <a:normAutofit fontScale="62500" lnSpcReduction="20000"/>
          </a:bodyPr>
          <a:lstStyle/>
          <a:p>
            <a:pPr algn="ctr" fontAlgn="auto">
              <a:spcAft>
                <a:spcPts val="0"/>
              </a:spcAft>
              <a:defRPr/>
            </a:pPr>
            <a:r>
              <a:rPr lang="ru-RU" sz="4400" b="1" dirty="0" smtClean="0">
                <a:solidFill>
                  <a:srgbClr val="00B050"/>
                </a:solidFill>
                <a:latin typeface="Monotype Corsiva" pitchFamily="66" charset="0"/>
                <a:ea typeface="+mj-ea"/>
                <a:cs typeface="+mj-cs"/>
              </a:rPr>
              <a:t>Развитие умений устанавливать причинно – следственные  связи, строить  логические рассуждения, умозаключения и делать выводы.</a:t>
            </a:r>
            <a:endParaRPr lang="ru-RU" sz="4400" b="1" dirty="0">
              <a:solidFill>
                <a:srgbClr val="00B050"/>
              </a:solidFill>
              <a:latin typeface="Monotype Corsiva" pitchFamily="66" charset="0"/>
              <a:ea typeface="+mj-ea"/>
              <a:cs typeface="+mj-cs"/>
            </a:endParaRPr>
          </a:p>
        </p:txBody>
      </p:sp>
      <p:sp>
        <p:nvSpPr>
          <p:cNvPr id="5" name="Подзаголовок 2">
            <a:extLst>
              <a:ext uri="{FF2B5EF4-FFF2-40B4-BE49-F238E27FC236}">
                <a16:creationId xmlns:a16="http://schemas.microsoft.com/office/drawing/2014/main" xmlns="" id="{3BD8B76A-27FD-4691-B261-D6CAD0C72C78}"/>
              </a:ext>
            </a:extLst>
          </p:cNvPr>
          <p:cNvSpPr txBox="1">
            <a:spLocks/>
          </p:cNvSpPr>
          <p:nvPr/>
        </p:nvSpPr>
        <p:spPr>
          <a:xfrm>
            <a:off x="5429256" y="3403600"/>
            <a:ext cx="3286148" cy="1397000"/>
          </a:xfrm>
          <a:prstGeom prst="rect">
            <a:avLst/>
          </a:prstGeom>
        </p:spPr>
        <p:txBody>
          <a:bodyPr>
            <a:normAutofit/>
          </a:bodyPr>
          <a:lstStyle/>
          <a:p>
            <a:pPr algn="ctr" fontAlgn="auto">
              <a:spcBef>
                <a:spcPct val="20000"/>
              </a:spcBef>
              <a:spcAft>
                <a:spcPts val="0"/>
              </a:spcAft>
              <a:buFont typeface="Arial" pitchFamily="34" charset="0"/>
              <a:buNone/>
              <a:defRPr/>
            </a:pPr>
            <a:r>
              <a:rPr lang="ru-RU" b="1" dirty="0" smtClean="0">
                <a:solidFill>
                  <a:schemeClr val="tx2">
                    <a:lumMod val="50000"/>
                  </a:schemeClr>
                </a:solidFill>
                <a:latin typeface="Times New Roman" pitchFamily="18" charset="0"/>
                <a:cs typeface="Times New Roman" pitchFamily="18" charset="0"/>
              </a:rPr>
              <a:t>Абрамова Валентина Владимировна, </a:t>
            </a:r>
          </a:p>
          <a:p>
            <a:pPr algn="ctr" fontAlgn="auto">
              <a:spcBef>
                <a:spcPct val="20000"/>
              </a:spcBef>
              <a:spcAft>
                <a:spcPts val="0"/>
              </a:spcAft>
              <a:buFont typeface="Arial" pitchFamily="34" charset="0"/>
              <a:buNone/>
              <a:defRPr/>
            </a:pPr>
            <a:r>
              <a:rPr lang="ru-RU" b="1" dirty="0" smtClean="0">
                <a:solidFill>
                  <a:schemeClr val="tx2">
                    <a:lumMod val="50000"/>
                  </a:schemeClr>
                </a:solidFill>
                <a:latin typeface="Times New Roman" pitchFamily="18" charset="0"/>
                <a:cs typeface="Times New Roman" pitchFamily="18" charset="0"/>
              </a:rPr>
              <a:t>учитель </a:t>
            </a:r>
            <a:r>
              <a:rPr lang="ru-RU" b="1" dirty="0">
                <a:solidFill>
                  <a:schemeClr val="tx2">
                    <a:lumMod val="50000"/>
                  </a:schemeClr>
                </a:solidFill>
                <a:latin typeface="Times New Roman" pitchFamily="18" charset="0"/>
                <a:cs typeface="Times New Roman" pitchFamily="18" charset="0"/>
              </a:rPr>
              <a:t>истории</a:t>
            </a:r>
          </a:p>
        </p:txBody>
      </p:sp>
      <p:sp>
        <p:nvSpPr>
          <p:cNvPr id="6" name="TextBox 5">
            <a:extLst>
              <a:ext uri="{FF2B5EF4-FFF2-40B4-BE49-F238E27FC236}">
                <a16:creationId xmlns:a16="http://schemas.microsoft.com/office/drawing/2014/main" xmlns="" id="{A7D2F159-D6A9-4820-8793-85327B43DDDB}"/>
              </a:ext>
            </a:extLst>
          </p:cNvPr>
          <p:cNvSpPr txBox="1"/>
          <p:nvPr/>
        </p:nvSpPr>
        <p:spPr>
          <a:xfrm>
            <a:off x="3929063" y="4330700"/>
            <a:ext cx="1071565" cy="369332"/>
          </a:xfrm>
          <a:prstGeom prst="rect">
            <a:avLst/>
          </a:prstGeom>
          <a:noFill/>
        </p:spPr>
        <p:txBody>
          <a:bodyPr wrap="square">
            <a:spAutoFit/>
          </a:bodyPr>
          <a:lstStyle/>
          <a:p>
            <a:pPr fontAlgn="auto">
              <a:spcBef>
                <a:spcPts val="0"/>
              </a:spcBef>
              <a:spcAft>
                <a:spcPts val="0"/>
              </a:spcAft>
              <a:defRPr/>
            </a:pPr>
            <a:r>
              <a:rPr lang="ru-RU" b="1" dirty="0" smtClean="0">
                <a:solidFill>
                  <a:schemeClr val="tx2">
                    <a:lumMod val="75000"/>
                  </a:schemeClr>
                </a:solidFill>
                <a:latin typeface="Times New Roman" pitchFamily="18" charset="0"/>
                <a:cs typeface="Times New Roman" pitchFamily="18" charset="0"/>
              </a:rPr>
              <a:t>2022 г</a:t>
            </a:r>
            <a:r>
              <a:rPr lang="ru-RU" b="1" dirty="0">
                <a:solidFill>
                  <a:schemeClr val="tx2">
                    <a:lumMod val="75000"/>
                  </a:schemeClr>
                </a:solidFill>
                <a:latin typeface="Times New Roman" pitchFamily="18" charset="0"/>
                <a:cs typeface="Times New Roman" pitchFamily="18" charset="0"/>
              </a:rPr>
              <a:t>.</a:t>
            </a:r>
          </a:p>
        </p:txBody>
      </p:sp>
      <p:sp>
        <p:nvSpPr>
          <p:cNvPr id="7" name="Rectangle 1">
            <a:extLst>
              <a:ext uri="{FF2B5EF4-FFF2-40B4-BE49-F238E27FC236}">
                <a16:creationId xmlns:a16="http://schemas.microsoft.com/office/drawing/2014/main" xmlns="" id="{1AAF9493-96F8-4785-B1EA-1F8E088D3794}"/>
              </a:ext>
            </a:extLst>
          </p:cNvPr>
          <p:cNvSpPr>
            <a:spLocks noChangeArrowheads="1"/>
          </p:cNvSpPr>
          <p:nvPr/>
        </p:nvSpPr>
        <p:spPr bwMode="auto">
          <a:xfrm>
            <a:off x="285750" y="357188"/>
            <a:ext cx="7358063" cy="954087"/>
          </a:xfrm>
          <a:prstGeom prst="rect">
            <a:avLst/>
          </a:prstGeom>
          <a:noFill/>
          <a:ln w="9525">
            <a:noFill/>
            <a:miter lim="800000"/>
            <a:headEnd/>
            <a:tailEnd/>
          </a:ln>
          <a:effectLst/>
        </p:spPr>
        <p:txBody>
          <a:bodyPr anchor="ctr">
            <a:spAutoFit/>
          </a:bodyPr>
          <a:lstStyle/>
          <a:p>
            <a:pPr algn="ctr" fontAlgn="auto">
              <a:spcBef>
                <a:spcPts val="0"/>
              </a:spcBef>
              <a:spcAft>
                <a:spcPts val="0"/>
              </a:spcAft>
              <a:defRPr/>
            </a:pPr>
            <a:r>
              <a:rPr lang="ru-RU" sz="1600" b="1" dirty="0">
                <a:solidFill>
                  <a:schemeClr val="tx2">
                    <a:lumMod val="75000"/>
                  </a:schemeClr>
                </a:solidFill>
                <a:latin typeface="Times New Roman" pitchFamily="18" charset="0"/>
                <a:ea typeface="Calibri" pitchFamily="34" charset="0"/>
                <a:cs typeface="Times New Roman" pitchFamily="18" charset="0"/>
              </a:rPr>
              <a:t>Муниципальное </a:t>
            </a:r>
            <a:r>
              <a:rPr lang="ru-RU" sz="1600" b="1" dirty="0" smtClean="0">
                <a:solidFill>
                  <a:schemeClr val="tx2">
                    <a:lumMod val="75000"/>
                  </a:schemeClr>
                </a:solidFill>
                <a:latin typeface="Times New Roman" pitchFamily="18" charset="0"/>
                <a:ea typeface="Calibri" pitchFamily="34" charset="0"/>
                <a:cs typeface="Times New Roman" pitchFamily="18" charset="0"/>
              </a:rPr>
              <a:t>казённое </a:t>
            </a:r>
            <a:r>
              <a:rPr lang="ru-RU" sz="1600" b="1" dirty="0">
                <a:solidFill>
                  <a:schemeClr val="tx2">
                    <a:lumMod val="75000"/>
                  </a:schemeClr>
                </a:solidFill>
                <a:latin typeface="Times New Roman" pitchFamily="18" charset="0"/>
                <a:ea typeface="Calibri" pitchFamily="34" charset="0"/>
                <a:cs typeface="Times New Roman" pitchFamily="18" charset="0"/>
              </a:rPr>
              <a:t>общеобразовательное учреждение</a:t>
            </a:r>
            <a:endParaRPr lang="ru-RU" sz="1000" dirty="0">
              <a:solidFill>
                <a:schemeClr val="tx2">
                  <a:lumMod val="75000"/>
                </a:schemeClr>
              </a:solidFill>
              <a:latin typeface="Times New Roman" pitchFamily="18" charset="0"/>
              <a:cs typeface="Times New Roman" pitchFamily="18" charset="0"/>
            </a:endParaRPr>
          </a:p>
          <a:p>
            <a:pPr algn="ctr" eaLnBrk="0" fontAlgn="auto" hangingPunct="0">
              <a:spcBef>
                <a:spcPts val="0"/>
              </a:spcBef>
              <a:spcAft>
                <a:spcPts val="0"/>
              </a:spcAft>
              <a:defRPr/>
            </a:pPr>
            <a:r>
              <a:rPr lang="ru-RU" sz="1600" b="1" dirty="0" smtClean="0">
                <a:solidFill>
                  <a:schemeClr val="tx2">
                    <a:lumMod val="75000"/>
                  </a:schemeClr>
                </a:solidFill>
                <a:latin typeface="Times New Roman" pitchFamily="18" charset="0"/>
                <a:ea typeface="Calibri" pitchFamily="34" charset="0"/>
                <a:cs typeface="Times New Roman" pitchFamily="18" charset="0"/>
              </a:rPr>
              <a:t>«Подборовская основная общеобразовательная школа»</a:t>
            </a:r>
            <a:endParaRPr lang="ru-RU" sz="1000" dirty="0">
              <a:solidFill>
                <a:schemeClr val="tx2">
                  <a:lumMod val="75000"/>
                </a:schemeClr>
              </a:solidFill>
              <a:latin typeface="Times New Roman" pitchFamily="18" charset="0"/>
              <a:cs typeface="Times New Roman" pitchFamily="18" charset="0"/>
            </a:endParaRPr>
          </a:p>
          <a:p>
            <a:pPr algn="ctr" eaLnBrk="0" fontAlgn="auto" hangingPunct="0">
              <a:spcBef>
                <a:spcPts val="0"/>
              </a:spcBef>
              <a:spcAft>
                <a:spcPts val="0"/>
              </a:spcAft>
              <a:defRPr/>
            </a:pPr>
            <a:endParaRPr lang="ru-RU" sz="2400" dirty="0">
              <a:solidFill>
                <a:schemeClr val="tx2">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5721" y="500048"/>
            <a:ext cx="8715435" cy="2308324"/>
          </a:xfrm>
          <a:prstGeom prst="rect">
            <a:avLst/>
          </a:prstGeom>
          <a:noFill/>
        </p:spPr>
        <p:txBody>
          <a:bodyPr wrap="square" rtlCol="0">
            <a:spAutoFit/>
          </a:bodyPr>
          <a:lstStyle/>
          <a:p>
            <a:pPr algn="just"/>
            <a:r>
              <a:rPr lang="ru-RU" dirty="0" smtClean="0"/>
              <a:t>На схемах можно также показать зависимость между основными занятиями людей и религией.</a:t>
            </a:r>
          </a:p>
          <a:p>
            <a:pPr algn="just"/>
            <a:r>
              <a:rPr lang="ru-RU" dirty="0" smtClean="0"/>
              <a:t>Учащиеся осознают, что наибольшее значение для людей того времени имели те силы природы, которые влияли на их благополучие. Поэтому главными богами человек ставил богов-покровителей основного занятия: </a:t>
            </a:r>
          </a:p>
          <a:p>
            <a:pPr algn="just"/>
            <a:r>
              <a:rPr lang="ru-RU" dirty="0" smtClean="0"/>
              <a:t>земледельцы – солнце, дождь, плодородие; </a:t>
            </a:r>
          </a:p>
          <a:p>
            <a:pPr algn="just"/>
            <a:r>
              <a:rPr lang="ru-RU" dirty="0" smtClean="0"/>
              <a:t>мореплаватели – солнце, море, ветра и т.п. </a:t>
            </a:r>
            <a:r>
              <a:rPr lang="ru-RU" i="1" dirty="0" smtClean="0"/>
              <a:t>(рис. 8)</a:t>
            </a:r>
            <a:r>
              <a:rPr lang="ru-RU" dirty="0" smtClean="0"/>
              <a:t>.</a:t>
            </a:r>
          </a:p>
          <a:p>
            <a:pPr algn="just"/>
            <a:endParaRPr lang="ru-RU" dirty="0"/>
          </a:p>
        </p:txBody>
      </p:sp>
      <p:pic>
        <p:nvPicPr>
          <p:cNvPr id="4" name="Рисунок 3" descr="https://resize.yandex.net/mailservice?url=http%3A%2F%2Fhusain-off.ru%2Fhj8n%2Fimg2%2Fris_008.png&amp;proxy=yes&amp;key=9fd1fb107c460b65c807dd5e74fb25df"/>
          <p:cNvPicPr/>
          <p:nvPr/>
        </p:nvPicPr>
        <p:blipFill>
          <a:blip r:embed="rId2"/>
          <a:srcRect/>
          <a:stretch>
            <a:fillRect/>
          </a:stretch>
        </p:blipFill>
        <p:spPr bwMode="auto">
          <a:xfrm>
            <a:off x="1857356" y="3429006"/>
            <a:ext cx="5929354" cy="150019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214296"/>
            <a:ext cx="8715436" cy="646331"/>
          </a:xfrm>
          <a:prstGeom prst="rect">
            <a:avLst/>
          </a:prstGeom>
          <a:noFill/>
        </p:spPr>
        <p:txBody>
          <a:bodyPr wrap="square" rtlCol="0">
            <a:spAutoFit/>
          </a:bodyPr>
          <a:lstStyle/>
          <a:p>
            <a:r>
              <a:rPr lang="ru-RU" dirty="0" smtClean="0"/>
              <a:t>Более сложным для 5-классников оказывается первое знакомство с процессом формирования государства </a:t>
            </a:r>
            <a:r>
              <a:rPr lang="ru-RU" i="1" dirty="0" smtClean="0"/>
              <a:t>(рис. 9)</a:t>
            </a:r>
            <a:r>
              <a:rPr lang="ru-RU" dirty="0" smtClean="0"/>
              <a:t>.</a:t>
            </a:r>
            <a:endParaRPr lang="ru-RU" dirty="0"/>
          </a:p>
        </p:txBody>
      </p:sp>
      <p:pic>
        <p:nvPicPr>
          <p:cNvPr id="3" name="Рисунок 2" descr="https://resize.yandex.net/mailservice?url=http%3A%2F%2Fhusain-off.ru%2Fhj8n%2Fimg2%2Fris_009.png&amp;proxy=yes&amp;key=3b477114244684f7c58d1af470ee11b2"/>
          <p:cNvPicPr/>
          <p:nvPr/>
        </p:nvPicPr>
        <p:blipFill>
          <a:blip r:embed="rId2"/>
          <a:srcRect/>
          <a:stretch>
            <a:fillRect/>
          </a:stretch>
        </p:blipFill>
        <p:spPr bwMode="auto">
          <a:xfrm>
            <a:off x="500034" y="1000114"/>
            <a:ext cx="8286808" cy="2381261"/>
          </a:xfrm>
          <a:prstGeom prst="rect">
            <a:avLst/>
          </a:prstGeom>
          <a:noFill/>
          <a:ln w="9525">
            <a:noFill/>
            <a:miter lim="800000"/>
            <a:headEnd/>
            <a:tailEnd/>
          </a:ln>
        </p:spPr>
      </p:pic>
      <p:sp>
        <p:nvSpPr>
          <p:cNvPr id="6" name="TextBox 5"/>
          <p:cNvSpPr txBox="1"/>
          <p:nvPr/>
        </p:nvSpPr>
        <p:spPr>
          <a:xfrm>
            <a:off x="1000100" y="3214692"/>
            <a:ext cx="8001056" cy="1477328"/>
          </a:xfrm>
          <a:prstGeom prst="rect">
            <a:avLst/>
          </a:prstGeom>
          <a:noFill/>
        </p:spPr>
        <p:txBody>
          <a:bodyPr wrap="square" rtlCol="0">
            <a:spAutoFit/>
          </a:bodyPr>
          <a:lstStyle/>
          <a:p>
            <a:pPr algn="just"/>
            <a:r>
              <a:rPr lang="ru-RU" dirty="0" smtClean="0"/>
              <a:t>Но учащиеся в состоянии составить эту логическую цепочку самостоятельно из предложенных понятий. В ходе этого составления на уроке или защиты работы, выполненной в качестве домашнего задания, дети раскрывают используемые понятия, показывая понимание материала и позволяя тут же подкорректировать выявленные недочёты.</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7159" y="285734"/>
            <a:ext cx="8786841" cy="3970318"/>
          </a:xfrm>
          <a:prstGeom prst="rect">
            <a:avLst/>
          </a:prstGeom>
          <a:noFill/>
        </p:spPr>
        <p:txBody>
          <a:bodyPr wrap="square" rtlCol="0">
            <a:spAutoFit/>
          </a:bodyPr>
          <a:lstStyle/>
          <a:p>
            <a:pPr algn="just"/>
            <a:r>
              <a:rPr lang="ru-RU" dirty="0" smtClean="0"/>
              <a:t>Таким образом, на базе 5-го класса формируются основы исторического мышления и осознанного анализа материала, которые развиваются по мере развития ребёнка и усложнения материала в последующих классах. </a:t>
            </a:r>
          </a:p>
          <a:p>
            <a:pPr algn="just"/>
            <a:endParaRPr lang="ru-RU" dirty="0" smtClean="0"/>
          </a:p>
          <a:p>
            <a:pPr algn="just"/>
            <a:endParaRPr lang="ru-RU" dirty="0" smtClean="0"/>
          </a:p>
          <a:p>
            <a:pPr algn="just"/>
            <a:r>
              <a:rPr lang="ru-RU" dirty="0" smtClean="0"/>
              <a:t>Начало изучения в 6-ом классе Истории Средних веков связано с процессом формирования средневековых раннефеодальных государств: Франкское государство, Арабский халифат, Киевская Русь и т.п., что позволяет на конкретных примерах показать закономерности в развитии и выявить общие стадии развития раннефеодального государства, воплощённые в простой и доступной для данного возраста диаграмме </a:t>
            </a:r>
            <a:r>
              <a:rPr lang="ru-RU" i="1" dirty="0" smtClean="0"/>
              <a:t>(рис. 11)</a:t>
            </a:r>
            <a:r>
              <a:rPr lang="ru-RU" dirty="0" smtClean="0"/>
              <a:t>.</a:t>
            </a:r>
          </a:p>
          <a:p>
            <a:pPr algn="just"/>
            <a:endParaRPr lang="ru-RU" dirty="0" smtClean="0"/>
          </a:p>
          <a:p>
            <a:pPr algn="just"/>
            <a:endParaRPr lang="ru-RU" dirty="0" smtClean="0"/>
          </a:p>
          <a:p>
            <a:pPr algn="just"/>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https://resize.yandex.net/mailservice?url=http%3A%2F%2Fhusain-off.ru%2Fhj8n%2Fimg2%2Fris_011.png&amp;proxy=yes&amp;key=22a710d8b5b62d3e3aa41e6af8ec7928"/>
          <p:cNvPicPr/>
          <p:nvPr/>
        </p:nvPicPr>
        <p:blipFill>
          <a:blip r:embed="rId2"/>
          <a:srcRect/>
          <a:stretch>
            <a:fillRect/>
          </a:stretch>
        </p:blipFill>
        <p:spPr bwMode="auto">
          <a:xfrm>
            <a:off x="714348" y="500048"/>
            <a:ext cx="7858180" cy="3429024"/>
          </a:xfrm>
          <a:prstGeom prst="rect">
            <a:avLst/>
          </a:prstGeom>
          <a:noFill/>
          <a:ln w="9525">
            <a:noFill/>
            <a:miter lim="800000"/>
            <a:headEnd/>
            <a:tailEnd/>
          </a:ln>
        </p:spPr>
      </p:pic>
      <p:sp>
        <p:nvSpPr>
          <p:cNvPr id="4" name="TextBox 3"/>
          <p:cNvSpPr txBox="1"/>
          <p:nvPr/>
        </p:nvSpPr>
        <p:spPr>
          <a:xfrm>
            <a:off x="1142976" y="3929072"/>
            <a:ext cx="8001024" cy="923330"/>
          </a:xfrm>
          <a:prstGeom prst="rect">
            <a:avLst/>
          </a:prstGeom>
          <a:noFill/>
        </p:spPr>
        <p:txBody>
          <a:bodyPr wrap="square" rtlCol="0">
            <a:spAutoFit/>
          </a:bodyPr>
          <a:lstStyle/>
          <a:p>
            <a:r>
              <a:rPr lang="ru-RU" dirty="0" smtClean="0"/>
              <a:t>Учащиеся уже знают, что процесс образования государства очень длителен и связан с процессом разложения родовых отношений (можно вспомнить логическую цепочку 5-го класса </a:t>
            </a:r>
            <a:r>
              <a:rPr lang="ru-RU" i="1" dirty="0" smtClean="0"/>
              <a:t>(рис. 9)</a:t>
            </a:r>
            <a:r>
              <a:rPr lang="ru-RU" dirty="0" smtClean="0"/>
              <a:t>.</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resize.yandex.net/mailservice?url=http%3A%2F%2Fhusain-off.ru%2Fhj8n%2Fimg2%2Fris_012.png&amp;proxy=yes&amp;key=f8bca3f34e7c31d04cf1eb7f9c7a81df"/>
          <p:cNvPicPr/>
          <p:nvPr/>
        </p:nvPicPr>
        <p:blipFill>
          <a:blip r:embed="rId2"/>
          <a:srcRect/>
          <a:stretch>
            <a:fillRect/>
          </a:stretch>
        </p:blipFill>
        <p:spPr bwMode="auto">
          <a:xfrm>
            <a:off x="1214414" y="190500"/>
            <a:ext cx="7429552" cy="4762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resize.yandex.net/mailservice?url=http%3A%2F%2Fhusain-off.ru%2Fhj8n%2Fimg2%2Fris_013.png&amp;proxy=yes&amp;key=e5d77a19e83716b171062661ea26f1ef"/>
          <p:cNvPicPr/>
          <p:nvPr/>
        </p:nvPicPr>
        <p:blipFill>
          <a:blip r:embed="rId2"/>
          <a:srcRect/>
          <a:stretch>
            <a:fillRect/>
          </a:stretch>
        </p:blipFill>
        <p:spPr bwMode="auto">
          <a:xfrm>
            <a:off x="571472" y="190500"/>
            <a:ext cx="8143932" cy="4762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resize.yandex.net/mailservice?url=http%3A%2F%2Fhusain-off.ru%2Fhj8n%2Fimg2%2Fris_019.png&amp;proxy=yes&amp;key=90958ec3927dd9a0293ccfa8cced50dd"/>
          <p:cNvPicPr/>
          <p:nvPr/>
        </p:nvPicPr>
        <p:blipFill>
          <a:blip r:embed="rId3"/>
          <a:srcRect/>
          <a:stretch>
            <a:fillRect/>
          </a:stretch>
        </p:blipFill>
        <p:spPr bwMode="auto">
          <a:xfrm>
            <a:off x="571472" y="357172"/>
            <a:ext cx="8072494" cy="1285884"/>
          </a:xfrm>
          <a:prstGeom prst="rect">
            <a:avLst/>
          </a:prstGeom>
          <a:noFill/>
          <a:ln w="9525">
            <a:noFill/>
            <a:miter lim="800000"/>
            <a:headEnd/>
            <a:tailEnd/>
          </a:ln>
        </p:spPr>
      </p:pic>
      <p:sp>
        <p:nvSpPr>
          <p:cNvPr id="5" name="TextBox 4"/>
          <p:cNvSpPr txBox="1"/>
          <p:nvPr/>
        </p:nvSpPr>
        <p:spPr>
          <a:xfrm>
            <a:off x="857224" y="1500180"/>
            <a:ext cx="8001056" cy="1754326"/>
          </a:xfrm>
          <a:prstGeom prst="rect">
            <a:avLst/>
          </a:prstGeom>
          <a:noFill/>
        </p:spPr>
        <p:txBody>
          <a:bodyPr wrap="square" rtlCol="0">
            <a:spAutoFit/>
          </a:bodyPr>
          <a:lstStyle/>
          <a:p>
            <a:pPr algn="just"/>
            <a:r>
              <a:rPr lang="ru-RU" dirty="0" smtClean="0"/>
              <a:t>Оброк, как плата феодалу за право пользования его землёй, лишает крестьян прибыли, на которую они могли бы приобретать промышленные товары. Поэтому крестьянская деревня не является </a:t>
            </a:r>
            <a:r>
              <a:rPr lang="ru-RU" i="1" dirty="0" smtClean="0"/>
              <a:t>рынком сбыта</a:t>
            </a:r>
            <a:r>
              <a:rPr lang="ru-RU" dirty="0" smtClean="0"/>
              <a:t> для промышленности, а без рынков сбыта мануфактуры не имеют стимула к развитию (т.е. расширению и увеличению производства товаров).</a:t>
            </a:r>
            <a:endParaRPr lang="ru-RU" dirty="0"/>
          </a:p>
        </p:txBody>
      </p:sp>
      <p:pic>
        <p:nvPicPr>
          <p:cNvPr id="6" name="Рисунок 5" descr="https://resize.yandex.net/mailservice?url=http%3A%2F%2Fhusain-off.ru%2Fhj8n%2Fimg2%2Fris_020.png&amp;proxy=yes&amp;key=2c5c141f85b708d6702c7ae0be4affec"/>
          <p:cNvPicPr/>
          <p:nvPr/>
        </p:nvPicPr>
        <p:blipFill>
          <a:blip r:embed="rId4"/>
          <a:srcRect/>
          <a:stretch>
            <a:fillRect/>
          </a:stretch>
        </p:blipFill>
        <p:spPr bwMode="auto">
          <a:xfrm>
            <a:off x="571472" y="3429006"/>
            <a:ext cx="8286808" cy="121444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6" y="357172"/>
            <a:ext cx="8715404" cy="923330"/>
          </a:xfrm>
          <a:prstGeom prst="rect">
            <a:avLst/>
          </a:prstGeom>
          <a:noFill/>
        </p:spPr>
        <p:txBody>
          <a:bodyPr wrap="square" rtlCol="0">
            <a:spAutoFit/>
          </a:bodyPr>
          <a:lstStyle/>
          <a:p>
            <a:r>
              <a:rPr lang="ru-RU" dirty="0" smtClean="0"/>
              <a:t>Барщина, как бесплатная отработка крестьян своими орудиями труда на поле феодала, лишает дворян обязанности заботиться об орудиях труда. Дальнейшие следствия подобны предыдущей цепочке.</a:t>
            </a:r>
            <a:endParaRPr lang="ru-RU" dirty="0"/>
          </a:p>
        </p:txBody>
      </p:sp>
      <p:pic>
        <p:nvPicPr>
          <p:cNvPr id="6" name="Рисунок 5" descr="https://resize.yandex.net/mailservice?url=http%3A%2F%2Fhusain-off.ru%2Fhj8n%2Fimg2%2Fris_021.png&amp;proxy=yes&amp;key=2011b9ea2e073a9f6c01b739fb7331c7"/>
          <p:cNvPicPr/>
          <p:nvPr/>
        </p:nvPicPr>
        <p:blipFill>
          <a:blip r:embed="rId2"/>
          <a:srcRect/>
          <a:stretch>
            <a:fillRect/>
          </a:stretch>
        </p:blipFill>
        <p:spPr bwMode="auto">
          <a:xfrm>
            <a:off x="428596" y="1714494"/>
            <a:ext cx="8358246" cy="25717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4282" y="214296"/>
            <a:ext cx="8929718" cy="1477328"/>
          </a:xfrm>
          <a:prstGeom prst="rect">
            <a:avLst/>
          </a:prstGeom>
          <a:noFill/>
        </p:spPr>
        <p:txBody>
          <a:bodyPr wrap="square" rtlCol="0">
            <a:spAutoFit/>
          </a:bodyPr>
          <a:lstStyle/>
          <a:p>
            <a:r>
              <a:rPr lang="ru-RU" dirty="0" smtClean="0"/>
              <a:t>Ремесленные цеха регламентируют объём производства, качество и цену товаров, что ликвидирует </a:t>
            </a:r>
            <a:r>
              <a:rPr lang="ru-RU" i="1" dirty="0" smtClean="0"/>
              <a:t>конкуренцию</a:t>
            </a:r>
            <a:r>
              <a:rPr lang="ru-RU" dirty="0" smtClean="0"/>
              <a:t> (борьбу за сбыт). В отсутствие конкуренции у ремесленников нет стимулов к понижению цены, а это сохраняет низкую </a:t>
            </a:r>
            <a:r>
              <a:rPr lang="ru-RU" i="1" dirty="0" smtClean="0"/>
              <a:t>покупательную способность населения</a:t>
            </a:r>
            <a:r>
              <a:rPr lang="ru-RU" dirty="0" smtClean="0"/>
              <a:t>. В этих условиях у владельцев мануфактур опять же нет стимула к развитию.</a:t>
            </a:r>
            <a:endParaRPr lang="ru-RU" dirty="0"/>
          </a:p>
        </p:txBody>
      </p:sp>
      <p:pic>
        <p:nvPicPr>
          <p:cNvPr id="3" name="Рисунок 2" descr="https://resize.yandex.net/mailservice?url=http%3A%2F%2Fhusain-off.ru%2Fhj8n%2Fimg2%2Fris_022.png&amp;proxy=yes&amp;key=988f40a24330f5a77da22407763a3d5b"/>
          <p:cNvPicPr/>
          <p:nvPr/>
        </p:nvPicPr>
        <p:blipFill>
          <a:blip r:embed="rId2"/>
          <a:srcRect/>
          <a:stretch>
            <a:fillRect/>
          </a:stretch>
        </p:blipFill>
        <p:spPr bwMode="auto">
          <a:xfrm>
            <a:off x="428596" y="2071684"/>
            <a:ext cx="8501122" cy="1928826"/>
          </a:xfrm>
          <a:prstGeom prst="rect">
            <a:avLst/>
          </a:prstGeom>
          <a:noFill/>
          <a:ln w="9525">
            <a:noFill/>
            <a:miter lim="800000"/>
            <a:headEnd/>
            <a:tailEnd/>
          </a:ln>
        </p:spPr>
      </p:pic>
      <p:sp>
        <p:nvSpPr>
          <p:cNvPr id="4" name="TextBox 3"/>
          <p:cNvSpPr txBox="1"/>
          <p:nvPr/>
        </p:nvSpPr>
        <p:spPr>
          <a:xfrm>
            <a:off x="1428729" y="3929073"/>
            <a:ext cx="7286676" cy="923330"/>
          </a:xfrm>
          <a:prstGeom prst="rect">
            <a:avLst/>
          </a:prstGeom>
          <a:noFill/>
        </p:spPr>
        <p:txBody>
          <a:bodyPr wrap="square" rtlCol="0">
            <a:spAutoFit/>
          </a:bodyPr>
          <a:lstStyle/>
          <a:p>
            <a:r>
              <a:rPr lang="ru-RU" dirty="0" smtClean="0"/>
              <a:t>Данная работа в ходе уроков или проверки домашнего задания предваряет работу над темой «Динамика развития буржуазных революций».</a:t>
            </a:r>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571486"/>
            <a:ext cx="7858180" cy="2585323"/>
          </a:xfrm>
          <a:prstGeom prst="rect">
            <a:avLst/>
          </a:prstGeom>
          <a:noFill/>
        </p:spPr>
        <p:txBody>
          <a:bodyPr wrap="square" rtlCol="0">
            <a:spAutoFit/>
          </a:bodyPr>
          <a:lstStyle/>
          <a:p>
            <a:pPr algn="just"/>
            <a:r>
              <a:rPr lang="ru-RU" dirty="0" smtClean="0"/>
              <a:t>Буржуазная революция воспринимается учащимися как переворот, ведущий к смене феодального общества, основанного на принудительном труде, к капиталистическому, основанного на наёмном труде. И главной целью буржуазной революции определяется уничтожение препятствий для развития капитализма.</a:t>
            </a:r>
          </a:p>
          <a:p>
            <a:pPr algn="just"/>
            <a:endParaRPr lang="ru-RU" dirty="0" smtClean="0"/>
          </a:p>
          <a:p>
            <a:pPr algn="just"/>
            <a:r>
              <a:rPr lang="ru-RU" dirty="0" smtClean="0"/>
              <a:t>Революция созревает в среде, внутри которой зарождаются новые формы, и если среда мешает (тормозит) развитию новых форм, происходят её преобразования (различными методами). </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 xmlns:a16="http://schemas.microsoft.com/office/drawing/2014/main" id="{4A0D4045-7F48-4F70-B248-2984B4C79DF0}"/>
              </a:ext>
            </a:extLst>
          </p:cNvPr>
          <p:cNvSpPr>
            <a:spLocks noGrp="1"/>
          </p:cNvSpPr>
          <p:nvPr>
            <p:ph type="title"/>
          </p:nvPr>
        </p:nvSpPr>
        <p:spPr/>
        <p:txBody>
          <a:bodyPr>
            <a:normAutofit fontScale="90000"/>
          </a:bodyPr>
          <a:lstStyle/>
          <a:p>
            <a:pPr algn="ctr" eaLnBrk="1" fontAlgn="auto" hangingPunct="1">
              <a:spcAft>
                <a:spcPts val="0"/>
              </a:spcAft>
              <a:defRPr/>
            </a:pPr>
            <a:r>
              <a:rPr lang="ru-RU" dirty="0"/>
              <a:t>Формирование причинно-следственных связей</a:t>
            </a:r>
          </a:p>
        </p:txBody>
      </p:sp>
      <p:pic>
        <p:nvPicPr>
          <p:cNvPr id="10243" name="Picture 2" descr="http://shoyher.narod.ru/Portret/Fabrzhan.jpg">
            <a:extLst>
              <a:ext uri="{FF2B5EF4-FFF2-40B4-BE49-F238E27FC236}">
                <a16:creationId xmlns="" xmlns:a16="http://schemas.microsoft.com/office/drawing/2014/main" id="{A120ECA1-D1F4-4FBE-87DE-F83AA97B71A9}"/>
              </a:ext>
            </a:extLst>
          </p:cNvPr>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28601" y="1257300"/>
            <a:ext cx="4098925" cy="3752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44" name="Прямоугольник 5">
            <a:extLst>
              <a:ext uri="{FF2B5EF4-FFF2-40B4-BE49-F238E27FC236}">
                <a16:creationId xmlns="" xmlns:a16="http://schemas.microsoft.com/office/drawing/2014/main" id="{7A8F8B19-12CC-429A-9765-7A0A90F2CF26}"/>
              </a:ext>
            </a:extLst>
          </p:cNvPr>
          <p:cNvSpPr>
            <a:spLocks noChangeArrowheads="1"/>
          </p:cNvSpPr>
          <p:nvPr/>
        </p:nvSpPr>
        <p:spPr bwMode="auto">
          <a:xfrm>
            <a:off x="4572000" y="1257300"/>
            <a:ext cx="4419600" cy="3416320"/>
          </a:xfrm>
          <a:prstGeom prst="rect">
            <a:avLst/>
          </a:prstGeom>
          <a:noFill/>
          <a:ln w="9525">
            <a:noFill/>
            <a:miter lim="800000"/>
            <a:headEnd/>
            <a:tailEnd/>
          </a:ln>
        </p:spPr>
        <p:txBody>
          <a:bodyPr>
            <a:spAutoFit/>
          </a:bodyPr>
          <a:lstStyle/>
          <a:p>
            <a:pPr eaLnBrk="1" hangingPunct="1">
              <a:defRPr/>
            </a:pPr>
            <a:r>
              <a:rPr lang="ru-RU" dirty="0">
                <a:latin typeface="Arial" charset="0"/>
              </a:rPr>
              <a:t> </a:t>
            </a:r>
            <a:r>
              <a:rPr lang="ru-RU" b="1" dirty="0">
                <a:latin typeface="+mn-lt"/>
              </a:rPr>
              <a:t> «</a:t>
            </a:r>
            <a:r>
              <a:rPr lang="ru-RU" dirty="0">
                <a:latin typeface="+mn-lt"/>
              </a:rPr>
              <a:t>Разуму свойственно размышлять, сознавать, то есть связывать причины и следствия,  давать ответ на вопрос «почему», выявлять случайное,  </a:t>
            </a:r>
          </a:p>
          <a:p>
            <a:pPr eaLnBrk="1" hangingPunct="1">
              <a:defRPr/>
            </a:pPr>
            <a:r>
              <a:rPr lang="ru-RU" dirty="0">
                <a:latin typeface="+mn-lt"/>
              </a:rPr>
              <a:t>обнаруживать  закономерное,  </a:t>
            </a:r>
          </a:p>
          <a:p>
            <a:pPr eaLnBrk="1" hangingPunct="1">
              <a:defRPr/>
            </a:pPr>
            <a:r>
              <a:rPr lang="ru-RU" dirty="0">
                <a:latin typeface="+mn-lt"/>
              </a:rPr>
              <a:t>устанавливать согласованность  </a:t>
            </a:r>
          </a:p>
          <a:p>
            <a:pPr eaLnBrk="1" hangingPunct="1">
              <a:defRPr/>
            </a:pPr>
            <a:r>
              <a:rPr lang="ru-RU" dirty="0">
                <a:latin typeface="+mn-lt"/>
              </a:rPr>
              <a:t>новых  свойств с новыми  условиями,  </a:t>
            </a:r>
          </a:p>
          <a:p>
            <a:pPr eaLnBrk="1" hangingPunct="1">
              <a:defRPr/>
            </a:pPr>
            <a:r>
              <a:rPr lang="ru-RU" dirty="0">
                <a:latin typeface="+mn-lt"/>
              </a:rPr>
              <a:t>находить в цепи происходящего  </a:t>
            </a:r>
          </a:p>
          <a:p>
            <a:pPr eaLnBrk="1" hangingPunct="1">
              <a:defRPr/>
            </a:pPr>
            <a:r>
              <a:rPr lang="ru-RU" dirty="0">
                <a:latin typeface="+mn-lt"/>
              </a:rPr>
              <a:t>начала и концы».</a:t>
            </a:r>
          </a:p>
          <a:p>
            <a:pPr eaLnBrk="1" hangingPunct="1">
              <a:defRPr/>
            </a:pPr>
            <a:r>
              <a:rPr lang="ru-RU" dirty="0">
                <a:latin typeface="+mn-lt"/>
              </a:rPr>
              <a:t>                                                                                                (Жан Анри  Фабр, французский энтомолог и писатель)</a:t>
            </a:r>
          </a:p>
        </p:txBody>
      </p:sp>
      <p:pic>
        <p:nvPicPr>
          <p:cNvPr id="10245" name="Picture 6" descr="ag00029_">
            <a:extLst>
              <a:ext uri="{FF2B5EF4-FFF2-40B4-BE49-F238E27FC236}">
                <a16:creationId xmlns="" xmlns:a16="http://schemas.microsoft.com/office/drawing/2014/main" id="{86BE209D-E0D7-43CB-AAC7-67074BAEF71E}"/>
              </a:ext>
            </a:extLst>
          </p:cNvPr>
          <p:cNvPicPr>
            <a:picLocks noChangeAspect="1" noChangeArrowheads="1" noCrop="1"/>
          </p:cNvPicPr>
          <p:nvPr/>
        </p:nvPicPr>
        <p:blipFill>
          <a:blip r:embed="rId3">
            <a:extLst>
              <a:ext uri="{28A0092B-C50C-407E-A947-70E740481C1C}">
                <a14:useLocalDpi xmlns="" xmlns:a14="http://schemas.microsoft.com/office/drawing/2010/main" val="0"/>
              </a:ext>
            </a:extLst>
          </a:blip>
          <a:srcRect/>
          <a:stretch>
            <a:fillRect/>
          </a:stretch>
        </p:blipFill>
        <p:spPr bwMode="auto">
          <a:xfrm>
            <a:off x="0" y="114300"/>
            <a:ext cx="1512888" cy="900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0035" y="428610"/>
            <a:ext cx="8286807" cy="2308324"/>
          </a:xfrm>
          <a:prstGeom prst="rect">
            <a:avLst/>
          </a:prstGeom>
          <a:noFill/>
        </p:spPr>
        <p:txBody>
          <a:bodyPr wrap="square" rtlCol="0">
            <a:spAutoFit/>
          </a:bodyPr>
          <a:lstStyle/>
          <a:p>
            <a:pPr algn="just"/>
            <a:r>
              <a:rPr lang="ru-RU" dirty="0" smtClean="0"/>
              <a:t>Составление логической схемы активизирует не только логическое мышление, но и наглядную память учащихся. </a:t>
            </a:r>
          </a:p>
          <a:p>
            <a:pPr algn="just"/>
            <a:r>
              <a:rPr lang="ru-RU" dirty="0" smtClean="0"/>
              <a:t>В ходе такой деятельности учащиеся отражают объёмный материал в ёмкой форме, развивают такие базовые механизмы аналитико-синтетической умственной деятельности, как неполное комплексное сравнение и сравнение по аналогии. Создаются условия для выработки самостоятельной позиции, формируются умения и навыки построения системы аргументов для доказательства и приведение их в устной речи.</a:t>
            </a:r>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8661" y="214296"/>
            <a:ext cx="8001057" cy="4801314"/>
          </a:xfrm>
          <a:prstGeom prst="rect">
            <a:avLst/>
          </a:prstGeom>
          <a:noFill/>
        </p:spPr>
        <p:txBody>
          <a:bodyPr wrap="square" rtlCol="0">
            <a:spAutoFit/>
          </a:bodyPr>
          <a:lstStyle/>
          <a:p>
            <a:pPr lvl="0"/>
            <a:r>
              <a:rPr lang="ru-RU" b="1" dirty="0" smtClean="0"/>
              <a:t>Техника обратной связи.</a:t>
            </a:r>
            <a:endParaRPr lang="ru-RU" dirty="0" smtClean="0"/>
          </a:p>
          <a:p>
            <a:pPr lvl="0"/>
            <a:r>
              <a:rPr lang="ru-RU" u="sng" dirty="0" smtClean="0"/>
              <a:t>Приём ПОПС – формула</a:t>
            </a:r>
            <a:r>
              <a:rPr lang="ru-RU" dirty="0" smtClean="0"/>
              <a:t>. Этот приём даёт нам уникальную возможность в считанные минуты получить лаконичную информацию о степени </a:t>
            </a:r>
            <a:r>
              <a:rPr lang="ru-RU" b="1" i="1" dirty="0" smtClean="0"/>
              <a:t>погружения </a:t>
            </a:r>
            <a:r>
              <a:rPr lang="ru-RU" dirty="0" smtClean="0"/>
              <a:t>ученика в материал, о степени понимания происходящих процессов, о его нравственной оценке того или иного события, явления, фактов, а самое главное выразить собственное мнение, собственную позицию.</a:t>
            </a:r>
          </a:p>
          <a:p>
            <a:r>
              <a:rPr lang="ru-RU" dirty="0" smtClean="0"/>
              <a:t>П  -  позиция</a:t>
            </a:r>
          </a:p>
          <a:p>
            <a:r>
              <a:rPr lang="ru-RU" dirty="0" smtClean="0"/>
              <a:t>О – объяснение (или обоснование)</a:t>
            </a:r>
          </a:p>
          <a:p>
            <a:r>
              <a:rPr lang="ru-RU" dirty="0" smtClean="0"/>
              <a:t>П – пример</a:t>
            </a:r>
          </a:p>
          <a:p>
            <a:r>
              <a:rPr lang="ru-RU" dirty="0" smtClean="0"/>
              <a:t>С – следствие (или суждение)</a:t>
            </a:r>
          </a:p>
          <a:p>
            <a:r>
              <a:rPr lang="ru-RU" i="1" u="sng" dirty="0" smtClean="0"/>
              <a:t>Начало предложений</a:t>
            </a:r>
            <a:endParaRPr lang="ru-RU" dirty="0" smtClean="0"/>
          </a:p>
          <a:p>
            <a:r>
              <a:rPr lang="ru-RU" dirty="0" smtClean="0"/>
              <a:t>Позиция – Я считаю, что …</a:t>
            </a:r>
          </a:p>
          <a:p>
            <a:r>
              <a:rPr lang="ru-RU" dirty="0" smtClean="0"/>
              <a:t>Объяснение – Потому что ,,,</a:t>
            </a:r>
          </a:p>
          <a:p>
            <a:r>
              <a:rPr lang="ru-RU" dirty="0" smtClean="0"/>
              <a:t>Пример – Я могу это доказать на примере …</a:t>
            </a:r>
          </a:p>
          <a:p>
            <a:r>
              <a:rPr lang="ru-RU" dirty="0" smtClean="0"/>
              <a:t>Следствие – Исходя из этого, я делаю вывод о том, что …</a:t>
            </a:r>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Заголовок 7">
            <a:extLst>
              <a:ext uri="{FF2B5EF4-FFF2-40B4-BE49-F238E27FC236}">
                <a16:creationId xmlns="" xmlns:a16="http://schemas.microsoft.com/office/drawing/2014/main" id="{A966FA78-DC54-48F9-8729-A570DABA18FF}"/>
              </a:ext>
            </a:extLst>
          </p:cNvPr>
          <p:cNvSpPr>
            <a:spLocks noGrp="1"/>
          </p:cNvSpPr>
          <p:nvPr>
            <p:ph type="title"/>
          </p:nvPr>
        </p:nvSpPr>
        <p:spPr>
          <a:xfrm>
            <a:off x="612775" y="171450"/>
            <a:ext cx="8153400" cy="742950"/>
          </a:xfrm>
        </p:spPr>
        <p:txBody>
          <a:bodyPr/>
          <a:lstStyle/>
          <a:p>
            <a:pPr eaLnBrk="1" hangingPunct="1"/>
            <a:r>
              <a:rPr lang="ru-RU" altLang="ru-RU" sz="2800" b="1" dirty="0"/>
              <a:t>Найдите причинно-следственные связи</a:t>
            </a:r>
            <a:r>
              <a:rPr lang="ru-RU" altLang="ru-RU" b="1" dirty="0"/>
              <a:t>. </a:t>
            </a:r>
            <a:endParaRPr lang="ru-RU" altLang="ru-RU" dirty="0"/>
          </a:p>
        </p:txBody>
      </p:sp>
      <p:sp>
        <p:nvSpPr>
          <p:cNvPr id="22531" name="Содержимое 8">
            <a:extLst>
              <a:ext uri="{FF2B5EF4-FFF2-40B4-BE49-F238E27FC236}">
                <a16:creationId xmlns="" xmlns:a16="http://schemas.microsoft.com/office/drawing/2014/main" id="{AAD75098-4783-47FB-8DA1-9787AB6FA372}"/>
              </a:ext>
            </a:extLst>
          </p:cNvPr>
          <p:cNvSpPr>
            <a:spLocks noGrp="1"/>
          </p:cNvSpPr>
          <p:nvPr>
            <p:ph sz="quarter" idx="1"/>
          </p:nvPr>
        </p:nvSpPr>
        <p:spPr>
          <a:xfrm>
            <a:off x="571472" y="857238"/>
            <a:ext cx="8572528" cy="3657612"/>
          </a:xfrm>
        </p:spPr>
        <p:txBody>
          <a:bodyPr/>
          <a:lstStyle/>
          <a:p>
            <a:pPr eaLnBrk="1" hangingPunct="1">
              <a:buFont typeface="Wingdings" panose="05000000000000000000" pitchFamily="2" charset="2"/>
              <a:buNone/>
            </a:pPr>
            <a:r>
              <a:rPr lang="ru-RU" altLang="ru-RU" sz="2000" dirty="0"/>
              <a:t>    </a:t>
            </a:r>
            <a:r>
              <a:rPr lang="ru-RU" altLang="ru-RU" sz="2000" dirty="0" smtClean="0"/>
              <a:t>	По </a:t>
            </a:r>
            <a:r>
              <a:rPr lang="ru-RU" altLang="ru-RU" sz="2000" dirty="0"/>
              <a:t>льду летели с лязгом, с громом,</a:t>
            </a:r>
            <a:br>
              <a:rPr lang="ru-RU" altLang="ru-RU" sz="2000" dirty="0"/>
            </a:br>
            <a:r>
              <a:rPr lang="ru-RU" altLang="ru-RU" sz="2000" dirty="0"/>
              <a:t>К мохнатым гривам </a:t>
            </a:r>
            <a:r>
              <a:rPr lang="ru-RU" altLang="ru-RU" sz="2000" dirty="0" err="1"/>
              <a:t>наклонясь</a:t>
            </a:r>
            <a:r>
              <a:rPr lang="ru-RU" altLang="ru-RU" sz="2000" dirty="0"/>
              <a:t>;</a:t>
            </a:r>
            <a:br>
              <a:rPr lang="ru-RU" altLang="ru-RU" sz="2000" dirty="0"/>
            </a:br>
            <a:r>
              <a:rPr lang="ru-RU" altLang="ru-RU" sz="2000" dirty="0"/>
              <a:t>И первым на коне огромном</a:t>
            </a:r>
            <a:br>
              <a:rPr lang="ru-RU" altLang="ru-RU" sz="2000" dirty="0"/>
            </a:br>
            <a:r>
              <a:rPr lang="ru-RU" altLang="ru-RU" sz="2000" dirty="0"/>
              <a:t>В немецкий строй врубился князь.</a:t>
            </a:r>
            <a:br>
              <a:rPr lang="ru-RU" altLang="ru-RU" sz="2000" dirty="0"/>
            </a:br>
            <a:r>
              <a:rPr lang="ru-RU" altLang="ru-RU" sz="2000" dirty="0"/>
              <a:t>И, отступая перед князем,</a:t>
            </a:r>
            <a:br>
              <a:rPr lang="ru-RU" altLang="ru-RU" sz="2000" dirty="0"/>
            </a:br>
            <a:r>
              <a:rPr lang="ru-RU" altLang="ru-RU" sz="2000" dirty="0"/>
              <a:t>Бросая копья и щиты,</a:t>
            </a:r>
            <a:br>
              <a:rPr lang="ru-RU" altLang="ru-RU" sz="2000" dirty="0"/>
            </a:br>
            <a:r>
              <a:rPr lang="ru-RU" altLang="ru-RU" sz="2000" dirty="0"/>
              <a:t>С коней валились немцы наземь,</a:t>
            </a:r>
            <a:br>
              <a:rPr lang="ru-RU" altLang="ru-RU" sz="2000" dirty="0"/>
            </a:br>
            <a:r>
              <a:rPr lang="ru-RU" altLang="ru-RU" sz="2000" dirty="0"/>
              <a:t>Воздев железные персты...</a:t>
            </a:r>
            <a:br>
              <a:rPr lang="ru-RU" altLang="ru-RU" sz="2000" dirty="0"/>
            </a:br>
            <a:r>
              <a:rPr lang="ru-RU" altLang="ru-RU" sz="2000" dirty="0"/>
              <a:t>Под ними лошади тонули,</a:t>
            </a:r>
            <a:br>
              <a:rPr lang="ru-RU" altLang="ru-RU" sz="2000" dirty="0"/>
            </a:br>
            <a:r>
              <a:rPr lang="ru-RU" altLang="ru-RU" sz="2000" dirty="0"/>
              <a:t>Под ними дыбом лед вставал,</a:t>
            </a:r>
            <a:br>
              <a:rPr lang="ru-RU" altLang="ru-RU" sz="2000" dirty="0"/>
            </a:br>
            <a:r>
              <a:rPr lang="ru-RU" altLang="ru-RU" sz="2000" dirty="0"/>
              <a:t>Их стремена на дно тянули,</a:t>
            </a:r>
            <a:br>
              <a:rPr lang="ru-RU" altLang="ru-RU" sz="2000" dirty="0"/>
            </a:br>
            <a:r>
              <a:rPr lang="ru-RU" altLang="ru-RU" sz="2000" dirty="0"/>
              <a:t>Им панцирь выплыть не давал</a:t>
            </a:r>
            <a:r>
              <a:rPr lang="ru-RU" altLang="ru-RU" sz="2000" dirty="0" smtClean="0"/>
              <a:t>. (Константин Симонов «Ледовое побоище)</a:t>
            </a:r>
            <a:endParaRPr lang="ru-RU" altLang="ru-RU" sz="2000" dirty="0"/>
          </a:p>
          <a:p>
            <a:pPr eaLnBrk="1" hangingPunct="1"/>
            <a:endParaRPr lang="ru-RU" altLang="ru-RU" dirty="0"/>
          </a:p>
        </p:txBody>
      </p:sp>
      <p:pic>
        <p:nvPicPr>
          <p:cNvPr id="22532" name="Picture 6" descr="ag00029_">
            <a:extLst>
              <a:ext uri="{FF2B5EF4-FFF2-40B4-BE49-F238E27FC236}">
                <a16:creationId xmlns="" xmlns:a16="http://schemas.microsoft.com/office/drawing/2014/main" id="{426CDA38-88B5-49D2-84A2-75E2E3DF0B6A}"/>
              </a:ext>
            </a:extLst>
          </p:cNvPr>
          <p:cNvPicPr>
            <a:picLocks noChangeAspect="1" noChangeArrowheads="1" noCrop="1"/>
          </p:cNvPicPr>
          <p:nvPr/>
        </p:nvPicPr>
        <p:blipFill>
          <a:blip r:embed="rId2">
            <a:extLst>
              <a:ext uri="{28A0092B-C50C-407E-A947-70E740481C1C}">
                <a14:useLocalDpi xmlns="" xmlns:a14="http://schemas.microsoft.com/office/drawing/2010/main" val="0"/>
              </a:ext>
            </a:extLst>
          </a:blip>
          <a:srcRect/>
          <a:stretch>
            <a:fillRect/>
          </a:stretch>
        </p:blipFill>
        <p:spPr bwMode="auto">
          <a:xfrm>
            <a:off x="7500958" y="142858"/>
            <a:ext cx="1512888" cy="900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2533" name="Picture 5" descr="https://image.jimcdn.com/app/cms/image/transf/none/path/s858e7a2e8359f9eb/image/ia7a3d6d00da44948/version/1432387630/image.jpg">
            <a:extLst>
              <a:ext uri="{FF2B5EF4-FFF2-40B4-BE49-F238E27FC236}">
                <a16:creationId xmlns="" xmlns:a16="http://schemas.microsoft.com/office/drawing/2014/main" id="{7B3482EA-DE48-4010-B392-A60DE659741C}"/>
              </a:ext>
            </a:extLst>
          </p:cNvPr>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5706778" y="1500180"/>
            <a:ext cx="3437222" cy="12858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a:extLst>
              <a:ext uri="{FF2B5EF4-FFF2-40B4-BE49-F238E27FC236}">
                <a16:creationId xmlns="" xmlns:a16="http://schemas.microsoft.com/office/drawing/2014/main" id="{A3F0946C-AADF-4B60-A636-8B2845C42FFE}"/>
              </a:ext>
            </a:extLst>
          </p:cNvPr>
          <p:cNvGraphicFramePr>
            <a:graphicFrameLocks noGrp="1"/>
          </p:cNvGraphicFramePr>
          <p:nvPr/>
        </p:nvGraphicFramePr>
        <p:xfrm>
          <a:off x="533400" y="1714500"/>
          <a:ext cx="7391400" cy="2049730"/>
        </p:xfrm>
        <a:graphic>
          <a:graphicData uri="http://schemas.openxmlformats.org/drawingml/2006/table">
            <a:tbl>
              <a:tblPr firstRow="1" bandRow="1">
                <a:tableStyleId>{5C22544A-7EE6-4342-B048-85BDC9FD1C3A}</a:tableStyleId>
              </a:tblPr>
              <a:tblGrid>
                <a:gridCol w="3695700">
                  <a:extLst>
                    <a:ext uri="{9D8B030D-6E8A-4147-A177-3AD203B41FA5}">
                      <a16:colId xmlns="" xmlns:a16="http://schemas.microsoft.com/office/drawing/2014/main" val="20000"/>
                    </a:ext>
                  </a:extLst>
                </a:gridCol>
                <a:gridCol w="3695700">
                  <a:extLst>
                    <a:ext uri="{9D8B030D-6E8A-4147-A177-3AD203B41FA5}">
                      <a16:colId xmlns="" xmlns:a16="http://schemas.microsoft.com/office/drawing/2014/main" val="20001"/>
                    </a:ext>
                  </a:extLst>
                </a:gridCol>
              </a:tblGrid>
              <a:tr h="278084">
                <a:tc>
                  <a:txBody>
                    <a:bodyPr/>
                    <a:lstStyle/>
                    <a:p>
                      <a:r>
                        <a:rPr lang="ru-RU" sz="1400" dirty="0"/>
                        <a:t>Причины</a:t>
                      </a:r>
                    </a:p>
                  </a:txBody>
                  <a:tcPr marT="34285" marB="34285"/>
                </a:tc>
                <a:tc>
                  <a:txBody>
                    <a:bodyPr/>
                    <a:lstStyle/>
                    <a:p>
                      <a:r>
                        <a:rPr lang="ru-RU" sz="1400" dirty="0"/>
                        <a:t>Следствие </a:t>
                      </a:r>
                    </a:p>
                  </a:txBody>
                  <a:tcPr marT="34285" marB="34285"/>
                </a:tc>
                <a:extLst>
                  <a:ext uri="{0D108BD9-81ED-4DB2-BD59-A6C34878D82A}">
                    <a16:rowId xmlns="" xmlns:a16="http://schemas.microsoft.com/office/drawing/2014/main" val="10000"/>
                  </a:ext>
                </a:extLst>
              </a:tr>
              <a:tr h="891530">
                <a:tc>
                  <a:txBody>
                    <a:bodyPr/>
                    <a:lstStyle/>
                    <a:p>
                      <a:r>
                        <a:rPr lang="ru-RU" sz="1400" dirty="0"/>
                        <a:t>По льду летели с лязгом, с громом,</a:t>
                      </a:r>
                      <a:br>
                        <a:rPr lang="ru-RU" sz="1400" dirty="0"/>
                      </a:br>
                      <a:r>
                        <a:rPr lang="ru-RU" sz="1400" dirty="0"/>
                        <a:t>К мохнатым гривам </a:t>
                      </a:r>
                      <a:r>
                        <a:rPr lang="ru-RU" sz="1400" dirty="0" err="1"/>
                        <a:t>наклонясь</a:t>
                      </a:r>
                      <a:r>
                        <a:rPr lang="ru-RU" sz="1400" dirty="0"/>
                        <a:t>;</a:t>
                      </a:r>
                      <a:br>
                        <a:rPr lang="ru-RU" sz="1400" dirty="0"/>
                      </a:br>
                      <a:r>
                        <a:rPr lang="ru-RU" sz="1400" dirty="0"/>
                        <a:t>И первым на коне огромном</a:t>
                      </a:r>
                      <a:br>
                        <a:rPr lang="ru-RU" sz="1400" dirty="0"/>
                      </a:br>
                      <a:r>
                        <a:rPr lang="ru-RU" sz="1400" dirty="0"/>
                        <a:t>В немецкий строй врубился князь.</a:t>
                      </a:r>
                    </a:p>
                  </a:txBody>
                  <a:tcPr marT="34285" marB="34285"/>
                </a:tc>
                <a:tc>
                  <a:txBody>
                    <a:bodyPr/>
                    <a:lstStyle/>
                    <a:p>
                      <a:r>
                        <a:rPr lang="ru-RU" sz="1400" dirty="0"/>
                        <a:t>Отступая перед князем, с коней валились немцы наземь</a:t>
                      </a:r>
                    </a:p>
                  </a:txBody>
                  <a:tcPr marT="34285" marB="34285"/>
                </a:tc>
                <a:extLst>
                  <a:ext uri="{0D108BD9-81ED-4DB2-BD59-A6C34878D82A}">
                    <a16:rowId xmlns="" xmlns:a16="http://schemas.microsoft.com/office/drawing/2014/main" val="10001"/>
                  </a:ext>
                </a:extLst>
              </a:tr>
              <a:tr h="278084">
                <a:tc>
                  <a:txBody>
                    <a:bodyPr/>
                    <a:lstStyle/>
                    <a:p>
                      <a:r>
                        <a:rPr lang="ru-RU" sz="1400" dirty="0"/>
                        <a:t>Под ними дыбом лед вставал</a:t>
                      </a:r>
                    </a:p>
                  </a:txBody>
                  <a:tcPr marT="34285" marB="34285"/>
                </a:tc>
                <a:tc>
                  <a:txBody>
                    <a:bodyPr/>
                    <a:lstStyle/>
                    <a:p>
                      <a:r>
                        <a:rPr lang="ru-RU" sz="1400" dirty="0"/>
                        <a:t>Немцы тонули</a:t>
                      </a:r>
                    </a:p>
                  </a:txBody>
                  <a:tcPr marT="34285" marB="34285"/>
                </a:tc>
                <a:extLst>
                  <a:ext uri="{0D108BD9-81ED-4DB2-BD59-A6C34878D82A}">
                    <a16:rowId xmlns="" xmlns:a16="http://schemas.microsoft.com/office/drawing/2014/main" val="10002"/>
                  </a:ext>
                </a:extLst>
              </a:tr>
              <a:tr h="278084">
                <a:tc>
                  <a:txBody>
                    <a:bodyPr/>
                    <a:lstStyle/>
                    <a:p>
                      <a:endParaRPr lang="ru-RU" sz="1400"/>
                    </a:p>
                  </a:txBody>
                  <a:tcPr marT="34285" marB="34285"/>
                </a:tc>
                <a:tc>
                  <a:txBody>
                    <a:bodyPr/>
                    <a:lstStyle/>
                    <a:p>
                      <a:r>
                        <a:rPr lang="ru-RU" sz="1400" dirty="0"/>
                        <a:t>Их стремена на дно тянули</a:t>
                      </a:r>
                    </a:p>
                  </a:txBody>
                  <a:tcPr marT="34285" marB="34285"/>
                </a:tc>
                <a:extLst>
                  <a:ext uri="{0D108BD9-81ED-4DB2-BD59-A6C34878D82A}">
                    <a16:rowId xmlns="" xmlns:a16="http://schemas.microsoft.com/office/drawing/2014/main" val="10003"/>
                  </a:ext>
                </a:extLst>
              </a:tr>
              <a:tr h="278084">
                <a:tc>
                  <a:txBody>
                    <a:bodyPr/>
                    <a:lstStyle/>
                    <a:p>
                      <a:endParaRPr lang="ru-RU" sz="1400" dirty="0"/>
                    </a:p>
                  </a:txBody>
                  <a:tcPr marT="34285" marB="34285"/>
                </a:tc>
                <a:tc>
                  <a:txBody>
                    <a:bodyPr/>
                    <a:lstStyle/>
                    <a:p>
                      <a:r>
                        <a:rPr lang="ru-RU" sz="1400" dirty="0"/>
                        <a:t>Им панцирь выплыть не давал</a:t>
                      </a:r>
                    </a:p>
                  </a:txBody>
                  <a:tcPr marT="34285" marB="34285"/>
                </a:tc>
                <a:extLst>
                  <a:ext uri="{0D108BD9-81ED-4DB2-BD59-A6C34878D82A}">
                    <a16:rowId xmlns="" xmlns:a16="http://schemas.microsoft.com/office/drawing/2014/main" val="10004"/>
                  </a:ext>
                </a:extLst>
              </a:tr>
            </a:tbl>
          </a:graphicData>
        </a:graphic>
      </p:graphicFrame>
      <p:sp>
        <p:nvSpPr>
          <p:cNvPr id="23574" name="Заголовок 7">
            <a:extLst>
              <a:ext uri="{FF2B5EF4-FFF2-40B4-BE49-F238E27FC236}">
                <a16:creationId xmlns="" xmlns:a16="http://schemas.microsoft.com/office/drawing/2014/main" id="{3B6A4756-91AF-4441-9FB1-C4C972964E7C}"/>
              </a:ext>
            </a:extLst>
          </p:cNvPr>
          <p:cNvSpPr>
            <a:spLocks noGrp="1"/>
          </p:cNvSpPr>
          <p:nvPr>
            <p:ph type="title"/>
          </p:nvPr>
        </p:nvSpPr>
        <p:spPr>
          <a:xfrm>
            <a:off x="612775" y="171450"/>
            <a:ext cx="8153400" cy="742950"/>
          </a:xfrm>
        </p:spPr>
        <p:txBody>
          <a:bodyPr/>
          <a:lstStyle/>
          <a:p>
            <a:pPr eaLnBrk="1" hangingPunct="1"/>
            <a:r>
              <a:rPr lang="ru-RU" altLang="ru-RU" sz="3200" b="1" dirty="0"/>
              <a:t>Найдите причинно-следственные связи</a:t>
            </a:r>
            <a:r>
              <a:rPr lang="ru-RU" altLang="ru-RU" b="1" dirty="0"/>
              <a:t>. </a:t>
            </a:r>
            <a:endParaRPr lang="ru-RU" altLang="ru-RU" dirty="0"/>
          </a:p>
        </p:txBody>
      </p:sp>
      <p:pic>
        <p:nvPicPr>
          <p:cNvPr id="23575" name="Picture 6" descr="ag00029_">
            <a:extLst>
              <a:ext uri="{FF2B5EF4-FFF2-40B4-BE49-F238E27FC236}">
                <a16:creationId xmlns="" xmlns:a16="http://schemas.microsoft.com/office/drawing/2014/main" id="{71CAA855-0AF6-4E3F-8A13-9F14CD750C06}"/>
              </a:ext>
            </a:extLst>
          </p:cNvPr>
          <p:cNvPicPr>
            <a:picLocks noChangeAspect="1" noChangeArrowheads="1" noCrop="1"/>
          </p:cNvPicPr>
          <p:nvPr/>
        </p:nvPicPr>
        <p:blipFill>
          <a:blip r:embed="rId2">
            <a:extLst>
              <a:ext uri="{28A0092B-C50C-407E-A947-70E740481C1C}">
                <a14:useLocalDpi xmlns="" xmlns:a14="http://schemas.microsoft.com/office/drawing/2010/main" val="0"/>
              </a:ext>
            </a:extLst>
          </a:blip>
          <a:srcRect/>
          <a:stretch>
            <a:fillRect/>
          </a:stretch>
        </p:blipFill>
        <p:spPr bwMode="auto">
          <a:xfrm>
            <a:off x="7500958" y="500048"/>
            <a:ext cx="1512888" cy="900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Содержимое 2">
            <a:extLst>
              <a:ext uri="{FF2B5EF4-FFF2-40B4-BE49-F238E27FC236}">
                <a16:creationId xmlns="" xmlns:a16="http://schemas.microsoft.com/office/drawing/2014/main" id="{B9EDC2DA-E813-4608-8CF2-02E27AACEB81}"/>
              </a:ext>
            </a:extLst>
          </p:cNvPr>
          <p:cNvSpPr>
            <a:spLocks noGrp="1"/>
          </p:cNvSpPr>
          <p:nvPr>
            <p:ph sz="quarter" idx="1"/>
          </p:nvPr>
        </p:nvSpPr>
        <p:spPr>
          <a:xfrm>
            <a:off x="571472" y="857238"/>
            <a:ext cx="8143932" cy="4286262"/>
          </a:xfrm>
        </p:spPr>
        <p:txBody>
          <a:bodyPr/>
          <a:lstStyle/>
          <a:p>
            <a:pPr eaLnBrk="1" hangingPunct="1">
              <a:buFont typeface="Wingdings" panose="05000000000000000000" pitchFamily="2" charset="2"/>
              <a:buNone/>
            </a:pPr>
            <a:r>
              <a:rPr lang="ru-RU" altLang="ru-RU" sz="2400" dirty="0"/>
              <a:t>    </a:t>
            </a:r>
            <a:r>
              <a:rPr lang="ru-RU" altLang="ru-RU" sz="1800" dirty="0"/>
              <a:t>Сорок девять дней старался</a:t>
            </a:r>
            <a:br>
              <a:rPr lang="ru-RU" altLang="ru-RU" sz="1800" dirty="0"/>
            </a:br>
            <a:r>
              <a:rPr lang="ru-RU" altLang="ru-RU" sz="1800" dirty="0"/>
              <a:t>Город одолеть Иван.</a:t>
            </a:r>
            <a:br>
              <a:rPr lang="ru-RU" altLang="ru-RU" sz="1800" dirty="0"/>
            </a:br>
            <a:r>
              <a:rPr lang="ru-RU" altLang="ru-RU" sz="1800" dirty="0"/>
              <a:t>Сорок девять дней держался,</a:t>
            </a:r>
            <a:br>
              <a:rPr lang="ru-RU" altLang="ru-RU" sz="1800" dirty="0"/>
            </a:br>
            <a:r>
              <a:rPr lang="ru-RU" altLang="ru-RU" sz="1800" dirty="0"/>
              <a:t>Не сдавался вражий стан.</a:t>
            </a:r>
            <a:br>
              <a:rPr lang="ru-RU" altLang="ru-RU" sz="1800" dirty="0"/>
            </a:br>
            <a:r>
              <a:rPr lang="ru-RU" altLang="ru-RU" sz="1800" dirty="0"/>
              <a:t>И тогда подкоп прорыли</a:t>
            </a:r>
            <a:br>
              <a:rPr lang="ru-RU" altLang="ru-RU" sz="1800" dirty="0"/>
            </a:br>
            <a:r>
              <a:rPr lang="ru-RU" altLang="ru-RU" sz="1800" dirty="0"/>
              <a:t>Государевы полки.</a:t>
            </a:r>
            <a:br>
              <a:rPr lang="ru-RU" altLang="ru-RU" sz="1800" dirty="0"/>
            </a:br>
            <a:r>
              <a:rPr lang="ru-RU" altLang="ru-RU" sz="1800" dirty="0"/>
              <a:t>Бочки с порохом вкатили</a:t>
            </a:r>
            <a:br>
              <a:rPr lang="ru-RU" altLang="ru-RU" sz="1800" dirty="0"/>
            </a:br>
            <a:r>
              <a:rPr lang="ru-RU" altLang="ru-RU" sz="1800" dirty="0"/>
              <a:t>Высоки да широки.</a:t>
            </a:r>
            <a:br>
              <a:rPr lang="ru-RU" altLang="ru-RU" sz="1800" dirty="0"/>
            </a:br>
            <a:r>
              <a:rPr lang="ru-RU" altLang="ru-RU" sz="1800" dirty="0"/>
              <a:t>На пятидесятый день,</a:t>
            </a:r>
            <a:br>
              <a:rPr lang="ru-RU" altLang="ru-RU" sz="1800" dirty="0"/>
            </a:br>
            <a:r>
              <a:rPr lang="ru-RU" altLang="ru-RU" sz="1800" dirty="0"/>
              <a:t>Лишь ушла ночная тень.</a:t>
            </a:r>
            <a:br>
              <a:rPr lang="ru-RU" altLang="ru-RU" sz="1800" dirty="0"/>
            </a:br>
            <a:r>
              <a:rPr lang="ru-RU" altLang="ru-RU" sz="1800" dirty="0"/>
              <a:t>...Вдруг раздался взрыв могучий,</a:t>
            </a:r>
            <a:br>
              <a:rPr lang="ru-RU" altLang="ru-RU" sz="1800" dirty="0"/>
            </a:br>
            <a:r>
              <a:rPr lang="ru-RU" altLang="ru-RU" sz="1800" dirty="0"/>
              <a:t>И стена взлетела тучей...</a:t>
            </a:r>
            <a:br>
              <a:rPr lang="ru-RU" altLang="ru-RU" sz="1800" dirty="0"/>
            </a:br>
            <a:r>
              <a:rPr lang="ru-RU" altLang="ru-RU" sz="1800" dirty="0"/>
              <a:t>Вихорь огненный стоял </a:t>
            </a:r>
            <a:r>
              <a:rPr lang="ru-RU" altLang="ru-RU" sz="1800" dirty="0" smtClean="0"/>
              <a:t>—</a:t>
            </a:r>
            <a:r>
              <a:rPr lang="ru-RU" altLang="ru-RU" sz="1800" dirty="0"/>
              <a:t/>
            </a:r>
            <a:br>
              <a:rPr lang="ru-RU" altLang="ru-RU" sz="1800" dirty="0"/>
            </a:br>
            <a:r>
              <a:rPr lang="ru-RU" altLang="ru-RU" sz="1800" dirty="0"/>
              <a:t>Неприятель город сдал</a:t>
            </a:r>
            <a:r>
              <a:rPr lang="ru-RU" altLang="ru-RU" sz="1800" dirty="0" smtClean="0"/>
              <a:t>.    («Быль о том, как наш народ на Казань пошел в поход»)</a:t>
            </a:r>
            <a:endParaRPr lang="ru-RU" altLang="ru-RU" sz="1800" dirty="0"/>
          </a:p>
          <a:p>
            <a:pPr eaLnBrk="1" hangingPunct="1"/>
            <a:endParaRPr lang="ru-RU" altLang="ru-RU" dirty="0"/>
          </a:p>
        </p:txBody>
      </p:sp>
      <p:sp>
        <p:nvSpPr>
          <p:cNvPr id="24580" name="Заголовок 7">
            <a:extLst>
              <a:ext uri="{FF2B5EF4-FFF2-40B4-BE49-F238E27FC236}">
                <a16:creationId xmlns="" xmlns:a16="http://schemas.microsoft.com/office/drawing/2014/main" id="{9D8AC3E4-1A3A-42AD-BF97-5748100614BF}"/>
              </a:ext>
            </a:extLst>
          </p:cNvPr>
          <p:cNvSpPr>
            <a:spLocks noGrp="1"/>
          </p:cNvSpPr>
          <p:nvPr>
            <p:ph type="title"/>
          </p:nvPr>
        </p:nvSpPr>
        <p:spPr>
          <a:xfrm>
            <a:off x="612775" y="171450"/>
            <a:ext cx="6316679" cy="742950"/>
          </a:xfrm>
        </p:spPr>
        <p:txBody>
          <a:bodyPr/>
          <a:lstStyle/>
          <a:p>
            <a:pPr eaLnBrk="1" hangingPunct="1"/>
            <a:r>
              <a:rPr lang="ru-RU" altLang="ru-RU" sz="2400" b="1" dirty="0"/>
              <a:t>Найдите причинно-следственные связи</a:t>
            </a:r>
            <a:r>
              <a:rPr lang="ru-RU" altLang="ru-RU" b="1" dirty="0"/>
              <a:t>. </a:t>
            </a:r>
            <a:endParaRPr lang="ru-RU" altLang="ru-RU" dirty="0"/>
          </a:p>
        </p:txBody>
      </p:sp>
      <p:pic>
        <p:nvPicPr>
          <p:cNvPr id="24581" name="Picture 2" descr="http://xn--h1aagokeh.xn--p1ai/wp-content/uploads/2015/11/shapka_kazan.jpg">
            <a:extLst>
              <a:ext uri="{FF2B5EF4-FFF2-40B4-BE49-F238E27FC236}">
                <a16:creationId xmlns="" xmlns:a16="http://schemas.microsoft.com/office/drawing/2014/main" id="{64E498AD-2C31-4676-B140-3351F85E868E}"/>
              </a:ext>
            </a:extLst>
          </p:cNvPr>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5875020" y="1142990"/>
            <a:ext cx="3268980" cy="32147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Содержимое 5">
            <a:extLst>
              <a:ext uri="{FF2B5EF4-FFF2-40B4-BE49-F238E27FC236}">
                <a16:creationId xmlns="" xmlns:a16="http://schemas.microsoft.com/office/drawing/2014/main" id="{32C7689D-9FAE-46BD-8EF5-32FCE5937EDC}"/>
              </a:ext>
            </a:extLst>
          </p:cNvPr>
          <p:cNvGraphicFramePr>
            <a:graphicFrameLocks noGrp="1"/>
          </p:cNvGraphicFramePr>
          <p:nvPr>
            <p:ph sz="quarter" idx="1"/>
          </p:nvPr>
        </p:nvGraphicFramePr>
        <p:xfrm>
          <a:off x="533400" y="1943101"/>
          <a:ext cx="8153400" cy="1203864"/>
        </p:xfrm>
        <a:graphic>
          <a:graphicData uri="http://schemas.openxmlformats.org/drawingml/2006/table">
            <a:tbl>
              <a:tblPr firstRow="1" bandRow="1">
                <a:tableStyleId>{5C22544A-7EE6-4342-B048-85BDC9FD1C3A}</a:tableStyleId>
              </a:tblPr>
              <a:tblGrid>
                <a:gridCol w="4076700">
                  <a:extLst>
                    <a:ext uri="{9D8B030D-6E8A-4147-A177-3AD203B41FA5}">
                      <a16:colId xmlns="" xmlns:a16="http://schemas.microsoft.com/office/drawing/2014/main" val="20000"/>
                    </a:ext>
                  </a:extLst>
                </a:gridCol>
                <a:gridCol w="4076700">
                  <a:extLst>
                    <a:ext uri="{9D8B030D-6E8A-4147-A177-3AD203B41FA5}">
                      <a16:colId xmlns="" xmlns:a16="http://schemas.microsoft.com/office/drawing/2014/main" val="20001"/>
                    </a:ext>
                  </a:extLst>
                </a:gridCol>
              </a:tblGrid>
              <a:tr h="277937">
                <a:tc>
                  <a:txBody>
                    <a:bodyPr/>
                    <a:lstStyle/>
                    <a:p>
                      <a:r>
                        <a:rPr lang="ru-RU" sz="1400" dirty="0"/>
                        <a:t>Причины </a:t>
                      </a:r>
                    </a:p>
                  </a:txBody>
                  <a:tcPr marT="34266" marB="34266"/>
                </a:tc>
                <a:tc>
                  <a:txBody>
                    <a:bodyPr/>
                    <a:lstStyle/>
                    <a:p>
                      <a:r>
                        <a:rPr lang="ru-RU" sz="1400" dirty="0"/>
                        <a:t>Следствие </a:t>
                      </a:r>
                    </a:p>
                  </a:txBody>
                  <a:tcPr marT="34266" marB="34266"/>
                </a:tc>
                <a:extLst>
                  <a:ext uri="{0D108BD9-81ED-4DB2-BD59-A6C34878D82A}">
                    <a16:rowId xmlns="" xmlns:a16="http://schemas.microsoft.com/office/drawing/2014/main" val="10000"/>
                  </a:ext>
                </a:extLst>
              </a:tr>
              <a:tr h="891492">
                <a:tc>
                  <a:txBody>
                    <a:bodyPr/>
                    <a:lstStyle/>
                    <a:p>
                      <a:r>
                        <a:rPr lang="ru-RU" sz="1400" dirty="0"/>
                        <a:t>1.Подкоп прорыли</a:t>
                      </a:r>
                    </a:p>
                    <a:p>
                      <a:r>
                        <a:rPr lang="ru-RU" sz="1400" dirty="0"/>
                        <a:t>2.Бочки с порохом вкатили</a:t>
                      </a:r>
                    </a:p>
                    <a:p>
                      <a:r>
                        <a:rPr lang="ru-RU" sz="1400" dirty="0"/>
                        <a:t>3.Вдруг раздался взрыв могучий,</a:t>
                      </a:r>
                      <a:br>
                        <a:rPr lang="ru-RU" sz="1400" dirty="0"/>
                      </a:br>
                      <a:r>
                        <a:rPr lang="ru-RU" sz="1400" dirty="0"/>
                        <a:t>И стена взлетела тучей.</a:t>
                      </a:r>
                    </a:p>
                  </a:txBody>
                  <a:tcPr marT="34266" marB="34266"/>
                </a:tc>
                <a:tc>
                  <a:txBody>
                    <a:bodyPr/>
                    <a:lstStyle/>
                    <a:p>
                      <a:r>
                        <a:rPr lang="ru-RU" sz="1400" dirty="0"/>
                        <a:t>Неприятель город сдал</a:t>
                      </a:r>
                    </a:p>
                  </a:txBody>
                  <a:tcPr marT="34266" marB="34266"/>
                </a:tc>
                <a:extLst>
                  <a:ext uri="{0D108BD9-81ED-4DB2-BD59-A6C34878D82A}">
                    <a16:rowId xmlns="" xmlns:a16="http://schemas.microsoft.com/office/drawing/2014/main" val="10001"/>
                  </a:ext>
                </a:extLst>
              </a:tr>
            </a:tbl>
          </a:graphicData>
        </a:graphic>
      </p:graphicFrame>
      <p:sp>
        <p:nvSpPr>
          <p:cNvPr id="25613" name="Заголовок 7">
            <a:extLst>
              <a:ext uri="{FF2B5EF4-FFF2-40B4-BE49-F238E27FC236}">
                <a16:creationId xmlns="" xmlns:a16="http://schemas.microsoft.com/office/drawing/2014/main" id="{76543BBD-CFA7-4A04-B8C5-E7BCC4F9C5FE}"/>
              </a:ext>
            </a:extLst>
          </p:cNvPr>
          <p:cNvSpPr>
            <a:spLocks noGrp="1"/>
          </p:cNvSpPr>
          <p:nvPr>
            <p:ph type="title"/>
          </p:nvPr>
        </p:nvSpPr>
        <p:spPr>
          <a:xfrm>
            <a:off x="612775" y="171450"/>
            <a:ext cx="8153400" cy="742950"/>
          </a:xfrm>
        </p:spPr>
        <p:txBody>
          <a:bodyPr/>
          <a:lstStyle/>
          <a:p>
            <a:pPr eaLnBrk="1" hangingPunct="1"/>
            <a:r>
              <a:rPr lang="ru-RU" altLang="ru-RU" b="1"/>
              <a:t>Найдите причинно-следственные связи. </a:t>
            </a:r>
            <a:endParaRPr lang="ru-RU" altLang="ru-RU"/>
          </a:p>
        </p:txBody>
      </p:sp>
      <p:pic>
        <p:nvPicPr>
          <p:cNvPr id="25614" name="Picture 6" descr="ag00029_">
            <a:extLst>
              <a:ext uri="{FF2B5EF4-FFF2-40B4-BE49-F238E27FC236}">
                <a16:creationId xmlns="" xmlns:a16="http://schemas.microsoft.com/office/drawing/2014/main" id="{DBB7029E-B9F8-41C0-86B5-2D573173F750}"/>
              </a:ext>
            </a:extLst>
          </p:cNvPr>
          <p:cNvPicPr>
            <a:picLocks noChangeAspect="1" noChangeArrowheads="1" noCrop="1"/>
          </p:cNvPicPr>
          <p:nvPr/>
        </p:nvPicPr>
        <p:blipFill>
          <a:blip r:embed="rId2">
            <a:extLst>
              <a:ext uri="{28A0092B-C50C-407E-A947-70E740481C1C}">
                <a14:useLocalDpi xmlns="" xmlns:a14="http://schemas.microsoft.com/office/drawing/2010/main" val="0"/>
              </a:ext>
            </a:extLst>
          </a:blip>
          <a:srcRect/>
          <a:stretch>
            <a:fillRect/>
          </a:stretch>
        </p:blipFill>
        <p:spPr bwMode="auto">
          <a:xfrm>
            <a:off x="7215206" y="142858"/>
            <a:ext cx="1512888" cy="900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Содержимое 2">
            <a:extLst>
              <a:ext uri="{FF2B5EF4-FFF2-40B4-BE49-F238E27FC236}">
                <a16:creationId xmlns="" xmlns:a16="http://schemas.microsoft.com/office/drawing/2014/main" id="{08F1CF12-9FEB-46F9-81FF-18A790E5C39F}"/>
              </a:ext>
            </a:extLst>
          </p:cNvPr>
          <p:cNvSpPr>
            <a:spLocks noGrp="1"/>
          </p:cNvSpPr>
          <p:nvPr>
            <p:ph sz="quarter" idx="1"/>
          </p:nvPr>
        </p:nvSpPr>
        <p:spPr>
          <a:xfrm>
            <a:off x="609600" y="785800"/>
            <a:ext cx="8153400" cy="3729050"/>
          </a:xfrm>
        </p:spPr>
        <p:txBody>
          <a:bodyPr/>
          <a:lstStyle/>
          <a:p>
            <a:pPr eaLnBrk="1" hangingPunct="1">
              <a:buFont typeface="Wingdings" panose="05000000000000000000" pitchFamily="2" charset="2"/>
              <a:buNone/>
            </a:pPr>
            <a:r>
              <a:rPr lang="ru-RU" altLang="ru-RU" sz="1800" dirty="0"/>
              <a:t>     Царь отстегнул соболий ворот —</a:t>
            </a:r>
            <a:br>
              <a:rPr lang="ru-RU" altLang="ru-RU" sz="1800" dirty="0"/>
            </a:br>
            <a:r>
              <a:rPr lang="ru-RU" altLang="ru-RU" sz="1800" dirty="0"/>
              <a:t>Томила в башне духота.</a:t>
            </a:r>
            <a:br>
              <a:rPr lang="ru-RU" altLang="ru-RU" sz="1800" dirty="0"/>
            </a:br>
            <a:r>
              <a:rPr lang="ru-RU" altLang="ru-RU" sz="1800" dirty="0"/>
              <a:t>«Вот это — крепость </a:t>
            </a:r>
            <a:r>
              <a:rPr lang="ru-RU" altLang="ru-RU" sz="1800" dirty="0" err="1"/>
              <a:t>Иван-город</a:t>
            </a:r>
            <a:r>
              <a:rPr lang="ru-RU" altLang="ru-RU" sz="1800" dirty="0"/>
              <a:t>,</a:t>
            </a:r>
            <a:br>
              <a:rPr lang="ru-RU" altLang="ru-RU" sz="1800" dirty="0"/>
            </a:br>
            <a:r>
              <a:rPr lang="ru-RU" altLang="ru-RU" sz="1800" dirty="0"/>
              <a:t>Что дед наш строил неспроста!</a:t>
            </a:r>
            <a:br>
              <a:rPr lang="ru-RU" altLang="ru-RU" sz="1800" dirty="0"/>
            </a:br>
            <a:r>
              <a:rPr lang="ru-RU" altLang="ru-RU" sz="1800" dirty="0"/>
              <a:t>Вот здесь нам строить </a:t>
            </a:r>
            <a:r>
              <a:rPr lang="ru-RU" altLang="ru-RU" sz="1800" dirty="0" err="1"/>
              <a:t>верфу</a:t>
            </a:r>
            <a:r>
              <a:rPr lang="ru-RU" altLang="ru-RU" sz="1800" dirty="0"/>
              <a:t> нужно,</a:t>
            </a:r>
            <a:br>
              <a:rPr lang="ru-RU" altLang="ru-RU" sz="1800" dirty="0"/>
            </a:br>
            <a:r>
              <a:rPr lang="ru-RU" altLang="ru-RU" sz="1800" dirty="0"/>
              <a:t>Чтоб снаряжались корабли,</a:t>
            </a:r>
            <a:br>
              <a:rPr lang="ru-RU" altLang="ru-RU" sz="1800" dirty="0"/>
            </a:br>
            <a:r>
              <a:rPr lang="ru-RU" altLang="ru-RU" sz="1800" dirty="0"/>
              <a:t>Чтоб морем северным и южным</a:t>
            </a:r>
            <a:br>
              <a:rPr lang="ru-RU" altLang="ru-RU" sz="1800" dirty="0"/>
            </a:br>
            <a:r>
              <a:rPr lang="ru-RU" altLang="ru-RU" sz="1800" dirty="0"/>
              <a:t>Свободно плавать мы могли.</a:t>
            </a:r>
          </a:p>
          <a:p>
            <a:pPr eaLnBrk="1" hangingPunct="1">
              <a:buFont typeface="Wingdings" panose="05000000000000000000" pitchFamily="2" charset="2"/>
              <a:buNone/>
            </a:pPr>
            <a:r>
              <a:rPr lang="ru-RU" altLang="ru-RU" sz="1800" dirty="0"/>
              <a:t>     Здесь в рабстве эсты с латышами, —</a:t>
            </a:r>
            <a:br>
              <a:rPr lang="ru-RU" altLang="ru-RU" sz="1800" dirty="0"/>
            </a:br>
            <a:r>
              <a:rPr lang="ru-RU" altLang="ru-RU" sz="1800" dirty="0"/>
              <a:t>Нам доведется их спасти,</a:t>
            </a:r>
            <a:br>
              <a:rPr lang="ru-RU" altLang="ru-RU" sz="1800" dirty="0"/>
            </a:br>
            <a:r>
              <a:rPr lang="ru-RU" altLang="ru-RU" sz="1800" dirty="0"/>
              <a:t>И пусть балтийские народы</a:t>
            </a:r>
            <a:br>
              <a:rPr lang="ru-RU" altLang="ru-RU" sz="1800" dirty="0"/>
            </a:br>
            <a:r>
              <a:rPr lang="ru-RU" altLang="ru-RU" sz="1800" dirty="0"/>
              <a:t>Пропустят нас в морские воды.</a:t>
            </a:r>
          </a:p>
          <a:p>
            <a:pPr eaLnBrk="1" hangingPunct="1">
              <a:buFont typeface="Wingdings" panose="05000000000000000000" pitchFamily="2" charset="2"/>
              <a:buNone/>
            </a:pPr>
            <a:r>
              <a:rPr lang="ru-RU" altLang="ru-RU" sz="1800" dirty="0"/>
              <a:t>     Вот для чего Руси нужна</a:t>
            </a:r>
            <a:br>
              <a:rPr lang="ru-RU" altLang="ru-RU" sz="1800" dirty="0"/>
            </a:br>
            <a:r>
              <a:rPr lang="ru-RU" altLang="ru-RU" sz="1800" dirty="0"/>
              <a:t>С Ливонским орденом война!»</a:t>
            </a:r>
          </a:p>
          <a:p>
            <a:pPr eaLnBrk="1" hangingPunct="1"/>
            <a:endParaRPr lang="ru-RU" altLang="ru-RU" sz="1800" dirty="0"/>
          </a:p>
        </p:txBody>
      </p:sp>
      <p:sp>
        <p:nvSpPr>
          <p:cNvPr id="26627" name="Заголовок 7">
            <a:extLst>
              <a:ext uri="{FF2B5EF4-FFF2-40B4-BE49-F238E27FC236}">
                <a16:creationId xmlns="" xmlns:a16="http://schemas.microsoft.com/office/drawing/2014/main" id="{D22C83AA-8208-4109-B6E0-7253B0085744}"/>
              </a:ext>
            </a:extLst>
          </p:cNvPr>
          <p:cNvSpPr>
            <a:spLocks noGrp="1"/>
          </p:cNvSpPr>
          <p:nvPr>
            <p:ph type="title"/>
          </p:nvPr>
        </p:nvSpPr>
        <p:spPr>
          <a:xfrm>
            <a:off x="612775" y="171450"/>
            <a:ext cx="8153400" cy="542912"/>
          </a:xfrm>
        </p:spPr>
        <p:txBody>
          <a:bodyPr/>
          <a:lstStyle/>
          <a:p>
            <a:pPr eaLnBrk="1" hangingPunct="1"/>
            <a:r>
              <a:rPr lang="ru-RU" altLang="ru-RU" sz="2400" b="1" dirty="0"/>
              <a:t>Найдите причинно-следственные </a:t>
            </a:r>
            <a:r>
              <a:rPr lang="ru-RU" altLang="ru-RU" sz="2400" b="1" dirty="0" smtClean="0"/>
              <a:t>связи.</a:t>
            </a:r>
            <a:r>
              <a:rPr lang="ru-RU" altLang="ru-RU" b="1" dirty="0" smtClean="0"/>
              <a:t> </a:t>
            </a:r>
            <a:endParaRPr lang="ru-RU" altLang="ru-RU" dirty="0"/>
          </a:p>
        </p:txBody>
      </p:sp>
      <p:pic>
        <p:nvPicPr>
          <p:cNvPr id="26628" name="Picture 6" descr="ag00029_">
            <a:extLst>
              <a:ext uri="{FF2B5EF4-FFF2-40B4-BE49-F238E27FC236}">
                <a16:creationId xmlns="" xmlns:a16="http://schemas.microsoft.com/office/drawing/2014/main" id="{C0495DA2-6CB4-4312-8300-50834A0D7F16}"/>
              </a:ext>
            </a:extLst>
          </p:cNvPr>
          <p:cNvPicPr>
            <a:picLocks noChangeAspect="1" noChangeArrowheads="1" noCrop="1"/>
          </p:cNvPicPr>
          <p:nvPr/>
        </p:nvPicPr>
        <p:blipFill>
          <a:blip r:embed="rId2">
            <a:extLst>
              <a:ext uri="{28A0092B-C50C-407E-A947-70E740481C1C}">
                <a14:useLocalDpi xmlns="" xmlns:a14="http://schemas.microsoft.com/office/drawing/2010/main" val="0"/>
              </a:ext>
            </a:extLst>
          </a:blip>
          <a:srcRect/>
          <a:stretch>
            <a:fillRect/>
          </a:stretch>
        </p:blipFill>
        <p:spPr bwMode="auto">
          <a:xfrm>
            <a:off x="7286644" y="142858"/>
            <a:ext cx="1512888" cy="900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6629" name="Picture 2" descr="http://www.istpravda.ru/upload/medialibrary/7a7/7a7bdce03cf3a11cf2240738639e5153.jpg">
            <a:extLst>
              <a:ext uri="{FF2B5EF4-FFF2-40B4-BE49-F238E27FC236}">
                <a16:creationId xmlns="" xmlns:a16="http://schemas.microsoft.com/office/drawing/2014/main" id="{75C4EEC6-88A5-4857-AE94-B4B35C7C039F}"/>
              </a:ext>
            </a:extLst>
          </p:cNvPr>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5643570" y="2643188"/>
            <a:ext cx="3352800" cy="19276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Содержимое 5">
            <a:extLst>
              <a:ext uri="{FF2B5EF4-FFF2-40B4-BE49-F238E27FC236}">
                <a16:creationId xmlns="" xmlns:a16="http://schemas.microsoft.com/office/drawing/2014/main" id="{AD3D8C7C-E64F-444C-A000-1E80823E36A2}"/>
              </a:ext>
            </a:extLst>
          </p:cNvPr>
          <p:cNvGraphicFramePr>
            <a:graphicFrameLocks noGrp="1"/>
          </p:cNvGraphicFramePr>
          <p:nvPr>
            <p:ph sz="quarter" idx="1"/>
          </p:nvPr>
        </p:nvGraphicFramePr>
        <p:xfrm>
          <a:off x="609600" y="1657350"/>
          <a:ext cx="8153400" cy="2339304"/>
        </p:xfrm>
        <a:graphic>
          <a:graphicData uri="http://schemas.openxmlformats.org/drawingml/2006/table">
            <a:tbl>
              <a:tblPr firstRow="1" bandRow="1">
                <a:tableStyleId>{5C22544A-7EE6-4342-B048-85BDC9FD1C3A}</a:tableStyleId>
              </a:tblPr>
              <a:tblGrid>
                <a:gridCol w="4076700">
                  <a:extLst>
                    <a:ext uri="{9D8B030D-6E8A-4147-A177-3AD203B41FA5}">
                      <a16:colId xmlns="" xmlns:a16="http://schemas.microsoft.com/office/drawing/2014/main" val="20000"/>
                    </a:ext>
                  </a:extLst>
                </a:gridCol>
                <a:gridCol w="4076700">
                  <a:extLst>
                    <a:ext uri="{9D8B030D-6E8A-4147-A177-3AD203B41FA5}">
                      <a16:colId xmlns="" xmlns:a16="http://schemas.microsoft.com/office/drawing/2014/main" val="20001"/>
                    </a:ext>
                  </a:extLst>
                </a:gridCol>
              </a:tblGrid>
              <a:tr h="278080">
                <a:tc>
                  <a:txBody>
                    <a:bodyPr/>
                    <a:lstStyle/>
                    <a:p>
                      <a:r>
                        <a:rPr lang="ru-RU" sz="1400" dirty="0"/>
                        <a:t>Причины </a:t>
                      </a:r>
                    </a:p>
                  </a:txBody>
                  <a:tcPr marT="34284" marB="34284"/>
                </a:tc>
                <a:tc>
                  <a:txBody>
                    <a:bodyPr/>
                    <a:lstStyle/>
                    <a:p>
                      <a:r>
                        <a:rPr lang="ru-RU" sz="1400" dirty="0"/>
                        <a:t>Следствие </a:t>
                      </a:r>
                    </a:p>
                  </a:txBody>
                  <a:tcPr marT="34284" marB="34284"/>
                </a:tc>
                <a:extLst>
                  <a:ext uri="{0D108BD9-81ED-4DB2-BD59-A6C34878D82A}">
                    <a16:rowId xmlns="" xmlns:a16="http://schemas.microsoft.com/office/drawing/2014/main" val="10000"/>
                  </a:ext>
                </a:extLst>
              </a:tr>
              <a:tr h="278080">
                <a:tc>
                  <a:txBody>
                    <a:bodyPr/>
                    <a:lstStyle/>
                    <a:p>
                      <a:r>
                        <a:rPr lang="ru-RU" sz="1400" dirty="0"/>
                        <a:t>Томила в башне духота</a:t>
                      </a:r>
                    </a:p>
                  </a:txBody>
                  <a:tcPr marT="34284" marB="34284"/>
                </a:tc>
                <a:tc>
                  <a:txBody>
                    <a:bodyPr/>
                    <a:lstStyle/>
                    <a:p>
                      <a:r>
                        <a:rPr lang="ru-RU" sz="1400" dirty="0"/>
                        <a:t>Царь отстегнул соболий ворот </a:t>
                      </a:r>
                    </a:p>
                  </a:txBody>
                  <a:tcPr marT="34284" marB="34284"/>
                </a:tc>
                <a:extLst>
                  <a:ext uri="{0D108BD9-81ED-4DB2-BD59-A6C34878D82A}">
                    <a16:rowId xmlns="" xmlns:a16="http://schemas.microsoft.com/office/drawing/2014/main" val="10001"/>
                  </a:ext>
                </a:extLst>
              </a:tr>
              <a:tr h="171448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dirty="0"/>
                        <a:t>1.Вот здесь нам строить </a:t>
                      </a:r>
                      <a:r>
                        <a:rPr lang="ru-RU" sz="1400" dirty="0" err="1"/>
                        <a:t>верфу</a:t>
                      </a:r>
                      <a:r>
                        <a:rPr lang="ru-RU" sz="1400" dirty="0"/>
                        <a:t> нужно,</a:t>
                      </a:r>
                    </a:p>
                    <a:p>
                      <a:r>
                        <a:rPr lang="ru-RU" sz="1400" dirty="0"/>
                        <a:t>Чтоб снаряжались корабли</a:t>
                      </a:r>
                    </a:p>
                    <a:p>
                      <a:r>
                        <a:rPr lang="ru-RU" sz="1400" dirty="0"/>
                        <a:t>Чтоб морем северным и южным</a:t>
                      </a:r>
                      <a:br>
                        <a:rPr lang="ru-RU" sz="1400" dirty="0"/>
                      </a:br>
                      <a:r>
                        <a:rPr lang="ru-RU" sz="1400" dirty="0"/>
                        <a:t>Свободно плавать мы могли.</a:t>
                      </a:r>
                    </a:p>
                    <a:p>
                      <a:r>
                        <a:rPr lang="ru-RU" sz="1400" dirty="0"/>
                        <a:t>2.Здесь в рабстве эсты с латышами, —</a:t>
                      </a:r>
                      <a:br>
                        <a:rPr lang="ru-RU" sz="1400" dirty="0"/>
                      </a:br>
                      <a:r>
                        <a:rPr lang="ru-RU" sz="1400" dirty="0"/>
                        <a:t>Нам доведется их спасти.</a:t>
                      </a:r>
                    </a:p>
                    <a:p>
                      <a:r>
                        <a:rPr lang="ru-RU" sz="1400" dirty="0"/>
                        <a:t>3.Пусть балтийские народы</a:t>
                      </a:r>
                      <a:br>
                        <a:rPr lang="ru-RU" sz="1400" dirty="0"/>
                      </a:br>
                      <a:r>
                        <a:rPr lang="ru-RU" sz="1400" dirty="0"/>
                        <a:t>Пропустят нас в морские воды.</a:t>
                      </a:r>
                    </a:p>
                  </a:txBody>
                  <a:tcPr marT="34284" marB="3428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dirty="0"/>
                        <a:t>Вот для чего Руси нужна</a:t>
                      </a:r>
                      <a:br>
                        <a:rPr lang="ru-RU" sz="1400" dirty="0"/>
                      </a:br>
                      <a:r>
                        <a:rPr lang="ru-RU" sz="1400" dirty="0"/>
                        <a:t>С Ливонским орденом война</a:t>
                      </a:r>
                    </a:p>
                    <a:p>
                      <a:endParaRPr lang="ru-RU" sz="1400" dirty="0"/>
                    </a:p>
                  </a:txBody>
                  <a:tcPr marT="34284" marB="34284"/>
                </a:tc>
                <a:extLst>
                  <a:ext uri="{0D108BD9-81ED-4DB2-BD59-A6C34878D82A}">
                    <a16:rowId xmlns="" xmlns:a16="http://schemas.microsoft.com/office/drawing/2014/main" val="10002"/>
                  </a:ext>
                </a:extLst>
              </a:tr>
            </a:tbl>
          </a:graphicData>
        </a:graphic>
      </p:graphicFrame>
      <p:sp>
        <p:nvSpPr>
          <p:cNvPr id="27664" name="Заголовок 7">
            <a:extLst>
              <a:ext uri="{FF2B5EF4-FFF2-40B4-BE49-F238E27FC236}">
                <a16:creationId xmlns="" xmlns:a16="http://schemas.microsoft.com/office/drawing/2014/main" id="{466632AF-9893-458C-9026-80CBB53847CA}"/>
              </a:ext>
            </a:extLst>
          </p:cNvPr>
          <p:cNvSpPr>
            <a:spLocks noGrp="1"/>
          </p:cNvSpPr>
          <p:nvPr>
            <p:ph type="title"/>
          </p:nvPr>
        </p:nvSpPr>
        <p:spPr>
          <a:xfrm>
            <a:off x="612775" y="171450"/>
            <a:ext cx="8153400" cy="742950"/>
          </a:xfrm>
        </p:spPr>
        <p:txBody>
          <a:bodyPr/>
          <a:lstStyle/>
          <a:p>
            <a:pPr eaLnBrk="1" hangingPunct="1"/>
            <a:r>
              <a:rPr lang="ru-RU" altLang="ru-RU" sz="2800" b="1" dirty="0"/>
              <a:t>Найдите причинно-следственные связи. </a:t>
            </a:r>
            <a:endParaRPr lang="ru-RU" altLang="ru-RU" sz="2800" dirty="0"/>
          </a:p>
        </p:txBody>
      </p:sp>
      <p:pic>
        <p:nvPicPr>
          <p:cNvPr id="27665" name="Picture 6" descr="ag00029_">
            <a:extLst>
              <a:ext uri="{FF2B5EF4-FFF2-40B4-BE49-F238E27FC236}">
                <a16:creationId xmlns="" xmlns:a16="http://schemas.microsoft.com/office/drawing/2014/main" id="{5C6E63CC-284C-49FE-AB65-BDA41719C34C}"/>
              </a:ext>
            </a:extLst>
          </p:cNvPr>
          <p:cNvPicPr>
            <a:picLocks noChangeAspect="1" noChangeArrowheads="1" noCrop="1"/>
          </p:cNvPicPr>
          <p:nvPr/>
        </p:nvPicPr>
        <p:blipFill>
          <a:blip r:embed="rId2">
            <a:extLst>
              <a:ext uri="{28A0092B-C50C-407E-A947-70E740481C1C}">
                <a14:useLocalDpi xmlns="" xmlns:a14="http://schemas.microsoft.com/office/drawing/2010/main" val="0"/>
              </a:ext>
            </a:extLst>
          </a:blip>
          <a:srcRect/>
          <a:stretch>
            <a:fillRect/>
          </a:stretch>
        </p:blipFill>
        <p:spPr bwMode="auto">
          <a:xfrm>
            <a:off x="7215206" y="285734"/>
            <a:ext cx="1512888" cy="900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4348" y="1285866"/>
            <a:ext cx="7715304" cy="2554545"/>
          </a:xfrm>
          <a:prstGeom prst="rect">
            <a:avLst/>
          </a:prstGeom>
          <a:noFill/>
        </p:spPr>
        <p:txBody>
          <a:bodyPr wrap="square" rtlCol="0">
            <a:spAutoFit/>
          </a:bodyPr>
          <a:lstStyle/>
          <a:p>
            <a:pPr algn="ctr"/>
            <a:r>
              <a:rPr lang="ru-RU" sz="8000" dirty="0" smtClean="0"/>
              <a:t>Спасибо </a:t>
            </a:r>
          </a:p>
          <a:p>
            <a:pPr algn="ctr"/>
            <a:r>
              <a:rPr lang="ru-RU" sz="8000" dirty="0" smtClean="0"/>
              <a:t>за внимание!</a:t>
            </a:r>
            <a:endParaRPr lang="ru-RU" sz="8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928662" y="285734"/>
            <a:ext cx="7572428" cy="3539430"/>
          </a:xfrm>
          <a:prstGeom prst="rect">
            <a:avLst/>
          </a:prstGeom>
        </p:spPr>
        <p:txBody>
          <a:bodyPr wrap="square">
            <a:spAutoFit/>
          </a:bodyPr>
          <a:lstStyle/>
          <a:p>
            <a:pPr algn="ctr" eaLnBrk="1" hangingPunct="1">
              <a:buFont typeface="Arial" pitchFamily="34" charset="0"/>
              <a:buChar char="•"/>
            </a:pPr>
            <a:r>
              <a:rPr lang="ru-RU" altLang="ru-RU" sz="3200" dirty="0" smtClean="0"/>
              <a:t>Как научить своих учеников мыслить? </a:t>
            </a:r>
          </a:p>
          <a:p>
            <a:pPr algn="ctr" eaLnBrk="1" hangingPunct="1">
              <a:buFont typeface="Arial" pitchFamily="34" charset="0"/>
              <a:buChar char="•"/>
            </a:pPr>
            <a:r>
              <a:rPr lang="ru-RU" altLang="ru-RU" sz="3200" dirty="0" smtClean="0"/>
              <a:t>Можно ли научиться мыслить более продуктивно? </a:t>
            </a:r>
          </a:p>
          <a:p>
            <a:pPr algn="ctr" eaLnBrk="1" hangingPunct="1">
              <a:buFont typeface="Arial" pitchFamily="34" charset="0"/>
              <a:buChar char="•"/>
            </a:pPr>
            <a:r>
              <a:rPr lang="ru-RU" altLang="ru-RU" sz="3200" dirty="0" smtClean="0"/>
              <a:t>Какие приемы и методы необходимо использовать на уроках, чтобы совершенствовать мыслительную деятельность учащихся?</a:t>
            </a:r>
            <a:endParaRPr lang="ru-RU" altLang="ru-RU"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5721" y="571486"/>
            <a:ext cx="8715435" cy="3416320"/>
          </a:xfrm>
          <a:prstGeom prst="rect">
            <a:avLst/>
          </a:prstGeom>
          <a:noFill/>
        </p:spPr>
        <p:txBody>
          <a:bodyPr wrap="square" rtlCol="0">
            <a:spAutoFit/>
          </a:bodyPr>
          <a:lstStyle/>
          <a:p>
            <a:r>
              <a:rPr lang="ru-RU" b="1" dirty="0" smtClean="0"/>
              <a:t>В ВПР в 5 классе к заданиям, </a:t>
            </a:r>
            <a:r>
              <a:rPr lang="ru-RU" dirty="0" smtClean="0"/>
              <a:t>которое</a:t>
            </a:r>
            <a:r>
              <a:rPr lang="ru-RU" b="1" dirty="0" smtClean="0"/>
              <a:t> </a:t>
            </a:r>
            <a:r>
              <a:rPr lang="ru-RU" dirty="0" smtClean="0"/>
              <a:t> проверяет знание причин и следствий и умение формулировать положения, содержащие причинно-следственные связи, </a:t>
            </a:r>
            <a:r>
              <a:rPr lang="ru-RU" b="1" dirty="0" smtClean="0"/>
              <a:t>относится 6 задание</a:t>
            </a:r>
            <a:r>
              <a:rPr lang="ru-RU" dirty="0" smtClean="0"/>
              <a:t>. В</a:t>
            </a:r>
            <a:r>
              <a:rPr lang="ru-RU" b="1" dirty="0" smtClean="0"/>
              <a:t> </a:t>
            </a:r>
            <a:r>
              <a:rPr lang="ru-RU" dirty="0" smtClean="0"/>
              <a:t>задании требуется объяснить, как </a:t>
            </a:r>
            <a:r>
              <a:rPr lang="ru-RU" dirty="0" err="1" smtClean="0"/>
              <a:t>природно</a:t>
            </a:r>
            <a:r>
              <a:rPr lang="ru-RU" dirty="0" smtClean="0"/>
              <a:t>- климатические условия повлияли на занятия жителей страны, указанной в выбранной обучающимся теме.</a:t>
            </a:r>
          </a:p>
          <a:p>
            <a:r>
              <a:rPr lang="ru-RU" b="1" dirty="0" smtClean="0"/>
              <a:t>В 6 класс- это задание 7, где </a:t>
            </a:r>
            <a:r>
              <a:rPr lang="ru-RU" dirty="0" smtClean="0"/>
              <a:t>требуется объяснять причины и следствия ключевых событий отечественной и всеобщей истории Средних веков. В </a:t>
            </a:r>
            <a:r>
              <a:rPr lang="ru-RU" b="1" dirty="0" smtClean="0"/>
              <a:t>7классе – это задание 11,в 8 – задание 12</a:t>
            </a:r>
            <a:r>
              <a:rPr lang="ru-RU" dirty="0" smtClean="0"/>
              <a:t>, где требуется объяснять причины и следствия ключевых событий и процессов отечественной и всеобщей истории Нового времени (социальных движений, реформ и революций, взаимодействий между народами и др.).</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xmlns="" id="{00A36217-CE78-4999-A615-976ED3FF80EE}"/>
              </a:ext>
            </a:extLst>
          </p:cNvPr>
          <p:cNvSpPr txBox="1">
            <a:spLocks/>
          </p:cNvSpPr>
          <p:nvPr/>
        </p:nvSpPr>
        <p:spPr>
          <a:xfrm>
            <a:off x="500063" y="571500"/>
            <a:ext cx="8229600" cy="857250"/>
          </a:xfrm>
          <a:prstGeom prst="rect">
            <a:avLst/>
          </a:prstGeom>
        </p:spPr>
        <p:txBody>
          <a:bodyPr/>
          <a:lstStyle/>
          <a:p>
            <a:pPr algn="ctr" fontAlgn="auto">
              <a:spcAft>
                <a:spcPts val="0"/>
              </a:spcAft>
              <a:defRPr/>
            </a:pPr>
            <a:endParaRPr lang="ru-RU" sz="4000" b="1" dirty="0">
              <a:solidFill>
                <a:schemeClr val="accent4">
                  <a:lumMod val="50000"/>
                </a:schemeClr>
              </a:solidFill>
              <a:latin typeface="Monotype Corsiva" pitchFamily="66" charset="0"/>
              <a:ea typeface="+mj-ea"/>
              <a:cs typeface="+mj-cs"/>
            </a:endParaRPr>
          </a:p>
        </p:txBody>
      </p:sp>
      <p:sp>
        <p:nvSpPr>
          <p:cNvPr id="5" name="Прямоугольник 4"/>
          <p:cNvSpPr/>
          <p:nvPr/>
        </p:nvSpPr>
        <p:spPr>
          <a:xfrm>
            <a:off x="428596" y="142859"/>
            <a:ext cx="8501122" cy="3539430"/>
          </a:xfrm>
          <a:prstGeom prst="rect">
            <a:avLst/>
          </a:prstGeom>
        </p:spPr>
        <p:txBody>
          <a:bodyPr wrap="square">
            <a:spAutoFit/>
          </a:bodyPr>
          <a:lstStyle/>
          <a:p>
            <a:pPr algn="just"/>
            <a:r>
              <a:rPr lang="ru-RU" sz="3200" dirty="0" smtClean="0"/>
              <a:t>Наиболее результативным для развития логического мышления, необходимого для выявления взаимосвязей процессов и явлений, может послужить построение логических цепочек, схем, диаграмм, таблиц и т.п. </a:t>
            </a:r>
          </a:p>
          <a:p>
            <a:pPr algn="just"/>
            <a:endParaRPr lang="ru-RU" sz="3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Box 6">
            <a:extLst>
              <a:ext uri="{FF2B5EF4-FFF2-40B4-BE49-F238E27FC236}">
                <a16:creationId xmlns:a16="http://schemas.microsoft.com/office/drawing/2014/main" xmlns="" id="{28A1E7D6-498F-4567-8098-D0FF46ED3AD2}"/>
              </a:ext>
            </a:extLst>
          </p:cNvPr>
          <p:cNvSpPr txBox="1">
            <a:spLocks noChangeArrowheads="1"/>
          </p:cNvSpPr>
          <p:nvPr/>
        </p:nvSpPr>
        <p:spPr bwMode="auto">
          <a:xfrm>
            <a:off x="5087938" y="714375"/>
            <a:ext cx="3055937"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latin typeface="Calibri" panose="020F0502020204030204" pitchFamily="34" charset="0"/>
            </a:endParaRPr>
          </a:p>
        </p:txBody>
      </p:sp>
      <p:sp>
        <p:nvSpPr>
          <p:cNvPr id="5146" name="Прямоугольник 15">
            <a:extLst>
              <a:ext uri="{FF2B5EF4-FFF2-40B4-BE49-F238E27FC236}">
                <a16:creationId xmlns:a16="http://schemas.microsoft.com/office/drawing/2014/main" xmlns="" id="{3DEC09D2-843C-4C78-8F7D-7A61F2311E33}"/>
              </a:ext>
            </a:extLst>
          </p:cNvPr>
          <p:cNvSpPr>
            <a:spLocks noChangeArrowheads="1"/>
          </p:cNvSpPr>
          <p:nvPr/>
        </p:nvSpPr>
        <p:spPr bwMode="auto">
          <a:xfrm>
            <a:off x="5548313" y="4214813"/>
            <a:ext cx="27305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en-US">
                <a:solidFill>
                  <a:srgbClr val="000000"/>
                </a:solidFill>
                <a:latin typeface="Calibri" panose="020F0502020204030204" pitchFamily="34" charset="0"/>
              </a:rPr>
              <a:t> </a:t>
            </a:r>
            <a:endParaRPr lang="ru-RU" altLang="en-US">
              <a:latin typeface="Calibri" panose="020F0502020204030204" pitchFamily="34" charset="0"/>
            </a:endParaRPr>
          </a:p>
        </p:txBody>
      </p:sp>
      <p:sp>
        <p:nvSpPr>
          <p:cNvPr id="21" name="TextBox 20"/>
          <p:cNvSpPr txBox="1"/>
          <p:nvPr/>
        </p:nvSpPr>
        <p:spPr>
          <a:xfrm>
            <a:off x="285720" y="285734"/>
            <a:ext cx="8858280" cy="2031325"/>
          </a:xfrm>
          <a:prstGeom prst="rect">
            <a:avLst/>
          </a:prstGeom>
          <a:noFill/>
        </p:spPr>
        <p:txBody>
          <a:bodyPr wrap="square" rtlCol="0">
            <a:spAutoFit/>
          </a:bodyPr>
          <a:lstStyle/>
          <a:p>
            <a:pPr algn="just"/>
            <a:r>
              <a:rPr lang="ru-RU" dirty="0" smtClean="0"/>
              <a:t>На основе изучения тем по возникновению  новых занятий, искусства и религии у древних людей (раздел «Древнейшие люди») можно составить логические цепочки, отражающие связь между  различными явлениями. Одной из первых учащиеся осознают взаимосвязь между древнейшими занятиями первобытных людей и возникновением  земледелия и скотоводства, которую можно показать в виде простейших схем  </a:t>
            </a:r>
            <a:r>
              <a:rPr lang="ru-RU" i="1" dirty="0" smtClean="0"/>
              <a:t>(рис. 1, 2)</a:t>
            </a:r>
            <a:r>
              <a:rPr lang="ru-RU" dirty="0" smtClean="0"/>
              <a:t>.</a:t>
            </a:r>
          </a:p>
          <a:p>
            <a:pPr algn="just"/>
            <a:endParaRPr lang="ru-RU" dirty="0"/>
          </a:p>
        </p:txBody>
      </p:sp>
      <p:pic>
        <p:nvPicPr>
          <p:cNvPr id="5" name="Рисунок 4" descr="https://resize.yandex.net/mailservice?url=http%3A%2F%2Fhusain-off.ru%2Fhj8n%2Fimg2%2Fris_001.png&amp;proxy=yes&amp;key=f7093e3a7937cbedc584e8c5c0b3b540"/>
          <p:cNvPicPr/>
          <p:nvPr/>
        </p:nvPicPr>
        <p:blipFill>
          <a:blip r:embed="rId2"/>
          <a:srcRect/>
          <a:stretch>
            <a:fillRect/>
          </a:stretch>
        </p:blipFill>
        <p:spPr bwMode="auto">
          <a:xfrm>
            <a:off x="500034" y="2214560"/>
            <a:ext cx="5214974" cy="1214446"/>
          </a:xfrm>
          <a:prstGeom prst="rect">
            <a:avLst/>
          </a:prstGeom>
          <a:noFill/>
          <a:ln w="9525">
            <a:noFill/>
            <a:miter lim="800000"/>
            <a:headEnd/>
            <a:tailEnd/>
          </a:ln>
        </p:spPr>
      </p:pic>
      <p:pic>
        <p:nvPicPr>
          <p:cNvPr id="6" name="Рисунок 5" descr="https://resize.yandex.net/mailservice?url=http%3A%2F%2Fhusain-off.ru%2Fhj8n%2Fimg2%2Fris_002.png&amp;proxy=yes&amp;key=2aec1bc32469d275847fec0e6eaa3bae"/>
          <p:cNvPicPr/>
          <p:nvPr/>
        </p:nvPicPr>
        <p:blipFill>
          <a:blip r:embed="rId3"/>
          <a:srcRect/>
          <a:stretch>
            <a:fillRect/>
          </a:stretch>
        </p:blipFill>
        <p:spPr bwMode="auto">
          <a:xfrm>
            <a:off x="1857356" y="3500444"/>
            <a:ext cx="5214974" cy="121444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0034" y="142858"/>
            <a:ext cx="8643966" cy="3416320"/>
          </a:xfrm>
          <a:prstGeom prst="rect">
            <a:avLst/>
          </a:prstGeom>
          <a:noFill/>
        </p:spPr>
        <p:txBody>
          <a:bodyPr wrap="square" rtlCol="0">
            <a:spAutoFit/>
          </a:bodyPr>
          <a:lstStyle/>
          <a:p>
            <a:pPr algn="just"/>
            <a:r>
              <a:rPr lang="ru-RU" dirty="0" smtClean="0"/>
              <a:t>Развивая мыслительную деятельность учащихся, и расширяя объекты анализа, достигается осознание учащимися необходимости для происходящих процессов определённых природных и иных (географическое положение, климат, полезные ископаемые и т.п.) условий. На примерах изучения стран Востока вскрывается взаимосвязь занятий населения с условиями их обитания. Учащиеся усваивают, что для развития того или иного рода деятельности необходимы соответствующие природные условия </a:t>
            </a:r>
            <a:r>
              <a:rPr lang="ru-RU" i="1" dirty="0" smtClean="0"/>
              <a:t>(рис. 6)</a:t>
            </a:r>
            <a:r>
              <a:rPr lang="ru-RU" dirty="0" smtClean="0"/>
              <a:t>.</a:t>
            </a:r>
          </a:p>
          <a:p>
            <a:pPr algn="just"/>
            <a:endParaRPr lang="ru-RU" dirty="0" smtClean="0"/>
          </a:p>
          <a:p>
            <a:pPr algn="just"/>
            <a:endParaRPr lang="ru-RU" dirty="0" smtClean="0"/>
          </a:p>
          <a:p>
            <a:pPr algn="just"/>
            <a:endParaRPr lang="ru-RU" dirty="0" smtClean="0"/>
          </a:p>
          <a:p>
            <a:pPr algn="just"/>
            <a:endParaRPr lang="ru-RU" dirty="0" smtClean="0"/>
          </a:p>
          <a:p>
            <a:pPr algn="just"/>
            <a:endParaRPr lang="ru-RU" dirty="0" smtClean="0"/>
          </a:p>
        </p:txBody>
      </p:sp>
      <p:pic>
        <p:nvPicPr>
          <p:cNvPr id="3" name="Рисунок 2" descr="https://resize.yandex.net/mailservice?url=http%3A%2F%2Fhusain-off.ru%2Fhj8n%2Fimg2%2Fris_006.png&amp;proxy=yes&amp;key=5170e9a07727982720ba65eae71f991a"/>
          <p:cNvPicPr/>
          <p:nvPr/>
        </p:nvPicPr>
        <p:blipFill>
          <a:blip r:embed="rId2"/>
          <a:srcRect/>
          <a:stretch>
            <a:fillRect/>
          </a:stretch>
        </p:blipFill>
        <p:spPr bwMode="auto">
          <a:xfrm>
            <a:off x="1071538" y="2643188"/>
            <a:ext cx="7643866" cy="1785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28596" y="571486"/>
            <a:ext cx="8501122" cy="3416320"/>
          </a:xfrm>
          <a:prstGeom prst="rect">
            <a:avLst/>
          </a:prstGeom>
          <a:noFill/>
        </p:spPr>
        <p:txBody>
          <a:bodyPr wrap="square" rtlCol="0">
            <a:spAutoFit/>
          </a:bodyPr>
          <a:lstStyle/>
          <a:p>
            <a:pPr algn="just"/>
            <a:r>
              <a:rPr lang="ru-RU" dirty="0" smtClean="0"/>
              <a:t>Исходя из возрастных особенностей, легче всего усвоение происходит за счёт осуществления косвенного разделительного доказательства (т.е. методом    	исключения). В качестве примера можно предложить простейшие 	проблемы: возможно ли земледелие в пустынях, или будет ли 	развиваться скотоводство в лесах? </a:t>
            </a:r>
          </a:p>
          <a:p>
            <a:pPr algn="just"/>
            <a:endParaRPr lang="ru-RU" dirty="0" smtClean="0"/>
          </a:p>
          <a:p>
            <a:r>
              <a:rPr lang="ru-RU" dirty="0" smtClean="0"/>
              <a:t>Идя от обратного, т.е. исключая невозможные занятия из заданных условий обитания, школьники учатся определять оптимальные условия для развития различных занятий, усваивают их виды (охота, собирательство, земледелие, скотоводство, различные виды ремесла, мореплавание, морская торговля и т.п.). </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7158" y="214296"/>
            <a:ext cx="8643998" cy="2585323"/>
          </a:xfrm>
          <a:prstGeom prst="rect">
            <a:avLst/>
          </a:prstGeom>
          <a:noFill/>
        </p:spPr>
        <p:txBody>
          <a:bodyPr wrap="square" rtlCol="0">
            <a:spAutoFit/>
          </a:bodyPr>
          <a:lstStyle/>
          <a:p>
            <a:pPr algn="just"/>
            <a:r>
              <a:rPr lang="ru-RU" dirty="0" smtClean="0"/>
              <a:t>В дальнейшем, при изучении темы »Ассирийская держава«, перед учащимися может быть поставлена проблема выявления взаимосвязи природных условий и развитием армии. Дети прослеживают параллели:</a:t>
            </a:r>
          </a:p>
          <a:p>
            <a:pPr algn="just"/>
            <a:r>
              <a:rPr lang="ru-RU" dirty="0" smtClean="0"/>
              <a:t>  Древний Египет и Вавилония: равнинная плодородная местность ⇒ развитие колесниц и распространение мягких металлов (медь, бронза).</a:t>
            </a:r>
          </a:p>
          <a:p>
            <a:pPr algn="just"/>
            <a:r>
              <a:rPr lang="ru-RU" dirty="0" smtClean="0"/>
              <a:t>  Древняя Ассирия: горная местность ⇒ невозможность использования колесниц ведёт к развитию конницы, а каменистая почва и наличие в горах железной руды приводит к раннему использованию железа.</a:t>
            </a:r>
          </a:p>
          <a:p>
            <a:pPr algn="just"/>
            <a:r>
              <a:rPr lang="ru-RU" dirty="0" smtClean="0"/>
              <a:t> </a:t>
            </a:r>
            <a:r>
              <a:rPr lang="ru-RU" i="1" dirty="0" smtClean="0"/>
              <a:t>(рис. 7)</a:t>
            </a:r>
            <a:r>
              <a:rPr lang="ru-RU" dirty="0" smtClean="0"/>
              <a:t>.</a:t>
            </a:r>
            <a:endParaRPr lang="ru-RU" dirty="0"/>
          </a:p>
        </p:txBody>
      </p:sp>
      <p:pic>
        <p:nvPicPr>
          <p:cNvPr id="3" name="Рисунок 2" descr="https://resize.yandex.net/mailservice?url=http%3A%2F%2Fhusain-off.ru%2Fhj8n%2Fimg2%2Fris_007.png&amp;proxy=yes&amp;key=57b737c24287af2effc9750c27a10194"/>
          <p:cNvPicPr/>
          <p:nvPr/>
        </p:nvPicPr>
        <p:blipFill>
          <a:blip r:embed="rId2"/>
          <a:srcRect/>
          <a:stretch>
            <a:fillRect/>
          </a:stretch>
        </p:blipFill>
        <p:spPr bwMode="auto">
          <a:xfrm>
            <a:off x="1428728" y="3571882"/>
            <a:ext cx="6715172" cy="14287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975</TotalTime>
  <Words>1057</Words>
  <Application>Microsoft Office PowerPoint</Application>
  <PresentationFormat>Экран (16:9)</PresentationFormat>
  <Paragraphs>103</Paragraphs>
  <Slides>28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Тема Office</vt:lpstr>
      <vt:lpstr>Слайд 1</vt:lpstr>
      <vt:lpstr>Формирование причинно-следственных связей</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Найдите причинно-следственные связи. </vt:lpstr>
      <vt:lpstr>Найдите причинно-следственные связи. </vt:lpstr>
      <vt:lpstr>Найдите причинно-следственные связи. </vt:lpstr>
      <vt:lpstr>Найдите причинно-следственные связи. </vt:lpstr>
      <vt:lpstr>Найдите причинно-следственные связи. </vt:lpstr>
      <vt:lpstr>Найдите причинно-следственные связи. </vt:lpstr>
      <vt:lpstr>Слайд 28</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Lenovo</dc:creator>
  <cp:lastModifiedBy>Валентина</cp:lastModifiedBy>
  <cp:revision>88</cp:revision>
  <dcterms:created xsi:type="dcterms:W3CDTF">2017-04-14T21:03:30Z</dcterms:created>
  <dcterms:modified xsi:type="dcterms:W3CDTF">2022-01-25T08:20:58Z</dcterms:modified>
</cp:coreProperties>
</file>