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ов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130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5951C8-13DC-45F6-A15C-06F046345E33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37F9539-9B24-4C68-9BA0-DF191EC24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813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4A9A17-77B7-4601-BF84-1FAC4BDCBF7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3234F6-AC54-4742-8CE7-77C266ECC25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B7088-83C1-4739-97E7-8415D466DAA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6E7F1-3895-44FD-9628-CA51B90C3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C525F-F6F8-41A6-8E48-8F66E7FF3A2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A056E-ADD9-47C0-87DA-648344ADA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93842-219E-4D46-A03C-184565AD845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D924F-6C04-4C38-8714-DD270CDE4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4A87-4CA3-4573-96B4-3E2862675E4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D6400-CCAE-497A-8409-688E8AF45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8DE50-26FF-498E-BFB8-B7E0042E250E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8FA2D-77C2-42FE-9B52-D3FB4AD5D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F82E7-990F-45B0-B571-730699150C24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4DC35-4A0C-4A04-B113-6B0BB07E3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A20AA-87E7-49B8-BDCA-222152C0615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D580C-4153-44E2-9D62-8D7EB4044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33D24-D846-4FE6-A584-0F916518E93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6DF92-51A2-41E4-9BE5-37D073E93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FEEAB-18C4-4079-B921-5983F2C27F0E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86634-76D6-41E1-908D-45F10588F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76E48-D3C0-464B-9169-2BA9B91D090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30226-2995-401C-B912-60FE52324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90553-83E7-48B6-898B-6F3A83E42DF4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E9525-6A72-4679-8C85-50A263CC9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20FBFA-34ED-486D-A9BC-1907701F9D0F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5196F1-66AA-4675-B19E-3B08C28EF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5.png"/><Relationship Id="rId7" Type="http://schemas.openxmlformats.org/officeDocument/2006/relationships/hyperlink" Target="http://pro-basketball.ru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lamdunk.ru/" TargetMode="External"/><Relationship Id="rId5" Type="http://schemas.openxmlformats.org/officeDocument/2006/relationships/hyperlink" Target="http://www.basketball.ru/" TargetMode="External"/><Relationship Id="rId4" Type="http://schemas.openxmlformats.org/officeDocument/2006/relationships/hyperlink" Target="http://images.yandex.r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6.png"/><Relationship Id="rId7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8.gif"/><Relationship Id="rId10" Type="http://schemas.openxmlformats.org/officeDocument/2006/relationships/slide" Target="slide1.xml"/><Relationship Id="rId4" Type="http://schemas.openxmlformats.org/officeDocument/2006/relationships/image" Target="../media/image7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архив\Вова\Мои документы\документы\презентации\Захаров В.Н\картинки\logo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35718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" y="2005013"/>
            <a:ext cx="8101013" cy="1377950"/>
          </a:xfrm>
          <a:prstGeom prst="rect">
            <a:avLst/>
          </a:prstGeom>
          <a:noFill/>
        </p:spPr>
      </p:pic>
      <p:pic>
        <p:nvPicPr>
          <p:cNvPr id="1027" name="Picture 3" descr="D:\архив\Вова\Мои документы\документы\презентации\Захаров В.Н\картинки\i (16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45720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38" y="857250"/>
            <a:ext cx="32496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источники</a:t>
            </a:r>
          </a:p>
        </p:txBody>
      </p:sp>
      <p:grpSp>
        <p:nvGrpSpPr>
          <p:cNvPr id="3" name="Прямоугольник 2"/>
          <p:cNvGrpSpPr>
            <a:grpSpLocks/>
          </p:cNvGrpSpPr>
          <p:nvPr/>
        </p:nvGrpSpPr>
        <p:grpSpPr bwMode="auto">
          <a:xfrm>
            <a:off x="676275" y="2146300"/>
            <a:ext cx="6535738" cy="2889250"/>
            <a:chOff x="426" y="1352"/>
            <a:chExt cx="4117" cy="1820"/>
          </a:xfrm>
        </p:grpSpPr>
        <p:pic>
          <p:nvPicPr>
            <p:cNvPr id="25603" name="Прямоугольник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6" y="1352"/>
              <a:ext cx="4117" cy="1820"/>
            </a:xfrm>
            <a:prstGeom prst="rect">
              <a:avLst/>
            </a:prstGeom>
            <a:noFill/>
          </p:spPr>
        </p:pic>
        <p:sp>
          <p:nvSpPr>
            <p:cNvPr id="25604" name="Text Box 4"/>
            <p:cNvSpPr txBox="1">
              <a:spLocks noChangeArrowheads="1"/>
            </p:cNvSpPr>
            <p:nvPr/>
          </p:nvSpPr>
          <p:spPr bwMode="auto">
            <a:xfrm>
              <a:off x="540" y="1440"/>
              <a:ext cx="3915" cy="1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buFont typeface="Calibri" pitchFamily="34" charset="0"/>
                <a:buAutoNum type="arabicPeriod"/>
              </a:pPr>
              <a:r>
                <a:rPr lang="en-US" sz="2400">
                  <a:solidFill>
                    <a:srgbClr val="FF0000"/>
                  </a:solidFill>
                  <a:latin typeface="Arial Black" pitchFamily="34" charset="0"/>
                  <a:hlinkClick r:id="rId4"/>
                </a:rPr>
                <a:t>http://images.yandex.ru</a:t>
              </a:r>
              <a:endParaRPr lang="ru-RU" sz="2400">
                <a:solidFill>
                  <a:srgbClr val="FF0000"/>
                </a:solidFill>
                <a:latin typeface="Arial Black" pitchFamily="34" charset="0"/>
              </a:endParaRPr>
            </a:p>
            <a:p>
              <a:pPr marL="457200" indent="-457200">
                <a:buFont typeface="Calibri" pitchFamily="34" charset="0"/>
                <a:buAutoNum type="arabicPeriod"/>
              </a:pPr>
              <a:r>
                <a:rPr lang="en-US" sz="2400" u="sng">
                  <a:solidFill>
                    <a:srgbClr val="FF0000"/>
                  </a:solidFill>
                  <a:latin typeface="Arial Black" pitchFamily="34" charset="0"/>
                  <a:hlinkClick r:id="rId5"/>
                </a:rPr>
                <a:t>basketball.</a:t>
              </a:r>
              <a:endParaRPr lang="ru-RU" sz="2400" u="sng">
                <a:solidFill>
                  <a:srgbClr val="FF0000"/>
                </a:solidFill>
                <a:latin typeface="Arial Black" pitchFamily="34" charset="0"/>
                <a:hlinkClick r:id="rId5"/>
              </a:endParaRPr>
            </a:p>
            <a:p>
              <a:pPr marL="457200" indent="-457200">
                <a:buFont typeface="Calibri" pitchFamily="34" charset="0"/>
                <a:buAutoNum type="arabicPeriod"/>
              </a:pPr>
              <a:r>
                <a:rPr lang="en-US" sz="2400" u="sng">
                  <a:solidFill>
                    <a:srgbClr val="FF0000"/>
                  </a:solidFill>
                  <a:latin typeface="Arial Black" pitchFamily="34" charset="0"/>
                  <a:hlinkClick r:id="rId6"/>
                </a:rPr>
                <a:t>slamdunk.ru</a:t>
              </a:r>
              <a:endParaRPr lang="ru-RU" sz="2400" u="sng">
                <a:solidFill>
                  <a:srgbClr val="FF0000"/>
                </a:solidFill>
                <a:latin typeface="Arial Black" pitchFamily="34" charset="0"/>
              </a:endParaRPr>
            </a:p>
            <a:p>
              <a:pPr marL="457200" indent="-457200">
                <a:buFont typeface="Calibri" pitchFamily="34" charset="0"/>
                <a:buAutoNum type="arabicPeriod"/>
              </a:pPr>
              <a:r>
                <a:rPr lang="en-US" sz="2400">
                  <a:solidFill>
                    <a:srgbClr val="FF0000"/>
                  </a:solidFill>
                  <a:latin typeface="Arial Black" pitchFamily="34" charset="0"/>
                  <a:hlinkClick r:id="rId7"/>
                </a:rPr>
                <a:t> http://pro-basketball.ru/</a:t>
              </a:r>
              <a:endParaRPr lang="ru-RU" sz="2400">
                <a:solidFill>
                  <a:srgbClr val="FF0000"/>
                </a:solidFill>
                <a:latin typeface="Arial Black" pitchFamily="34" charset="0"/>
              </a:endParaRPr>
            </a:p>
            <a:p>
              <a:pPr marL="457200" indent="-457200" algn="just">
                <a:buFont typeface="Calibri" pitchFamily="34" charset="0"/>
                <a:buAutoNum type="arabicPeriod"/>
              </a:pPr>
              <a:r>
                <a:rPr lang="ru-RU" sz="2400">
                  <a:solidFill>
                    <a:srgbClr val="FF0000"/>
                  </a:solidFill>
                  <a:latin typeface="Arial Black" pitchFamily="34" charset="0"/>
                </a:rPr>
                <a:t>А. Добрушин, С. Чернов Бросок одной рукой с дистанции.</a:t>
              </a:r>
            </a:p>
            <a:p>
              <a:pPr marL="457200" indent="-457200" algn="just"/>
              <a:r>
                <a:rPr lang="ru-RU" sz="2400">
                  <a:solidFill>
                    <a:srgbClr val="FF0000"/>
                  </a:solidFill>
                  <a:latin typeface="Arial Black" pitchFamily="34" charset="0"/>
                </a:rPr>
                <a:t>    </a:t>
              </a:r>
              <a:r>
                <a:rPr lang="en-US" sz="2400">
                  <a:solidFill>
                    <a:srgbClr val="FF0000"/>
                  </a:solidFill>
                  <a:latin typeface="Arial Black" pitchFamily="34" charset="0"/>
                </a:rPr>
                <a:t>[</a:t>
              </a:r>
              <a:r>
                <a:rPr lang="ru-RU" sz="2400">
                  <a:solidFill>
                    <a:srgbClr val="FF0000"/>
                  </a:solidFill>
                  <a:latin typeface="Arial Black" pitchFamily="34" charset="0"/>
                </a:rPr>
                <a:t>иллюстрации</a:t>
              </a:r>
              <a:r>
                <a:rPr lang="en-US" sz="2400">
                  <a:solidFill>
                    <a:srgbClr val="FF0000"/>
                  </a:solidFill>
                  <a:latin typeface="Arial Black" pitchFamily="34" charset="0"/>
                </a:rPr>
                <a:t>]</a:t>
              </a:r>
              <a:r>
                <a:rPr lang="ru-RU" sz="2400">
                  <a:solidFill>
                    <a:srgbClr val="FF0000"/>
                  </a:solidFill>
                  <a:latin typeface="Arial Black" pitchFamily="34" charset="0"/>
                </a:rPr>
                <a:t>-2006, 56с.</a:t>
              </a:r>
            </a:p>
          </p:txBody>
        </p:sp>
      </p:grpSp>
      <p:sp>
        <p:nvSpPr>
          <p:cNvPr id="4" name="4-конечная звезда 3">
            <a:hlinkClick r:id="rId8" action="ppaction://hlinksldjump"/>
          </p:cNvPr>
          <p:cNvSpPr/>
          <p:nvPr/>
        </p:nvSpPr>
        <p:spPr>
          <a:xfrm>
            <a:off x="8572500" y="214313"/>
            <a:ext cx="285750" cy="285750"/>
          </a:xfrm>
          <a:prstGeom prst="star4">
            <a:avLst>
              <a:gd name="adj" fmla="val 1985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архив\Вова\Мои документы\документы\презентации\Захаров В.Н\картинки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357688"/>
            <a:ext cx="3871912" cy="2143125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</p:spPr>
      </p:pic>
      <p:grpSp>
        <p:nvGrpSpPr>
          <p:cNvPr id="2" name="TextBox 1"/>
          <p:cNvGrpSpPr>
            <a:grpSpLocks/>
          </p:cNvGrpSpPr>
          <p:nvPr/>
        </p:nvGrpSpPr>
        <p:grpSpPr bwMode="auto">
          <a:xfrm>
            <a:off x="2517775" y="133350"/>
            <a:ext cx="4352925" cy="933450"/>
            <a:chOff x="1586" y="84"/>
            <a:chExt cx="2742" cy="588"/>
          </a:xfrm>
        </p:grpSpPr>
        <p:pic>
          <p:nvPicPr>
            <p:cNvPr id="16387" name="TextBox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6" y="84"/>
              <a:ext cx="2742" cy="588"/>
            </a:xfrm>
            <a:prstGeom prst="rect">
              <a:avLst/>
            </a:prstGeom>
            <a:noFill/>
          </p:spPr>
        </p:pic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1762" y="180"/>
              <a:ext cx="237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Black" pitchFamily="34" charset="0"/>
                  <a:cs typeface="Arial" charset="0"/>
                </a:rPr>
                <a:t>содержание</a:t>
              </a:r>
            </a:p>
          </p:txBody>
        </p:sp>
      </p:grpSp>
      <p:grpSp>
        <p:nvGrpSpPr>
          <p:cNvPr id="3" name="TextBox 2"/>
          <p:cNvGrpSpPr>
            <a:grpSpLocks/>
          </p:cNvGrpSpPr>
          <p:nvPr/>
        </p:nvGrpSpPr>
        <p:grpSpPr bwMode="auto">
          <a:xfrm>
            <a:off x="365125" y="1706563"/>
            <a:ext cx="6437313" cy="2365375"/>
            <a:chOff x="230" y="1075"/>
            <a:chExt cx="4055" cy="1490"/>
          </a:xfrm>
        </p:grpSpPr>
        <p:pic>
          <p:nvPicPr>
            <p:cNvPr id="16390" name="TextBox 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0" y="1075"/>
              <a:ext cx="4055" cy="1490"/>
            </a:xfrm>
            <a:prstGeom prst="rect">
              <a:avLst/>
            </a:prstGeom>
            <a:noFill/>
          </p:spPr>
        </p:pic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270" y="1125"/>
              <a:ext cx="3942" cy="1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Tx/>
                <a:buBlip>
                  <a:blip r:embed="rId5"/>
                </a:buBlip>
              </a:pPr>
              <a:r>
                <a:rPr lang="ru-RU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6" action="ppaction://hlinksldjump"/>
                </a:rPr>
                <a:t>Последовательность в броске.</a:t>
              </a:r>
              <a:endPara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  <a:p>
              <a:pPr>
                <a:buFontTx/>
                <a:buBlip>
                  <a:blip r:embed="rId5"/>
                </a:buBlip>
              </a:pPr>
              <a:r>
                <a:rPr lang="ru-RU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7" action="ppaction://hlinksldjump"/>
                </a:rPr>
                <a:t>Бросок (анимация).</a:t>
              </a:r>
              <a:endPara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  <a:p>
              <a:pPr>
                <a:buFontTx/>
                <a:buBlip>
                  <a:blip r:embed="rId5"/>
                </a:buBlip>
              </a:pPr>
              <a:r>
                <a:rPr lang="ru-RU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8" action="ppaction://hlinksldjump"/>
                </a:rPr>
                <a:t>Положение до выпуска мяча.</a:t>
              </a:r>
              <a:endPara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  <a:p>
              <a:pPr>
                <a:buFontTx/>
                <a:buBlip>
                  <a:blip r:embed="rId5"/>
                </a:buBlip>
              </a:pPr>
              <a:r>
                <a:rPr lang="ru-RU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9" action="ppaction://hlinksldjump"/>
                </a:rPr>
                <a:t>Положение во врем выпуска мяча.</a:t>
              </a:r>
              <a:endPara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  <a:p>
              <a:pPr>
                <a:buFontTx/>
                <a:buBlip>
                  <a:blip r:embed="rId5"/>
                </a:buBlip>
              </a:pPr>
              <a:r>
                <a:rPr lang="ru-RU" sz="2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  <a:hlinkClick r:id="rId9" action="ppaction://hlinksldjump"/>
                </a:rPr>
                <a:t>Положение после завершения броска.</a:t>
              </a:r>
              <a:endPara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  <a:p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5" name="4-конечная звезда 4">
            <a:hlinkClick r:id="rId10" action="ppaction://hlinksldjump"/>
          </p:cNvPr>
          <p:cNvSpPr/>
          <p:nvPr/>
        </p:nvSpPr>
        <p:spPr>
          <a:xfrm>
            <a:off x="8572500" y="214313"/>
            <a:ext cx="285750" cy="285750"/>
          </a:xfrm>
          <a:prstGeom prst="star4">
            <a:avLst>
              <a:gd name="adj" fmla="val 1985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Вова\Pictures\Новая папка\skfB6B6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857375"/>
            <a:ext cx="6573838" cy="4338638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42875" y="247650"/>
            <a:ext cx="7000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Arial Black" pitchFamily="34" charset="0"/>
              </a:rPr>
              <a:t>Последовательность движений в броске</a:t>
            </a:r>
          </a:p>
        </p:txBody>
      </p:sp>
      <p:sp>
        <p:nvSpPr>
          <p:cNvPr id="4" name="Стрелка вверх 3">
            <a:hlinkClick r:id="rId5" action="ppaction://hlinksldjump"/>
          </p:cNvPr>
          <p:cNvSpPr/>
          <p:nvPr/>
        </p:nvSpPr>
        <p:spPr>
          <a:xfrm>
            <a:off x="8643938" y="357188"/>
            <a:ext cx="214312" cy="35718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D:\архив\Вова\Мои документы\документы\презентации\Захаров В.Н\работа с картинками\полный бросок в прыжке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143000"/>
            <a:ext cx="2643187" cy="5360988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19459" name="Picture 4" descr="D:\архив\Вова\Мои документы\документы\презентации\Захаров В.Н\картинки\щи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500563" y="1143000"/>
            <a:ext cx="3214687" cy="2700338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142875" y="220663"/>
            <a:ext cx="57324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Arial Black" pitchFamily="34" charset="0"/>
              </a:rPr>
              <a:t>Бросок (анимация)</a:t>
            </a:r>
          </a:p>
        </p:txBody>
      </p:sp>
      <p:sp>
        <p:nvSpPr>
          <p:cNvPr id="5" name="Стрелка вверх 4">
            <a:hlinkClick r:id="rId5" action="ppaction://hlinksldjump"/>
          </p:cNvPr>
          <p:cNvSpPr/>
          <p:nvPr/>
        </p:nvSpPr>
        <p:spPr>
          <a:xfrm>
            <a:off x="8643938" y="357188"/>
            <a:ext cx="214312" cy="35718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архив\Вова\Мои документы\документы\презентации\Захаров В.Н\работа с картинками\44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00188"/>
            <a:ext cx="3786187" cy="5202237"/>
          </a:xfrm>
          <a:prstGeom prst="rect">
            <a:avLst/>
          </a:prstGeom>
          <a:noFill/>
          <a:ln w="57150">
            <a:solidFill>
              <a:srgbClr val="215968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38" y="285750"/>
            <a:ext cx="756126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Положение до выпуска мяча</a:t>
            </a:r>
          </a:p>
        </p:txBody>
      </p:sp>
      <p:grpSp>
        <p:nvGrpSpPr>
          <p:cNvPr id="5" name="TextBox 4"/>
          <p:cNvGrpSpPr>
            <a:grpSpLocks/>
          </p:cNvGrpSpPr>
          <p:nvPr/>
        </p:nvGrpSpPr>
        <p:grpSpPr bwMode="auto">
          <a:xfrm>
            <a:off x="3992563" y="3713163"/>
            <a:ext cx="4992687" cy="1992312"/>
            <a:chOff x="2515" y="2339"/>
            <a:chExt cx="3145" cy="1255"/>
          </a:xfrm>
        </p:grpSpPr>
        <p:pic>
          <p:nvPicPr>
            <p:cNvPr id="20484" name="TextBox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15" y="2339"/>
              <a:ext cx="3145" cy="1255"/>
            </a:xfrm>
            <a:prstGeom prst="rect">
              <a:avLst/>
            </a:prstGeom>
            <a:noFill/>
          </p:spPr>
        </p:pic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2610" y="2385"/>
              <a:ext cx="3015" cy="1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Мяч удерживается на уровне груди или немного выше;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Мяч немного смещен в сторону бросающего плеча;</a:t>
              </a:r>
            </a:p>
            <a:p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6" name="Стрелка вверх 5">
            <a:hlinkClick r:id="rId5" action="ppaction://hlinksldjump"/>
          </p:cNvPr>
          <p:cNvSpPr/>
          <p:nvPr/>
        </p:nvSpPr>
        <p:spPr>
          <a:xfrm>
            <a:off x="8643938" y="357188"/>
            <a:ext cx="214312" cy="35718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архив\Вова\Мои документы\документы\презентации\Захаров В.Н\работа с картинками\4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357313"/>
            <a:ext cx="4000500" cy="5394325"/>
          </a:xfrm>
          <a:prstGeom prst="rect">
            <a:avLst/>
          </a:prstGeom>
          <a:noFill/>
          <a:ln w="57150">
            <a:solidFill>
              <a:srgbClr val="215968"/>
            </a:solidFill>
            <a:miter lim="800000"/>
            <a:headEnd/>
            <a:tailEnd/>
          </a:ln>
        </p:spPr>
      </p:pic>
      <p:grpSp>
        <p:nvGrpSpPr>
          <p:cNvPr id="3" name="TextBox 2"/>
          <p:cNvGrpSpPr>
            <a:grpSpLocks/>
          </p:cNvGrpSpPr>
          <p:nvPr/>
        </p:nvGrpSpPr>
        <p:grpSpPr bwMode="auto">
          <a:xfrm>
            <a:off x="4206875" y="3498850"/>
            <a:ext cx="4937125" cy="2457450"/>
            <a:chOff x="2650" y="2204"/>
            <a:chExt cx="3110" cy="1548"/>
          </a:xfrm>
        </p:grpSpPr>
        <p:pic>
          <p:nvPicPr>
            <p:cNvPr id="21507" name="TextBox 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50" y="2204"/>
              <a:ext cx="3110" cy="1548"/>
            </a:xfrm>
            <a:prstGeom prst="rect">
              <a:avLst/>
            </a:prstGeom>
            <a:noFill/>
          </p:spPr>
        </p:pic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2745" y="2250"/>
              <a:ext cx="2925" cy="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Переместить мяч перед лицом до его выпуска;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Игрок должен держать туловище вертикально прямо;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Выполнить координирование на линию броска.</a:t>
              </a:r>
            </a:p>
          </p:txBody>
        </p:sp>
      </p:grpSp>
      <p:sp>
        <p:nvSpPr>
          <p:cNvPr id="4" name="Стрелка вверх 3">
            <a:hlinkClick r:id="rId5" action="ppaction://hlinksldjump"/>
          </p:cNvPr>
          <p:cNvSpPr/>
          <p:nvPr/>
        </p:nvSpPr>
        <p:spPr>
          <a:xfrm>
            <a:off x="8643938" y="357188"/>
            <a:ext cx="214312" cy="35718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архив\Вова\Мои документы\документы\презентации\Захаров В.Н\работа с картинками\46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312863"/>
            <a:ext cx="4000500" cy="5402262"/>
          </a:xfrm>
          <a:prstGeom prst="rect">
            <a:avLst/>
          </a:prstGeom>
          <a:noFill/>
          <a:ln w="57150">
            <a:solidFill>
              <a:srgbClr val="215968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Положение во время выпуска мяча</a:t>
            </a:r>
          </a:p>
        </p:txBody>
      </p:sp>
      <p:grpSp>
        <p:nvGrpSpPr>
          <p:cNvPr id="5" name="TextBox 4"/>
          <p:cNvGrpSpPr>
            <a:grpSpLocks/>
          </p:cNvGrpSpPr>
          <p:nvPr/>
        </p:nvGrpSpPr>
        <p:grpSpPr bwMode="auto">
          <a:xfrm>
            <a:off x="4138613" y="2487613"/>
            <a:ext cx="5145087" cy="4303712"/>
            <a:chOff x="2607" y="1567"/>
            <a:chExt cx="3241" cy="2711"/>
          </a:xfrm>
        </p:grpSpPr>
        <p:pic>
          <p:nvPicPr>
            <p:cNvPr id="22532" name="TextBox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7" y="1567"/>
              <a:ext cx="3241" cy="2711"/>
            </a:xfrm>
            <a:prstGeom prst="rect">
              <a:avLst/>
            </a:prstGeom>
            <a:noFill/>
          </p:spPr>
        </p:pic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2700" y="1613"/>
              <a:ext cx="3060" cy="2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Выпуск мяча должен осуществляться в высшей точке прыжка;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Туловище вертикально прямо;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Движения должны быть стабильными и рациональными;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Сила броска мяча обеспечивается правильными движениями кисти, пальцев и быстрым отталкиванием от пола.</a:t>
              </a:r>
            </a:p>
          </p:txBody>
        </p:sp>
      </p:grpSp>
      <p:sp>
        <p:nvSpPr>
          <p:cNvPr id="6" name="Стрелка вверх 5">
            <a:hlinkClick r:id="rId5" action="ppaction://hlinksldjump"/>
          </p:cNvPr>
          <p:cNvSpPr/>
          <p:nvPr/>
        </p:nvSpPr>
        <p:spPr>
          <a:xfrm>
            <a:off x="8643938" y="357188"/>
            <a:ext cx="214312" cy="35718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архив\Вова\Мои документы\документы\презентации\Захаров В.Н\работа с картинками\47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222375"/>
            <a:ext cx="3857625" cy="5492750"/>
          </a:xfrm>
          <a:prstGeom prst="rect">
            <a:avLst/>
          </a:prstGeom>
          <a:noFill/>
          <a:ln w="57150">
            <a:solidFill>
              <a:srgbClr val="215968"/>
            </a:solidFill>
            <a:miter lim="800000"/>
            <a:headEnd/>
            <a:tailEnd/>
          </a:ln>
        </p:spPr>
      </p:pic>
      <p:grpSp>
        <p:nvGrpSpPr>
          <p:cNvPr id="3" name="TextBox 2"/>
          <p:cNvGrpSpPr>
            <a:grpSpLocks/>
          </p:cNvGrpSpPr>
          <p:nvPr/>
        </p:nvGrpSpPr>
        <p:grpSpPr bwMode="auto">
          <a:xfrm>
            <a:off x="4065588" y="3524250"/>
            <a:ext cx="5005387" cy="3194050"/>
            <a:chOff x="2561" y="2220"/>
            <a:chExt cx="3153" cy="2012"/>
          </a:xfrm>
        </p:grpSpPr>
        <p:pic>
          <p:nvPicPr>
            <p:cNvPr id="23555" name="TextBox 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61" y="2220"/>
              <a:ext cx="3153" cy="2012"/>
            </a:xfrm>
            <a:prstGeom prst="rect">
              <a:avLst/>
            </a:prstGeom>
            <a:noFill/>
          </p:spPr>
        </p:pic>
        <p:sp>
          <p:nvSpPr>
            <p:cNvPr id="23556" name="Text Box 4"/>
            <p:cNvSpPr txBox="1">
              <a:spLocks noChangeArrowheads="1"/>
            </p:cNvSpPr>
            <p:nvPr/>
          </p:nvSpPr>
          <p:spPr bwMode="auto">
            <a:xfrm>
              <a:off x="2655" y="2266"/>
              <a:ext cx="2970" cy="1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После выпуска мяча бросающая рука должна сопровождать его полет к корзине;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Сразу не опускаться вниз и не уходить с линии броска;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Кисть заканчивает бросковое движение.</a:t>
              </a:r>
            </a:p>
          </p:txBody>
        </p:sp>
      </p:grpSp>
      <p:sp>
        <p:nvSpPr>
          <p:cNvPr id="4" name="Стрелка вверх 3">
            <a:hlinkClick r:id="rId5" action="ppaction://hlinksldjump"/>
          </p:cNvPr>
          <p:cNvSpPr/>
          <p:nvPr/>
        </p:nvSpPr>
        <p:spPr>
          <a:xfrm>
            <a:off x="8643938" y="357188"/>
            <a:ext cx="214312" cy="35718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архив\Вова\Мои документы\документы\презентации\Захаров В.Н\работа с картинками\48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285875"/>
            <a:ext cx="3929063" cy="5438775"/>
          </a:xfrm>
          <a:prstGeom prst="rect">
            <a:avLst/>
          </a:prstGeom>
          <a:noFill/>
          <a:ln w="57150">
            <a:solidFill>
              <a:srgbClr val="215968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8913" y="0"/>
            <a:ext cx="8097837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Положение после завершения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броска</a:t>
            </a:r>
          </a:p>
        </p:txBody>
      </p:sp>
      <p:grpSp>
        <p:nvGrpSpPr>
          <p:cNvPr id="4" name="TextBox 3"/>
          <p:cNvGrpSpPr>
            <a:grpSpLocks/>
          </p:cNvGrpSpPr>
          <p:nvPr/>
        </p:nvGrpSpPr>
        <p:grpSpPr bwMode="auto">
          <a:xfrm>
            <a:off x="4206875" y="3565525"/>
            <a:ext cx="4937125" cy="3195638"/>
            <a:chOff x="2650" y="2246"/>
            <a:chExt cx="3110" cy="2013"/>
          </a:xfrm>
        </p:grpSpPr>
        <p:pic>
          <p:nvPicPr>
            <p:cNvPr id="24580" name="TextBox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50" y="2246"/>
              <a:ext cx="3110" cy="2013"/>
            </a:xfrm>
            <a:prstGeom prst="rect">
              <a:avLst/>
            </a:prstGeom>
            <a:noFill/>
          </p:spPr>
        </p:pic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2745" y="2295"/>
              <a:ext cx="2925" cy="1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Когда игрок опускается, его ноги должны быть достаточно прямые;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В момент касания пола ноги должны согнуться в коленях;</a:t>
              </a:r>
            </a:p>
            <a:p>
              <a:pPr algn="just">
                <a:buFont typeface="Wingdings" pitchFamily="2" charset="2"/>
                <a:buChar char="v"/>
              </a:pPr>
              <a:r>
                <a:rPr lang="ru-RU" sz="2400">
                  <a:solidFill>
                    <a:srgbClr val="FFFFFF"/>
                  </a:solidFill>
                  <a:cs typeface="Arial" charset="0"/>
                </a:rPr>
                <a:t>Игрок сохраняет равновесие и должен быть готовым к любым игровым действиям.</a:t>
              </a:r>
            </a:p>
          </p:txBody>
        </p:sp>
      </p:grpSp>
      <p:sp>
        <p:nvSpPr>
          <p:cNvPr id="5" name="Стрелка вверх 4">
            <a:hlinkClick r:id="rId5" action="ppaction://hlinksldjump"/>
          </p:cNvPr>
          <p:cNvSpPr/>
          <p:nvPr/>
        </p:nvSpPr>
        <p:spPr>
          <a:xfrm>
            <a:off x="8643938" y="357188"/>
            <a:ext cx="214312" cy="357187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216</Words>
  <Application>Microsoft Office PowerPoint</Application>
  <PresentationFormat>Экран (4:3)</PresentationFormat>
  <Paragraphs>36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*</cp:lastModifiedBy>
  <cp:revision>44</cp:revision>
  <dcterms:created xsi:type="dcterms:W3CDTF">2013-04-01T16:21:43Z</dcterms:created>
  <dcterms:modified xsi:type="dcterms:W3CDTF">2022-11-07T20:23:35Z</dcterms:modified>
</cp:coreProperties>
</file>