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1" r:id="rId9"/>
    <p:sldId id="264" r:id="rId10"/>
    <p:sldId id="268" r:id="rId11"/>
    <p:sldId id="269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Математическая грамотность на уроках истории и обществознания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5085184"/>
            <a:ext cx="6400800" cy="1473200"/>
          </a:xfrm>
        </p:spPr>
        <p:txBody>
          <a:bodyPr/>
          <a:lstStyle/>
          <a:p>
            <a:pPr algn="r"/>
            <a:r>
              <a:rPr lang="ru-RU" b="1" dirty="0" smtClean="0"/>
              <a:t>Докладчик </a:t>
            </a:r>
            <a:r>
              <a:rPr lang="ru-RU" b="1" dirty="0" err="1" smtClean="0"/>
              <a:t>Загородникова</a:t>
            </a:r>
            <a:r>
              <a:rPr lang="ru-RU" b="1" dirty="0" smtClean="0"/>
              <a:t> О.М.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7650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7920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Анализ и построение диаграмм</a:t>
            </a:r>
          </a:p>
          <a:p>
            <a:r>
              <a:rPr lang="ru-RU" b="1" dirty="0" smtClean="0"/>
              <a:t>Пример: </a:t>
            </a:r>
            <a:r>
              <a:rPr lang="ru-RU" dirty="0" smtClean="0"/>
              <a:t>построить диаграмму, какой вопрос подняла Дума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3200" dirty="0"/>
              <a:t>Математические приемы в изучении истории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6485227" cy="48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8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24744"/>
            <a:ext cx="8424936" cy="4824536"/>
          </a:xfrm>
        </p:spPr>
        <p:txBody>
          <a:bodyPr/>
          <a:lstStyle/>
          <a:p>
            <a:r>
              <a:rPr lang="ru-RU" b="1" dirty="0" smtClean="0"/>
              <a:t>Анализ статистических таблиц</a:t>
            </a:r>
          </a:p>
          <a:p>
            <a:r>
              <a:rPr lang="ru-RU" b="1" dirty="0" smtClean="0"/>
              <a:t>Пример: </a:t>
            </a:r>
            <a:r>
              <a:rPr lang="ru-RU" dirty="0" smtClean="0"/>
              <a:t>проанализируйте таблицу и сделайте вывод почему третья Дума просуществовала больше других.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Математические приемы в изучении истории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4"/>
            <a:ext cx="8717469" cy="376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53344"/>
            <a:ext cx="8568952" cy="1656184"/>
          </a:xfrm>
        </p:spPr>
        <p:txBody>
          <a:bodyPr/>
          <a:lstStyle/>
          <a:p>
            <a:r>
              <a:rPr lang="ru-RU" b="1" dirty="0" smtClean="0"/>
              <a:t>Применение математических подсчетов по формуле в курсе обществознания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Пример: </a:t>
            </a:r>
            <a:r>
              <a:rPr lang="ru-RU" dirty="0" smtClean="0"/>
              <a:t>Расчёт индекса развития человеческого потенциала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435280" cy="100244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Математические приемы в изучении </a:t>
            </a:r>
            <a:r>
              <a:rPr lang="ru-RU" sz="3200" b="1" dirty="0" smtClean="0"/>
              <a:t>обществознания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92896"/>
            <a:ext cx="676875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412776"/>
            <a:ext cx="7408333" cy="3450696"/>
          </a:xfrm>
        </p:spPr>
        <p:txBody>
          <a:bodyPr/>
          <a:lstStyle/>
          <a:p>
            <a:r>
              <a:rPr lang="ru-RU" b="1" dirty="0" smtClean="0"/>
              <a:t>Построение и анализ графиков  в разделе «Экономика»</a:t>
            </a:r>
          </a:p>
          <a:p>
            <a:r>
              <a:rPr lang="ru-RU" b="1" dirty="0" smtClean="0"/>
              <a:t>Пример: </a:t>
            </a:r>
            <a:r>
              <a:rPr lang="ru-RU" dirty="0" smtClean="0"/>
              <a:t>Тема «Спрос и предложение» Построить графики, определить равновесную цену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00244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Математические приемы в изучении обществознания</a:t>
            </a:r>
            <a:endParaRPr lang="ru-RU" sz="3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181399"/>
              </p:ext>
            </p:extLst>
          </p:nvPr>
        </p:nvGraphicFramePr>
        <p:xfrm>
          <a:off x="539553" y="3284984"/>
          <a:ext cx="3960441" cy="2743200"/>
        </p:xfrm>
        <a:graphic>
          <a:graphicData uri="http://schemas.openxmlformats.org/drawingml/2006/table">
            <a:tbl>
              <a:tblPr/>
              <a:tblGrid>
                <a:gridCol w="1320147"/>
                <a:gridCol w="1320147"/>
                <a:gridCol w="1320147"/>
              </a:tblGrid>
              <a:tr h="92446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Цена (Р) (долл.)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FE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Объем спроса (</a:t>
                      </a:r>
                      <a:r>
                        <a:rPr lang="en-US" b="1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Qd</a:t>
                      </a:r>
                      <a:r>
                        <a:rPr lang="en-US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) (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шт.)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FE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Объем предложения (</a:t>
                      </a:r>
                      <a:r>
                        <a:rPr lang="en-US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Qs) (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шт.)</a:t>
                      </a:r>
                      <a:endParaRPr lang="ru-RU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FECF"/>
                    </a:solidFill>
                  </a:tcPr>
                </a:tc>
              </a:tr>
              <a:tr h="231115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15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15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15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15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15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8" name="Picture 4" descr="http://eos.ibi.spb.ru/umk/2_6/15/pict/15_P2_R1_T1_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71825"/>
            <a:ext cx="398468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9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7" cy="5001419"/>
          </a:xfrm>
        </p:spPr>
        <p:txBody>
          <a:bodyPr>
            <a:normAutofit fontScale="92500"/>
          </a:bodyPr>
          <a:lstStyle/>
          <a:p>
            <a:r>
              <a:rPr lang="ru-RU" dirty="0"/>
              <a:t>Говоря об использовании математических приемов на уроках </a:t>
            </a:r>
            <a:r>
              <a:rPr lang="ru-RU" dirty="0" smtClean="0"/>
              <a:t>истории и обществознания, </a:t>
            </a:r>
            <a:r>
              <a:rPr lang="ru-RU" dirty="0"/>
              <a:t>нужно обратить внимание на следующие особенности:</a:t>
            </a:r>
          </a:p>
          <a:p>
            <a:r>
              <a:rPr lang="ru-RU" dirty="0"/>
              <a:t>1) нельзя их абсолютизировать, как, впрочем, и никакой другой прием;</a:t>
            </a:r>
          </a:p>
          <a:p>
            <a:r>
              <a:rPr lang="ru-RU" dirty="0"/>
              <a:t>2) различные приемы целесообразно использовать в соответствии с темой, целью и задачами урока;</a:t>
            </a:r>
          </a:p>
          <a:p>
            <a:r>
              <a:rPr lang="ru-RU" dirty="0"/>
              <a:t>3) </a:t>
            </a:r>
            <a:r>
              <a:rPr lang="ru-RU" dirty="0" smtClean="0"/>
              <a:t>игровые математические </a:t>
            </a:r>
            <a:r>
              <a:rPr lang="ru-RU" dirty="0"/>
              <a:t>приемы лучше использовать преимущественно на уроках 5–9-х классов, когда идет первоначальное формирование </a:t>
            </a:r>
            <a:r>
              <a:rPr lang="ru-RU" dirty="0" smtClean="0"/>
              <a:t>представлений, чтобы </a:t>
            </a:r>
            <a:r>
              <a:rPr lang="ru-RU" dirty="0"/>
              <a:t>облегчить усвоение огромного </a:t>
            </a:r>
            <a:r>
              <a:rPr lang="ru-RU" dirty="0" smtClean="0"/>
              <a:t> </a:t>
            </a:r>
            <a:r>
              <a:rPr lang="ru-RU" dirty="0"/>
              <a:t>материала, систематизировать его и сформировать представление о некоторых </a:t>
            </a:r>
            <a:r>
              <a:rPr lang="ru-RU" dirty="0" smtClean="0"/>
              <a:t>закономерностях</a:t>
            </a:r>
            <a:r>
              <a:rPr lang="ru-RU" dirty="0"/>
              <a:t>, усвоение сущности и специфики проявления которых будут предметом изучения в старшей школе.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качестве заключения…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2694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31801"/>
            <a:ext cx="7950239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4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Наблюдения за числами и использование других математических приемов при изучении </a:t>
            </a:r>
            <a:r>
              <a:rPr lang="ru-RU" dirty="0" smtClean="0"/>
              <a:t>истории и обществознания </a:t>
            </a:r>
            <a:r>
              <a:rPr lang="ru-RU" dirty="0"/>
              <a:t>– один из множества способов «обновления» урока </a:t>
            </a:r>
            <a:r>
              <a:rPr lang="ru-RU" dirty="0" smtClean="0"/>
              <a:t> </a:t>
            </a:r>
            <a:r>
              <a:rPr lang="ru-RU" dirty="0"/>
              <a:t>в целях формирования </a:t>
            </a:r>
            <a:r>
              <a:rPr lang="ru-RU" dirty="0" err="1"/>
              <a:t>метапредметных</a:t>
            </a:r>
            <a:r>
              <a:rPr lang="ru-RU" dirty="0"/>
              <a:t> УУД.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Принцип </a:t>
            </a:r>
            <a:r>
              <a:rPr lang="ru-RU" sz="3600" b="1" dirty="0" err="1"/>
              <a:t>метапредметности</a:t>
            </a:r>
            <a:r>
              <a:rPr lang="ru-RU" sz="3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564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844824"/>
            <a:ext cx="7408333" cy="44973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Данные приемы способствуют:</a:t>
            </a:r>
          </a:p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b="1" dirty="0"/>
              <a:t>упорядочению и систематизации </a:t>
            </a:r>
            <a:r>
              <a:rPr lang="ru-RU" dirty="0"/>
              <a:t>имеющихся и вновь приобретаемых знаний по </a:t>
            </a:r>
            <a:r>
              <a:rPr lang="ru-RU" dirty="0" smtClean="0"/>
              <a:t>предмету;</a:t>
            </a:r>
            <a:endParaRPr lang="ru-RU" dirty="0"/>
          </a:p>
          <a:p>
            <a:r>
              <a:rPr lang="ru-RU" dirty="0"/>
              <a:t>2) развитию </a:t>
            </a:r>
            <a:r>
              <a:rPr lang="ru-RU" b="1" dirty="0"/>
              <a:t>логического мышления </a:t>
            </a:r>
            <a:r>
              <a:rPr lang="ru-RU" dirty="0"/>
              <a:t>учащихся;</a:t>
            </a:r>
          </a:p>
          <a:p>
            <a:r>
              <a:rPr lang="ru-RU" dirty="0"/>
              <a:t>3) развитию их творческих способностей: в ходе выполнения заданий создается </a:t>
            </a:r>
            <a:r>
              <a:rPr lang="ru-RU" b="1" dirty="0"/>
              <a:t>новый «продукт» – новое структурированное знание;</a:t>
            </a:r>
          </a:p>
          <a:p>
            <a:r>
              <a:rPr lang="ru-RU" dirty="0"/>
              <a:t>4) формированию и поддержанию интереса к предмету. </a:t>
            </a:r>
            <a:r>
              <a:rPr lang="ru-RU" b="1" dirty="0"/>
              <a:t>Интерес</a:t>
            </a:r>
            <a:r>
              <a:rPr lang="ru-RU" dirty="0"/>
              <a:t> – один из важнейших мотивов любой деятельности, а использование математических приемов на уроке, далеком от математики, создает ситуацию </a:t>
            </a:r>
            <a:r>
              <a:rPr lang="ru-RU" b="1" dirty="0"/>
              <a:t>познавательного парадокса</a:t>
            </a:r>
            <a:r>
              <a:rPr lang="ru-RU" dirty="0"/>
              <a:t>, что стимулирует интерес к предмету;</a:t>
            </a:r>
          </a:p>
          <a:p>
            <a:r>
              <a:rPr lang="ru-RU" dirty="0"/>
              <a:t>5) повышению </a:t>
            </a:r>
            <a:r>
              <a:rPr lang="ru-RU" b="1" dirty="0"/>
              <a:t>эффективности</a:t>
            </a:r>
            <a:r>
              <a:rPr lang="ru-RU" dirty="0"/>
              <a:t> </a:t>
            </a:r>
            <a:r>
              <a:rPr lang="ru-RU" dirty="0" smtClean="0"/>
              <a:t>обучения;</a:t>
            </a:r>
            <a:endParaRPr lang="ru-RU" dirty="0"/>
          </a:p>
          <a:p>
            <a:r>
              <a:rPr lang="ru-RU" dirty="0"/>
              <a:t>6) улучшению </a:t>
            </a:r>
            <a:r>
              <a:rPr lang="ru-RU" b="1" dirty="0"/>
              <a:t>успеваемости</a:t>
            </a:r>
            <a:r>
              <a:rPr lang="ru-RU" dirty="0"/>
              <a:t> учащихся.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Целесообразность применения математических приемов </a:t>
            </a:r>
          </a:p>
        </p:txBody>
      </p:sp>
    </p:spTree>
    <p:extLst>
      <p:ext uri="{BB962C8B-B14F-4D97-AF65-F5344CB8AC3E}">
        <p14:creationId xmlns:p14="http://schemas.microsoft.com/office/powerpoint/2010/main" val="49008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/>
          <a:lstStyle/>
          <a:p>
            <a:r>
              <a:rPr lang="ru-RU" b="1" dirty="0" smtClean="0"/>
              <a:t>Решение заданий по хронологии:</a:t>
            </a:r>
          </a:p>
          <a:p>
            <a:r>
              <a:rPr lang="ru-RU" dirty="0" smtClean="0"/>
              <a:t>Впервые встречаемся в 5 классе, когда знакомимся с </a:t>
            </a:r>
            <a:r>
              <a:rPr lang="ru-RU" b="1" dirty="0" smtClean="0"/>
              <a:t>«историческим временем» </a:t>
            </a:r>
            <a:r>
              <a:rPr lang="ru-RU" dirty="0" smtClean="0"/>
              <a:t>или </a:t>
            </a:r>
            <a:r>
              <a:rPr lang="ru-RU" b="1" dirty="0" smtClean="0"/>
              <a:t>«</a:t>
            </a:r>
            <a:r>
              <a:rPr lang="ru-RU" b="1" dirty="0"/>
              <a:t>л</a:t>
            </a:r>
            <a:r>
              <a:rPr lang="ru-RU" b="1" dirty="0" smtClean="0"/>
              <a:t>ентой времени»</a:t>
            </a:r>
          </a:p>
          <a:p>
            <a:r>
              <a:rPr lang="ru-RU" b="1" dirty="0" smtClean="0"/>
              <a:t>Пример: </a:t>
            </a:r>
          </a:p>
          <a:p>
            <a:r>
              <a:rPr lang="ru-RU" dirty="0"/>
              <a:t>Знаменитая пирамида Хеопса в Египте была построена в 2600 г. до н.э. Сколько лет назад была построена пирамида Хеопса? Вычисления сделайте письменно, отметьте даты на ленте </a:t>
            </a:r>
            <a:r>
              <a:rPr lang="ru-RU" dirty="0" smtClean="0"/>
              <a:t>времени</a:t>
            </a:r>
            <a:r>
              <a:rPr lang="ru-RU" dirty="0"/>
              <a:t> </a:t>
            </a:r>
            <a:r>
              <a:rPr lang="ru-RU" dirty="0" smtClean="0"/>
              <a:t>(4621)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3200" dirty="0"/>
              <a:t>Математические приемы в изучении истории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231429" y="4941168"/>
            <a:ext cx="648072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39952" y="494116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547664" y="5589240"/>
            <a:ext cx="187220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 н.э.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16016" y="5589240"/>
            <a:ext cx="223224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Н.э.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267744" y="4977172"/>
            <a:ext cx="0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76256" y="4941168"/>
            <a:ext cx="0" cy="90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871700" y="4515066"/>
            <a:ext cx="79208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2600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80212" y="4508135"/>
            <a:ext cx="792088" cy="229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2021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031940" y="450813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89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08720"/>
            <a:ext cx="8568951" cy="521744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Даты – основа исторического </a:t>
            </a:r>
            <a:r>
              <a:rPr lang="ru-RU" b="1" dirty="0" smtClean="0"/>
              <a:t>знания. </a:t>
            </a:r>
          </a:p>
          <a:p>
            <a:r>
              <a:rPr lang="ru-RU" dirty="0" smtClean="0"/>
              <a:t>Запоминание </a:t>
            </a:r>
            <a:r>
              <a:rPr lang="ru-RU" dirty="0"/>
              <a:t>дат всегда вызывает у детей </a:t>
            </a:r>
            <a:r>
              <a:rPr lang="ru-RU" dirty="0" smtClean="0"/>
              <a:t>затруднение. </a:t>
            </a:r>
          </a:p>
          <a:p>
            <a:r>
              <a:rPr lang="ru-RU" b="1" dirty="0" smtClean="0"/>
              <a:t>Прием </a:t>
            </a:r>
            <a:r>
              <a:rPr lang="ru-RU" b="1" dirty="0"/>
              <a:t>«заблудившаяся дата</a:t>
            </a:r>
            <a:r>
              <a:rPr lang="ru-RU" b="1" dirty="0" smtClean="0"/>
              <a:t>», </a:t>
            </a:r>
            <a:r>
              <a:rPr lang="ru-RU" dirty="0" smtClean="0"/>
              <a:t>полезен при повторении домашнего задания, изучении нового материала, закреплении. Помогает при решении заданий на соответствие даты и события при сдаче ГИА по истории.</a:t>
            </a:r>
          </a:p>
          <a:p>
            <a:r>
              <a:rPr lang="ru-RU" b="1" dirty="0" smtClean="0"/>
              <a:t>Пример: </a:t>
            </a:r>
            <a:r>
              <a:rPr lang="ru-RU" dirty="0" smtClean="0"/>
              <a:t>После </a:t>
            </a:r>
            <a:r>
              <a:rPr lang="ru-RU" dirty="0"/>
              <a:t>изучения темы «Внешняя политика России в XVII веке» распределить числа/даты событий по двум группам – отношения России с Польшей и с Турцией: 1632–1634,1676–1681, 1654–1667, 1686, 1687, 1689. Учащиеся выделяют две группы – отношения России с Турцией и Польшей. В результате в сознании учащихся закрепляются два основных направления внешней политики России в XVII в. и их главные события.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Математические приемы в изучении истории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3352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980728"/>
            <a:ext cx="8640960" cy="5145435"/>
          </a:xfrm>
        </p:spPr>
        <p:txBody>
          <a:bodyPr/>
          <a:lstStyle/>
          <a:p>
            <a:r>
              <a:rPr lang="ru-RU" b="1" dirty="0" smtClean="0"/>
              <a:t>Математические задачи, как иллюстрация исторической эпохи при изучении нового материала</a:t>
            </a:r>
          </a:p>
          <a:p>
            <a:r>
              <a:rPr lang="ru-RU" b="1" dirty="0" smtClean="0"/>
              <a:t>Пример: </a:t>
            </a:r>
            <a:r>
              <a:rPr lang="ru-RU" altLang="ru-RU" b="1" i="1" dirty="0">
                <a:latin typeface="Georgia" pitchFamily="18" charset="0"/>
              </a:rPr>
              <a:t>До отмены крепостного права крестьянин платил помещику оброк, равный 12 рублям</a:t>
            </a:r>
            <a:r>
              <a:rPr lang="ru-RU" altLang="ru-RU" b="1" i="1" dirty="0" smtClean="0">
                <a:latin typeface="Georgia" pitchFamily="18" charset="0"/>
              </a:rPr>
              <a:t>.</a:t>
            </a:r>
            <a:r>
              <a:rPr lang="ru-RU" b="1" i="1" dirty="0">
                <a:latin typeface="Georgia" pitchFamily="18" charset="0"/>
              </a:rPr>
              <a:t> В то время деньги можно было поместить в банк под 6% годовых.</a:t>
            </a:r>
          </a:p>
          <a:p>
            <a:r>
              <a:rPr lang="ru-RU" altLang="ru-RU" b="1" i="1" dirty="0" smtClean="0">
                <a:latin typeface="Georgia" pitchFamily="18" charset="0"/>
              </a:rPr>
              <a:t> </a:t>
            </a:r>
            <a:r>
              <a:rPr lang="ru-RU" altLang="ru-RU" b="1" i="1" dirty="0">
                <a:latin typeface="Georgia" pitchFamily="18" charset="0"/>
              </a:rPr>
              <a:t>Какова будет выкупная сумма</a:t>
            </a:r>
            <a:r>
              <a:rPr lang="ru-RU" altLang="ru-RU" b="1" i="1" dirty="0" smtClean="0">
                <a:latin typeface="Georgia" pitchFamily="18" charset="0"/>
              </a:rPr>
              <a:t>?</a:t>
            </a:r>
          </a:p>
          <a:p>
            <a:pPr marL="0" indent="0">
              <a:buNone/>
            </a:pPr>
            <a:endParaRPr lang="ru-RU" dirty="0"/>
          </a:p>
          <a:p>
            <a:endParaRPr lang="ru-RU" altLang="ru-RU" b="1" i="1" dirty="0">
              <a:latin typeface="Georgia" pitchFamily="18" charset="0"/>
            </a:endParaRP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3200" dirty="0"/>
              <a:t>Математические приемы в изучении истории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149080"/>
            <a:ext cx="3292559" cy="25649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4719985"/>
            <a:ext cx="5040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Georgia" pitchFamily="18" charset="0"/>
              </a:rPr>
              <a:t>12 рублей х 100% : 6% = 200 рублей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12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24744"/>
            <a:ext cx="7408333" cy="490108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Математические задачи, как иллюстрация исторической </a:t>
            </a:r>
            <a:r>
              <a:rPr lang="ru-RU" b="1" dirty="0" smtClean="0"/>
              <a:t>эпохи</a:t>
            </a:r>
            <a:r>
              <a:rPr lang="ru-RU" b="1" dirty="0"/>
              <a:t> </a:t>
            </a:r>
            <a:r>
              <a:rPr lang="ru-RU" b="1" dirty="0" smtClean="0"/>
              <a:t>при изучении нового материала</a:t>
            </a:r>
          </a:p>
          <a:p>
            <a:r>
              <a:rPr lang="ru-RU" b="1" dirty="0" smtClean="0"/>
              <a:t>Пример: </a:t>
            </a:r>
            <a:r>
              <a:rPr lang="ru-RU" dirty="0"/>
              <a:t>М. В. Ломоносов в 19 лет скрыв свое крестьянское происхождение, поступил в Славяно-греко-латинскую академию. Спустя годы Ломоносов вспоминал, как трудно далось ему учение: «Несказанная бедность: имея </a:t>
            </a:r>
            <a:r>
              <a:rPr lang="ru-RU" b="1" dirty="0"/>
              <a:t>один алтын </a:t>
            </a:r>
            <a:r>
              <a:rPr lang="ru-RU" dirty="0"/>
              <a:t>в день жалования, нельзя было иметь на пропитание в день больше как </a:t>
            </a:r>
            <a:r>
              <a:rPr lang="ru-RU" b="1" dirty="0"/>
              <a:t>на денежку хлеба и на денежку квасу, </a:t>
            </a:r>
            <a:r>
              <a:rPr lang="ru-RU" dirty="0"/>
              <a:t>прочее на бумагу, на обувь и другие нужды». Сколько денег у Ломоносова оставалось на бумагу, обувь и прочие нужды</a:t>
            </a:r>
            <a:r>
              <a:rPr lang="ru-RU" dirty="0" smtClean="0"/>
              <a:t>?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 алтын = 3 копейки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 денежка = полкопейки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 + 1/2 = 1 копейка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 — 1 = 2 копейки</a:t>
            </a:r>
          </a:p>
          <a:p>
            <a:endParaRPr lang="ru-RU" dirty="0"/>
          </a:p>
          <a:p>
            <a:endParaRPr lang="ru-RU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8384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Математические приемы в изучении истории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990628"/>
            <a:ext cx="2331739" cy="26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0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24744"/>
            <a:ext cx="7408333" cy="4752528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dirty="0" smtClean="0"/>
              <a:t>Математические задачи на этапе мотивации.</a:t>
            </a:r>
          </a:p>
          <a:p>
            <a:r>
              <a:rPr lang="ru-RU" sz="3100" dirty="0" smtClean="0"/>
              <a:t> При изучении темы о принятии христианства на Руси ставится задача не воспользоваться готовой датой, а добыть её.</a:t>
            </a:r>
          </a:p>
          <a:p>
            <a:r>
              <a:rPr lang="ru-RU" sz="3100" b="1" dirty="0" smtClean="0"/>
              <a:t>Пример: </a:t>
            </a:r>
            <a:r>
              <a:rPr lang="ru-RU" sz="3100" dirty="0">
                <a:latin typeface="Candara" panose="020E0502030303020204" pitchFamily="34" charset="0"/>
                <a:cs typeface="Times New Roman" panose="02020603050405020304" pitchFamily="18" charset="0"/>
              </a:rPr>
              <a:t>«1613 году в России был избран первый царь из Династии Романовых. Спустя 380 лет в Российской Федерации будет принята Конституция. За 5 лет до этого в стране праздновали юбилей: 1000 с </a:t>
            </a:r>
            <a:r>
              <a:rPr lang="ru-RU" sz="31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момента</a:t>
            </a:r>
          </a:p>
          <a:p>
            <a:pPr marL="0" indent="0">
              <a:buNone/>
            </a:pPr>
            <a:r>
              <a:rPr lang="ru-RU" sz="3100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  принятия </a:t>
            </a:r>
            <a:r>
              <a:rPr lang="ru-RU" sz="3100" dirty="0">
                <a:latin typeface="Candara" panose="020E0502030303020204" pitchFamily="34" charset="0"/>
                <a:cs typeface="Times New Roman" panose="02020603050405020304" pitchFamily="18" charset="0"/>
              </a:rPr>
              <a:t>христианства на Руси».</a:t>
            </a:r>
            <a:br>
              <a:rPr lang="ru-RU" sz="3100" dirty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    </a:t>
            </a:r>
            <a:r>
              <a:rPr lang="ru-RU" sz="34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Когда </a:t>
            </a:r>
            <a:r>
              <a:rPr lang="ru-RU" sz="3400" dirty="0">
                <a:latin typeface="Candara" panose="020E0502030303020204" pitchFamily="34" charset="0"/>
                <a:cs typeface="Times New Roman" panose="02020603050405020304" pitchFamily="18" charset="0"/>
              </a:rPr>
              <a:t>случилось принятие </a:t>
            </a:r>
            <a:endParaRPr lang="ru-RU" sz="3400" dirty="0" smtClean="0"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r>
              <a:rPr lang="ru-RU" sz="3400" dirty="0">
                <a:latin typeface="Candara" panose="020E0502030303020204" pitchFamily="34" charset="0"/>
                <a:cs typeface="Times New Roman" panose="02020603050405020304" pitchFamily="18" charset="0"/>
              </a:rPr>
              <a:t>х</a:t>
            </a:r>
            <a:r>
              <a:rPr lang="ru-RU" sz="3400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ристианства?</a:t>
            </a:r>
          </a:p>
          <a:p>
            <a:r>
              <a:rPr lang="ru-RU" sz="3400" b="1" dirty="0" smtClean="0">
                <a:solidFill>
                  <a:srgbClr val="C0000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988 год</a:t>
            </a:r>
            <a:r>
              <a:rPr lang="ru-RU" b="1" dirty="0">
                <a:solidFill>
                  <a:srgbClr val="C0000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r>
              <a:rPr lang="ru-RU" sz="3200" dirty="0"/>
              <a:t>Математические приемы в изучении истории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140967"/>
            <a:ext cx="2952328" cy="359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4968552"/>
          </a:xfrm>
        </p:spPr>
        <p:txBody>
          <a:bodyPr/>
          <a:lstStyle/>
          <a:p>
            <a:r>
              <a:rPr lang="ru-RU" b="1" dirty="0" smtClean="0"/>
              <a:t>Составление «Паспорта объекта» с использованием математических чисел</a:t>
            </a:r>
          </a:p>
          <a:p>
            <a:r>
              <a:rPr lang="ru-RU" b="1" dirty="0" smtClean="0"/>
              <a:t>«Паспорт пирамиды Хеопса»</a:t>
            </a:r>
          </a:p>
          <a:p>
            <a:r>
              <a:rPr lang="ru-RU" dirty="0" smtClean="0"/>
              <a:t>Учащиеся читают учебник, П.11 стр. 56</a:t>
            </a:r>
          </a:p>
          <a:p>
            <a:r>
              <a:rPr lang="ru-RU" dirty="0" smtClean="0"/>
              <a:t>Выбирают информацию. </a:t>
            </a:r>
          </a:p>
          <a:p>
            <a:r>
              <a:rPr lang="ru-RU" dirty="0" smtClean="0"/>
              <a:t>1. Построена в </a:t>
            </a:r>
            <a:r>
              <a:rPr lang="ru-RU" b="1" dirty="0" smtClean="0"/>
              <a:t>2600 </a:t>
            </a:r>
            <a:r>
              <a:rPr lang="ru-RU" dirty="0" smtClean="0"/>
              <a:t>г. до н.э.</a:t>
            </a:r>
          </a:p>
          <a:p>
            <a:r>
              <a:rPr lang="ru-RU" dirty="0" smtClean="0"/>
              <a:t>2. Высота </a:t>
            </a:r>
            <a:r>
              <a:rPr lang="ru-RU" b="1" dirty="0" smtClean="0"/>
              <a:t>150</a:t>
            </a:r>
            <a:r>
              <a:rPr lang="ru-RU" dirty="0" smtClean="0"/>
              <a:t> метров</a:t>
            </a:r>
          </a:p>
          <a:p>
            <a:r>
              <a:rPr lang="ru-RU" dirty="0" smtClean="0"/>
              <a:t>3. Основание длинной в </a:t>
            </a:r>
            <a:r>
              <a:rPr lang="ru-RU" b="1" dirty="0" smtClean="0"/>
              <a:t>1 км</a:t>
            </a:r>
          </a:p>
          <a:p>
            <a:r>
              <a:rPr lang="ru-RU" dirty="0" smtClean="0"/>
              <a:t>Важно, что вспоминаем меры длин.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Математические приемы в изучении истории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437112"/>
            <a:ext cx="3419872" cy="192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191</TotalTime>
  <Words>783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Математическая грамотность на уроках истории и обществознания</vt:lpstr>
      <vt:lpstr>Принцип метапредметности </vt:lpstr>
      <vt:lpstr>Целесообразность применения математических приемов 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истории</vt:lpstr>
      <vt:lpstr>Математические приемы в изучении обществознания</vt:lpstr>
      <vt:lpstr>Математические приемы в изучении обществознания</vt:lpstr>
      <vt:lpstr>В качестве заключения…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грамотность на уроках истории и обществознания</dc:title>
  <dc:creator>Оксана</dc:creator>
  <cp:lastModifiedBy>Оксана</cp:lastModifiedBy>
  <cp:revision>21</cp:revision>
  <dcterms:created xsi:type="dcterms:W3CDTF">2021-03-28T10:02:53Z</dcterms:created>
  <dcterms:modified xsi:type="dcterms:W3CDTF">2021-03-28T13:26:41Z</dcterms:modified>
</cp:coreProperties>
</file>