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 /><Relationship Id="rId2" Type="http://schemas.openxmlformats.org/officeDocument/2006/relationships/extended-properties" Target="docProps/app.xml" /><Relationship Id="rId3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embedTrueTypeFonts="1" saveSubsetFonts="1">
  <p:sldMasterIdLst>
    <p:sldMasterId id="2147483648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x="7442200" cy="10655300"/>
  <p:notesSz cx="7442200" cy="10655300"/>
  <p:embeddedFontLst>
    <p:embeddedFont>
      <p:font typeface="HHBIDL+TimesNewRomanPS-BoldMT"/>
      <p:regular r:id="rId25"/>
    </p:embeddedFont>
    <p:embeddedFont>
      <p:font typeface="OPWFGC+Calibri-Light,Bold"/>
      <p:regular r:id="rId26"/>
    </p:embeddedFont>
    <p:embeddedFont>
      <p:font typeface="UDLBVR+TimesNewRomanPSMT"/>
      <p:regular r:id="rId27"/>
    </p:embeddedFont>
    <p:embeddedFont>
      <p:font typeface="BLHABE+Wingdings-Regular"/>
      <p:regular r:id="rId28"/>
    </p:embeddedFont>
    <p:embeddedFont>
      <p:font typeface="VKWBRM+TimesNewRomanPS-BoldItalicMT"/>
      <p:regular r:id="rId29"/>
    </p:embeddedFont>
    <p:embeddedFont>
      <p:font typeface="EDVUIO+TimesNewRomanPS-ItalicMT"/>
      <p:regular r:id="rId30"/>
    </p:embeddedFont>
  </p:embeddedFon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presProps" Target="presProps.xml" /><Relationship Id="rId10" Type="http://schemas.openxmlformats.org/officeDocument/2006/relationships/slide" Target="slides/slide5.xml" /><Relationship Id="rId11" Type="http://schemas.openxmlformats.org/officeDocument/2006/relationships/slide" Target="slides/slide6.xml" /><Relationship Id="rId12" Type="http://schemas.openxmlformats.org/officeDocument/2006/relationships/slide" Target="slides/slide7.xml" /><Relationship Id="rId13" Type="http://schemas.openxmlformats.org/officeDocument/2006/relationships/slide" Target="slides/slide8.xml" /><Relationship Id="rId14" Type="http://schemas.openxmlformats.org/officeDocument/2006/relationships/slide" Target="slides/slide9.xml" /><Relationship Id="rId15" Type="http://schemas.openxmlformats.org/officeDocument/2006/relationships/slide" Target="slides/slide10.xml" /><Relationship Id="rId16" Type="http://schemas.openxmlformats.org/officeDocument/2006/relationships/slide" Target="slides/slide11.xml" /><Relationship Id="rId17" Type="http://schemas.openxmlformats.org/officeDocument/2006/relationships/slide" Target="slides/slide12.xml" /><Relationship Id="rId18" Type="http://schemas.openxmlformats.org/officeDocument/2006/relationships/slide" Target="slides/slide13.xml" /><Relationship Id="rId19" Type="http://schemas.openxmlformats.org/officeDocument/2006/relationships/slide" Target="slides/slide14.xml" /><Relationship Id="rId2" Type="http://schemas.openxmlformats.org/officeDocument/2006/relationships/tableStyles" Target="tableStyles.xml" /><Relationship Id="rId20" Type="http://schemas.openxmlformats.org/officeDocument/2006/relationships/slide" Target="slides/slide15.xml" /><Relationship Id="rId21" Type="http://schemas.openxmlformats.org/officeDocument/2006/relationships/slide" Target="slides/slide16.xml" /><Relationship Id="rId22" Type="http://schemas.openxmlformats.org/officeDocument/2006/relationships/slide" Target="slides/slide17.xml" /><Relationship Id="rId23" Type="http://schemas.openxmlformats.org/officeDocument/2006/relationships/slide" Target="slides/slide18.xml" /><Relationship Id="rId24" Type="http://schemas.openxmlformats.org/officeDocument/2006/relationships/slide" Target="slides/slide19.xml" /><Relationship Id="rId25" Type="http://schemas.openxmlformats.org/officeDocument/2006/relationships/font" Target="fonts/font1.fntdata" /><Relationship Id="rId26" Type="http://schemas.openxmlformats.org/officeDocument/2006/relationships/font" Target="fonts/font2.fntdata" /><Relationship Id="rId27" Type="http://schemas.openxmlformats.org/officeDocument/2006/relationships/font" Target="fonts/font3.fntdata" /><Relationship Id="rId28" Type="http://schemas.openxmlformats.org/officeDocument/2006/relationships/font" Target="fonts/font4.fntdata" /><Relationship Id="rId29" Type="http://schemas.openxmlformats.org/officeDocument/2006/relationships/font" Target="fonts/font5.fntdata" /><Relationship Id="rId3" Type="http://schemas.openxmlformats.org/officeDocument/2006/relationships/viewProps" Target="viewProps.xml" /><Relationship Id="rId30" Type="http://schemas.openxmlformats.org/officeDocument/2006/relationships/font" Target="fonts/font6.fntdata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slide" Target="slides/slide4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hyperlink" Target="mailto:shkolasad_6@mail.ru" TargetMode="External" /><Relationship Id="rId3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6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7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8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9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png" 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>
            <a:hlinkClick r:id="rId2"/>
          </p:cNvPr>
          <p:cNvSpPr/>
          <p:nvPr/>
        </p:nvSpPr>
        <p:spPr>
          <a:xfrm>
            <a:off x="0" y="0"/>
            <a:ext cx="7442200" cy="106553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56340" y="289076"/>
            <a:ext cx="6544536" cy="9646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444"/>
              </a:lnSpc>
              <a:spcBef>
                <a:spcPts val="0"/>
              </a:spcBef>
              <a:spcAft>
                <a:spcPts val="0"/>
              </a:spcAft>
            </a:pPr>
            <a:r>
              <a:rPr dirty="0" sz="13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МУНИЦИПАЛЬНОЕ</a:t>
            </a:r>
            <a:r>
              <a:rPr dirty="0" sz="13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3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БЮДЖЕТНОЕ</a:t>
            </a:r>
            <a:r>
              <a:rPr dirty="0" sz="13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3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ОБЩЕОБРАЗОВАТЕЛЬНОЕ</a:t>
            </a:r>
            <a:r>
              <a:rPr dirty="0" sz="13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3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УЧРЕЖДЕНИЕ</a:t>
            </a:r>
          </a:p>
          <a:p>
            <a:pPr marL="411988" marR="0">
              <a:lnSpc>
                <a:spcPts val="1684"/>
              </a:lnSpc>
              <a:spcBef>
                <a:spcPts val="261"/>
              </a:spcBef>
              <a:spcAft>
                <a:spcPts val="0"/>
              </a:spcAft>
            </a:pPr>
            <a:r>
              <a:rPr dirty="0" sz="1500" spc="1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«Гимназия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500" spc="2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№5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500" spc="1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имени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500" spc="1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Героя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500" spc="1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Советского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500" spc="11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Союза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500" spc="1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А.И.Алексеева»</a:t>
            </a:r>
          </a:p>
          <a:p>
            <a:pPr marL="22301" marR="0">
              <a:lnSpc>
                <a:spcPts val="1684"/>
              </a:lnSpc>
              <a:spcBef>
                <a:spcPts val="218"/>
              </a:spcBef>
              <a:spcAft>
                <a:spcPts val="0"/>
              </a:spcAft>
            </a:pPr>
            <a:r>
              <a:rPr dirty="0" sz="1500" spc="1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_________________________________________________________________</a:t>
            </a:r>
          </a:p>
          <a:p>
            <a:pPr marL="2879008" marR="0">
              <a:lnSpc>
                <a:spcPts val="1684"/>
              </a:lnSpc>
              <a:spcBef>
                <a:spcPts val="268"/>
              </a:spcBef>
              <a:spcAft>
                <a:spcPts val="0"/>
              </a:spcAft>
            </a:pPr>
            <a:r>
              <a:rPr dirty="0" sz="1500" spc="1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______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51767" y="1249712"/>
            <a:ext cx="6127636" cy="5024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84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 spc="1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141300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г.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500" spc="1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Сергиев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500" spc="1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Посад,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500" spc="1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ул.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500" spc="1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Воробьёвская,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д.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500" spc="1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36,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тел.8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500" spc="1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(496)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500" spc="1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5510206,</a:t>
            </a:r>
          </a:p>
          <a:p>
            <a:pPr marL="241534" marR="0">
              <a:lnSpc>
                <a:spcPts val="1684"/>
              </a:lnSpc>
              <a:spcBef>
                <a:spcPts val="218"/>
              </a:spcBef>
              <a:spcAft>
                <a:spcPts val="0"/>
              </a:spcAft>
            </a:pPr>
            <a:r>
              <a:rPr dirty="0" sz="1500" spc="12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Факс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8</a:t>
            </a:r>
            <a:r>
              <a:rPr dirty="0" sz="1500" spc="15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500" spc="1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(496)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500" spc="1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5510206,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500" spc="1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электронная</a:t>
            </a:r>
            <a:r>
              <a:rPr dirty="0" sz="15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500" spc="1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почта:</a:t>
            </a:r>
            <a:r>
              <a:rPr dirty="0" sz="1500" spc="4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500" spc="10" b="1" u="sng">
                <a:solidFill>
                  <a:srgbClr val="0563c1"/>
                </a:solidFill>
                <a:latin typeface="HHBIDL+TimesNewRomanPS-BoldMT"/>
                <a:cs typeface="HHBIDL+TimesNewRomanPS-BoldM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shkolasad_6@mail.ru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28410" y="2613936"/>
            <a:ext cx="5255034" cy="9626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>
                <a:solidFill>
                  <a:srgbClr val="000000"/>
                </a:solidFill>
                <a:latin typeface="OPWFGC+Calibri-Light,Bold"/>
                <a:cs typeface="OPWFGC+Calibri-Light,Bold"/>
              </a:rPr>
              <a:t>Познавательно-творческий</a:t>
            </a:r>
          </a:p>
          <a:p>
            <a:pPr marL="1903210" marR="0">
              <a:lnSpc>
                <a:spcPts val="3500"/>
              </a:lnSpc>
              <a:spcBef>
                <a:spcPts val="280"/>
              </a:spcBef>
              <a:spcAft>
                <a:spcPts val="0"/>
              </a:spcAft>
            </a:pPr>
            <a:r>
              <a:rPr dirty="0" sz="3500">
                <a:solidFill>
                  <a:srgbClr val="000000"/>
                </a:solidFill>
                <a:latin typeface="OPWFGC+Calibri-Light,Bold"/>
                <a:cs typeface="OPWFGC+Calibri-Light,Bold"/>
              </a:rPr>
              <a:t>проект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07094" y="3574057"/>
            <a:ext cx="4100593" cy="14427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19986" marR="0">
              <a:lnSpc>
                <a:spcPts val="3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>
                <a:solidFill>
                  <a:srgbClr val="000000"/>
                </a:solidFill>
                <a:latin typeface="OPWFGC+Calibri-Light,Bold"/>
                <a:cs typeface="OPWFGC+Calibri-Light,Bold"/>
              </a:rPr>
              <a:t>для</a:t>
            </a:r>
            <a:r>
              <a:rPr dirty="0" sz="3500" spc="-85">
                <a:solidFill>
                  <a:srgbClr val="000000"/>
                </a:solidFill>
                <a:latin typeface="OPWFGC+Calibri-Light,Bold"/>
                <a:cs typeface="OPWFGC+Calibri-Light,Bold"/>
              </a:rPr>
              <a:t> </a:t>
            </a:r>
            <a:r>
              <a:rPr dirty="0" sz="3500">
                <a:solidFill>
                  <a:srgbClr val="000000"/>
                </a:solidFill>
                <a:latin typeface="OPWFGC+Calibri-Light,Bold"/>
                <a:cs typeface="OPWFGC+Calibri-Light,Bold"/>
              </a:rPr>
              <a:t>детей</a:t>
            </a:r>
            <a:r>
              <a:rPr dirty="0" sz="3500" spc="-155">
                <a:solidFill>
                  <a:srgbClr val="000000"/>
                </a:solidFill>
                <a:latin typeface="OPWFGC+Calibri-Light,Bold"/>
                <a:cs typeface="OPWFGC+Calibri-Light,Bold"/>
              </a:rPr>
              <a:t> </a:t>
            </a:r>
            <a:r>
              <a:rPr dirty="0" sz="3500">
                <a:solidFill>
                  <a:srgbClr val="000000"/>
                </a:solidFill>
                <a:latin typeface="OPWFGC+Calibri-Light,Bold"/>
                <a:cs typeface="OPWFGC+Calibri-Light,Bold"/>
              </a:rPr>
              <a:t>младшей</a:t>
            </a:r>
          </a:p>
          <a:p>
            <a:pPr marL="0" marR="0">
              <a:lnSpc>
                <a:spcPts val="3500"/>
              </a:lnSpc>
              <a:spcBef>
                <a:spcPts val="279"/>
              </a:spcBef>
              <a:spcAft>
                <a:spcPts val="0"/>
              </a:spcAft>
            </a:pPr>
            <a:r>
              <a:rPr dirty="0" sz="3500">
                <a:solidFill>
                  <a:srgbClr val="000000"/>
                </a:solidFill>
                <a:latin typeface="OPWFGC+Calibri-Light,Bold"/>
                <a:cs typeface="OPWFGC+Calibri-Light,Bold"/>
              </a:rPr>
              <a:t>офтальмологической</a:t>
            </a:r>
          </a:p>
          <a:p>
            <a:pPr marL="916830" marR="0">
              <a:lnSpc>
                <a:spcPts val="3500"/>
              </a:lnSpc>
              <a:spcBef>
                <a:spcPts val="279"/>
              </a:spcBef>
              <a:spcAft>
                <a:spcPts val="0"/>
              </a:spcAft>
            </a:pPr>
            <a:r>
              <a:rPr dirty="0" sz="3500">
                <a:solidFill>
                  <a:srgbClr val="000000"/>
                </a:solidFill>
                <a:latin typeface="OPWFGC+Calibri-Light,Bold"/>
                <a:cs typeface="OPWFGC+Calibri-Light,Bold"/>
              </a:rPr>
              <a:t>группы</a:t>
            </a:r>
            <a:r>
              <a:rPr dirty="0" sz="3500" spc="-82">
                <a:solidFill>
                  <a:srgbClr val="000000"/>
                </a:solidFill>
                <a:latin typeface="OPWFGC+Calibri-Light,Bold"/>
                <a:cs typeface="OPWFGC+Calibri-Light,Bold"/>
              </a:rPr>
              <a:t> </a:t>
            </a:r>
            <a:r>
              <a:rPr dirty="0" sz="3500">
                <a:solidFill>
                  <a:srgbClr val="000000"/>
                </a:solidFill>
                <a:latin typeface="OPWFGC+Calibri-Light,Bold"/>
                <a:cs typeface="OPWFGC+Calibri-Light,Bold"/>
              </a:rPr>
              <a:t>№2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915924" y="5014236"/>
            <a:ext cx="3262324" cy="9626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>
                <a:solidFill>
                  <a:srgbClr val="000000"/>
                </a:solidFill>
                <a:latin typeface="OPWFGC+Calibri-Light,Bold"/>
                <a:cs typeface="OPWFGC+Calibri-Light,Bold"/>
              </a:rPr>
              <a:t>«Мир</a:t>
            </a:r>
            <a:r>
              <a:rPr dirty="0" sz="3500" spc="-84">
                <a:solidFill>
                  <a:srgbClr val="000000"/>
                </a:solidFill>
                <a:latin typeface="OPWFGC+Calibri-Light,Bold"/>
                <a:cs typeface="OPWFGC+Calibri-Light,Bold"/>
              </a:rPr>
              <a:t> </a:t>
            </a:r>
            <a:r>
              <a:rPr dirty="0" sz="3500">
                <a:solidFill>
                  <a:srgbClr val="000000"/>
                </a:solidFill>
                <a:latin typeface="OPWFGC+Calibri-Light,Bold"/>
                <a:cs typeface="OPWFGC+Calibri-Light,Bold"/>
              </a:rPr>
              <a:t>домашних</a:t>
            </a:r>
          </a:p>
          <a:p>
            <a:pPr marL="522327" marR="0">
              <a:lnSpc>
                <a:spcPts val="3500"/>
              </a:lnSpc>
              <a:spcBef>
                <a:spcPts val="279"/>
              </a:spcBef>
              <a:spcAft>
                <a:spcPts val="0"/>
              </a:spcAft>
            </a:pPr>
            <a:r>
              <a:rPr dirty="0" sz="3500">
                <a:solidFill>
                  <a:srgbClr val="000000"/>
                </a:solidFill>
                <a:latin typeface="OPWFGC+Calibri-Light,Bold"/>
                <a:cs typeface="OPWFGC+Calibri-Light,Bold"/>
              </a:rPr>
              <a:t>животных»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017892" y="10144349"/>
            <a:ext cx="1585644" cy="465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368"/>
              </a:lnSpc>
              <a:spcBef>
                <a:spcPts val="0"/>
              </a:spcBef>
              <a:spcAft>
                <a:spcPts val="0"/>
              </a:spcAft>
            </a:pPr>
            <a:r>
              <a:rPr dirty="0" sz="305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2021</a:t>
            </a:r>
            <a:r>
              <a:rPr dirty="0" sz="305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305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год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7442200" cy="106553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25495" y="86938"/>
            <a:ext cx="3529779" cy="34371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6"/>
              </a:lnSpc>
              <a:spcBef>
                <a:spcPts val="0"/>
              </a:spcBef>
              <a:spcAft>
                <a:spcPts val="0"/>
              </a:spcAft>
            </a:pPr>
            <a:r>
              <a:rPr dirty="0" sz="2150" spc="15" b="1">
                <a:solidFill>
                  <a:srgbClr val="ff3300"/>
                </a:solidFill>
                <a:latin typeface="HHBIDL+TimesNewRomanPS-BoldMT"/>
                <a:cs typeface="HHBIDL+TimesNewRomanPS-BoldMT"/>
              </a:rPr>
              <a:t>РЕАЛИЗАЦИЯ</a:t>
            </a:r>
            <a:r>
              <a:rPr dirty="0" sz="2150" b="1">
                <a:solidFill>
                  <a:srgbClr val="ff33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2150" spc="15" b="1">
                <a:solidFill>
                  <a:srgbClr val="ff3300"/>
                </a:solidFill>
                <a:latin typeface="HHBIDL+TimesNewRomanPS-BoldMT"/>
                <a:cs typeface="HHBIDL+TimesNewRomanPS-BoldMT"/>
              </a:rPr>
              <a:t>ПРОЕКТА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62407" y="3497988"/>
            <a:ext cx="5643781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КОНСТРУКТИВНО-МОДЕЛЬНАЯ</a:t>
            </a:r>
            <a:r>
              <a:rPr dirty="0" sz="18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8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ДЕЯТЕЛЬНОСТЬ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62407" y="3905810"/>
            <a:ext cx="7279692" cy="5847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Строительство</a:t>
            </a:r>
            <a:r>
              <a:rPr dirty="0" sz="1800" spc="6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«Скотный</a:t>
            </a:r>
            <a:r>
              <a:rPr dirty="0" sz="1800" spc="56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двор»,</a:t>
            </a:r>
            <a:r>
              <a:rPr dirty="0" sz="1800" spc="6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«Конура</a:t>
            </a:r>
            <a:r>
              <a:rPr dirty="0" sz="1800" spc="5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для</a:t>
            </a:r>
            <a:r>
              <a:rPr dirty="0" sz="1800" spc="66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собаки»,</a:t>
            </a:r>
            <a:r>
              <a:rPr dirty="0" sz="1800" spc="67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«Домик</a:t>
            </a:r>
            <a:r>
              <a:rPr dirty="0" sz="1800" spc="63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для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Бурёнки».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62407" y="4607155"/>
            <a:ext cx="7283939" cy="175886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u="sng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Цель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:</a:t>
            </a:r>
            <a:r>
              <a:rPr dirty="0" sz="1800" spc="39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у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чить</a:t>
            </a:r>
            <a:r>
              <a:rPr dirty="0" sz="1800" spc="43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</a:t>
            </a:r>
            <a:r>
              <a:rPr dirty="0" sz="1800" spc="4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сооружать</a:t>
            </a:r>
            <a:r>
              <a:rPr dirty="0" sz="1800" spc="34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простые</a:t>
            </a:r>
            <a:r>
              <a:rPr dirty="0" sz="1800" spc="44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постройки,</a:t>
            </a:r>
            <a:r>
              <a:rPr dirty="0" sz="1800" spc="4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развивать</a:t>
            </a:r>
            <a:r>
              <a:rPr dirty="0" sz="1800" spc="37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желание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строить</a:t>
            </a:r>
            <a:r>
              <a:rPr dirty="0" sz="1800" spc="30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самостоятельно.</a:t>
            </a:r>
            <a:r>
              <a:rPr dirty="0" sz="1800" spc="3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Формировать</a:t>
            </a:r>
            <a:r>
              <a:rPr dirty="0" sz="1800" spc="20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</a:t>
            </a:r>
            <a:r>
              <a:rPr dirty="0" sz="1800" spc="29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</a:t>
            </a:r>
            <a:r>
              <a:rPr dirty="0" sz="1800" spc="3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общее</a:t>
            </a:r>
            <a:r>
              <a:rPr dirty="0" sz="1800" spc="29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представление</a:t>
            </a:r>
            <a:r>
              <a:rPr dirty="0" sz="1800" spc="2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домах,</a:t>
            </a:r>
            <a:r>
              <a:rPr dirty="0" sz="1800" spc="10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где</a:t>
            </a:r>
            <a:r>
              <a:rPr dirty="0" sz="1800" spc="1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живут</a:t>
            </a:r>
            <a:r>
              <a:rPr dirty="0" sz="1800" spc="102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животные,</a:t>
            </a:r>
            <a:r>
              <a:rPr dirty="0" sz="1800" spc="105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уметь</a:t>
            </a:r>
            <a:r>
              <a:rPr dirty="0" sz="1800" spc="107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отражать</a:t>
            </a:r>
            <a:r>
              <a:rPr dirty="0" sz="1800" spc="10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</a:t>
            </a:r>
            <a:r>
              <a:rPr dirty="0" sz="1800" spc="109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постройках</a:t>
            </a:r>
            <a:r>
              <a:rPr dirty="0" sz="1800" spc="109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эти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представления.</a:t>
            </a:r>
            <a:r>
              <a:rPr dirty="0" sz="1800" spc="120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Учить</a:t>
            </a:r>
            <a:r>
              <a:rPr dirty="0" sz="1800" spc="12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использовать</a:t>
            </a:r>
            <a:r>
              <a:rPr dirty="0" sz="1800" spc="11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строительные</a:t>
            </a:r>
            <a:r>
              <a:rPr dirty="0" sz="1800" spc="123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детали,</a:t>
            </a:r>
            <a:r>
              <a:rPr dirty="0" sz="1800" spc="12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делать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несложные</a:t>
            </a:r>
            <a:r>
              <a:rPr dirty="0" sz="1800" spc="8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перекрытия.</a:t>
            </a:r>
            <a:r>
              <a:rPr dirty="0" sz="1800" spc="8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Закрепить</a:t>
            </a:r>
            <a:r>
              <a:rPr dirty="0" sz="1800" spc="8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название</a:t>
            </a:r>
            <a:r>
              <a:rPr dirty="0" sz="1800" spc="78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строительных</a:t>
            </a:r>
            <a:r>
              <a:rPr dirty="0" sz="180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деталей.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Воспитывать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трудолюбие,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умение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объединятся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игре.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62407" y="6482590"/>
            <a:ext cx="3030243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ФИЗИЧЕСКОЕ</a:t>
            </a:r>
            <a:r>
              <a:rPr dirty="0" sz="18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8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РАЗВИТИЕ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62407" y="6890411"/>
            <a:ext cx="7279294" cy="87830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u="sng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Подвижные</a:t>
            </a:r>
            <a:r>
              <a:rPr dirty="0" sz="1800" spc="-10" u="sng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800" spc="325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800" u="sng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игры:</a:t>
            </a:r>
            <a:r>
              <a:rPr dirty="0" sz="1800" spc="780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«Кот</a:t>
            </a:r>
            <a:r>
              <a:rPr dirty="0" sz="1800" spc="66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800" spc="77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мыши»,</a:t>
            </a:r>
            <a:r>
              <a:rPr dirty="0" sz="1800" spc="78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«Котята</a:t>
            </a:r>
            <a:r>
              <a:rPr dirty="0" sz="1800" spc="66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800" spc="77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щенята»,</a:t>
            </a:r>
            <a:r>
              <a:rPr dirty="0" sz="1800" spc="78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«Кошка</a:t>
            </a:r>
            <a:r>
              <a:rPr dirty="0" sz="1800" spc="66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цыплятами»,</a:t>
            </a:r>
            <a:r>
              <a:rPr dirty="0" sz="1800" spc="6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«Воробушки</a:t>
            </a:r>
            <a:r>
              <a:rPr dirty="0" sz="1800" spc="57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800" spc="6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кот»,</a:t>
            </a:r>
            <a:r>
              <a:rPr dirty="0" sz="1800" spc="52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«Угадай</a:t>
            </a:r>
            <a:r>
              <a:rPr dirty="0" sz="1800" spc="48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</a:t>
            </a:r>
            <a:r>
              <a:rPr dirty="0" sz="1800" spc="6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движению»,</a:t>
            </a:r>
            <a:r>
              <a:rPr dirty="0" sz="1800" spc="61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«Лиса</a:t>
            </a:r>
            <a:r>
              <a:rPr dirty="0" sz="1800" spc="6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курятнике».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62407" y="7885279"/>
            <a:ext cx="7276490" cy="87830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u="sng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Цель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:</a:t>
            </a:r>
            <a:r>
              <a:rPr dirty="0" sz="1800" spc="123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совершенствовать</a:t>
            </a:r>
            <a:r>
              <a:rPr dirty="0" sz="1800" spc="11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бег;</a:t>
            </a:r>
            <a:r>
              <a:rPr dirty="0" sz="1800" spc="116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развивать</a:t>
            </a:r>
            <a:r>
              <a:rPr dirty="0" sz="1800" spc="112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умение</a:t>
            </a:r>
            <a:r>
              <a:rPr dirty="0" sz="1800" spc="116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подражать,</a:t>
            </a:r>
            <a:r>
              <a:rPr dirty="0" sz="1800" spc="108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быть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внимательным</a:t>
            </a:r>
            <a:r>
              <a:rPr dirty="0" sz="1800" spc="4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800" spc="47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действовать</a:t>
            </a:r>
            <a:r>
              <a:rPr dirty="0" sz="1800" spc="40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</a:t>
            </a:r>
            <a:r>
              <a:rPr dirty="0" sz="1800" spc="47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сигналу;</a:t>
            </a:r>
            <a:r>
              <a:rPr dirty="0" sz="1800" spc="47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поощрять</a:t>
            </a:r>
            <a:r>
              <a:rPr dirty="0" sz="1800" spc="47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самостоятельные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действия;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вызывать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чувство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радости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от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совместных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действий.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62407" y="8880146"/>
            <a:ext cx="2855367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Пальчиковая</a:t>
            </a:r>
            <a:r>
              <a:rPr dirty="0" sz="18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8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гимнастика: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62407" y="9287969"/>
            <a:ext cx="7278802" cy="5847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«Домашние</a:t>
            </a:r>
            <a:r>
              <a:rPr dirty="0" sz="1800" spc="10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животные»;</a:t>
            </a:r>
            <a:r>
              <a:rPr dirty="0" sz="1800" spc="106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«Котик»;</a:t>
            </a:r>
            <a:r>
              <a:rPr dirty="0" sz="1800" spc="98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«Котёнок»;</a:t>
            </a:r>
            <a:r>
              <a:rPr dirty="0" sz="1800" spc="98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«Кошка»;</a:t>
            </a:r>
            <a:r>
              <a:rPr dirty="0" sz="1800" spc="98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«Машина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каша».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62407" y="9989313"/>
            <a:ext cx="7277513" cy="5847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u="sng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Цель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:</a:t>
            </a:r>
            <a:r>
              <a:rPr dirty="0" sz="1800" spc="94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переключение</a:t>
            </a:r>
            <a:r>
              <a:rPr dirty="0" sz="1800" spc="84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внимания,</a:t>
            </a:r>
            <a:r>
              <a:rPr dirty="0" sz="1800" spc="88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улучшение</a:t>
            </a:r>
            <a:r>
              <a:rPr dirty="0" sz="180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координации</a:t>
            </a:r>
            <a:r>
              <a:rPr dirty="0" sz="1800" spc="78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800" spc="89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мелкой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моторики,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что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напрямую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воздействует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на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умственное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развитие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ребенка.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7442200" cy="106553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184373" y="71842"/>
            <a:ext cx="3529779" cy="34371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6"/>
              </a:lnSpc>
              <a:spcBef>
                <a:spcPts val="0"/>
              </a:spcBef>
              <a:spcAft>
                <a:spcPts val="0"/>
              </a:spcAft>
            </a:pPr>
            <a:r>
              <a:rPr dirty="0" sz="2150" spc="15" b="1">
                <a:solidFill>
                  <a:srgbClr val="ff3300"/>
                </a:solidFill>
                <a:latin typeface="HHBIDL+TimesNewRomanPS-BoldMT"/>
                <a:cs typeface="HHBIDL+TimesNewRomanPS-BoldMT"/>
              </a:rPr>
              <a:t>РЕАЛИЗАЦИЯ</a:t>
            </a:r>
            <a:r>
              <a:rPr dirty="0" sz="2150" b="1">
                <a:solidFill>
                  <a:srgbClr val="ff33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2150" spc="15" b="1">
                <a:solidFill>
                  <a:srgbClr val="ff3300"/>
                </a:solidFill>
                <a:latin typeface="HHBIDL+TimesNewRomanPS-BoldMT"/>
                <a:cs typeface="HHBIDL+TimesNewRomanPS-BoldMT"/>
              </a:rPr>
              <a:t>ПРОЕКТА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99279" y="4208473"/>
            <a:ext cx="3514783" cy="34371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6"/>
              </a:lnSpc>
              <a:spcBef>
                <a:spcPts val="0"/>
              </a:spcBef>
              <a:spcAft>
                <a:spcPts val="0"/>
              </a:spcAft>
            </a:pPr>
            <a:r>
              <a:rPr dirty="0" sz="2150" spc="14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РАБОТА</a:t>
            </a:r>
            <a:r>
              <a:rPr dirty="0" sz="215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215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С</a:t>
            </a:r>
            <a:r>
              <a:rPr dirty="0" sz="2150" spc="18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2150" spc="15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РОДИТЕЛЯМИ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99279" y="4669256"/>
            <a:ext cx="7012923" cy="531243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67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LHABE+Wingdings-Regular"/>
                <a:cs typeface="BLHABE+Wingdings-Regular"/>
              </a:rPr>
              <a:t>.</a:t>
            </a:r>
            <a:r>
              <a:rPr dirty="0" sz="2200" spc="137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Пригласить</a:t>
            </a:r>
            <a:r>
              <a:rPr dirty="0" sz="2150" spc="4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к</a:t>
            </a:r>
            <a:r>
              <a:rPr dirty="0" sz="2150" spc="54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участию</a:t>
            </a:r>
            <a:r>
              <a:rPr dirty="0" sz="2150" spc="54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в</a:t>
            </a:r>
            <a:r>
              <a:rPr dirty="0" sz="2150" spc="54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изготовлении</a:t>
            </a:r>
            <a:r>
              <a:rPr dirty="0" sz="2150" spc="40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макета</a:t>
            </a:r>
            <a:r>
              <a:rPr dirty="0" sz="2150" spc="49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5">
                <a:solidFill>
                  <a:srgbClr val="000000"/>
                </a:solidFill>
                <a:latin typeface="UDLBVR+TimesNewRomanPSMT"/>
                <a:cs typeface="UDLBVR+TimesNewRomanPSMT"/>
              </a:rPr>
              <a:t>«Мир</a:t>
            </a:r>
          </a:p>
          <a:p>
            <a:pPr marL="372594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домашних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животных».</a:t>
            </a:r>
          </a:p>
          <a:p>
            <a:pPr marL="0" marR="0">
              <a:lnSpc>
                <a:spcPts val="2467"/>
              </a:lnSpc>
              <a:spcBef>
                <a:spcPts val="271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LHABE+Wingdings-Regular"/>
                <a:cs typeface="BLHABE+Wingdings-Regular"/>
              </a:rPr>
              <a:t>.</a:t>
            </a:r>
            <a:r>
              <a:rPr dirty="0" sz="2200" spc="137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Рекомендации:</a:t>
            </a:r>
            <a:r>
              <a:rPr dirty="0" sz="2150" spc="86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«Читаем</a:t>
            </a:r>
            <a:r>
              <a:rPr dirty="0" sz="2150" spc="10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детям</a:t>
            </a:r>
            <a:r>
              <a:rPr dirty="0" sz="2150" spc="102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</a:t>
            </a:r>
            <a:r>
              <a:rPr dirty="0" sz="2150" spc="98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о</a:t>
            </a:r>
            <a:r>
              <a:rPr dirty="0" sz="2150" spc="106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животных»</a:t>
            </a:r>
          </a:p>
          <a:p>
            <a:pPr marL="372594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(перечень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литературы).</a:t>
            </a:r>
          </a:p>
          <a:p>
            <a:pPr marL="0" marR="0">
              <a:lnSpc>
                <a:spcPts val="2467"/>
              </a:lnSpc>
              <a:spcBef>
                <a:spcPts val="321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LHABE+Wingdings-Regular"/>
                <a:cs typeface="BLHABE+Wingdings-Regular"/>
              </a:rPr>
              <a:t>.</a:t>
            </a:r>
            <a:r>
              <a:rPr dirty="0" sz="2200" spc="137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2">
                <a:solidFill>
                  <a:srgbClr val="000000"/>
                </a:solidFill>
                <a:latin typeface="UDLBVR+TimesNewRomanPSMT"/>
                <a:cs typeface="UDLBVR+TimesNewRomanPSMT"/>
              </a:rPr>
              <a:t>Опрос</a:t>
            </a:r>
            <a:r>
              <a:rPr dirty="0" sz="2150" spc="32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родителей:</a:t>
            </a:r>
            <a:r>
              <a:rPr dirty="0" sz="2150" spc="25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«Есть</a:t>
            </a:r>
            <a:r>
              <a:rPr dirty="0" sz="2150" spc="3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ли</a:t>
            </a:r>
            <a:r>
              <a:rPr dirty="0" sz="2150" spc="32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в</a:t>
            </a:r>
            <a:r>
              <a:rPr dirty="0" sz="2150" spc="33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вашей</a:t>
            </a:r>
            <a:r>
              <a:rPr dirty="0" sz="2150" spc="29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семье</a:t>
            </a:r>
            <a:r>
              <a:rPr dirty="0" sz="2150" spc="3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домашние</a:t>
            </a:r>
          </a:p>
          <a:p>
            <a:pPr marL="372594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животные.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Какие?».</a:t>
            </a:r>
          </a:p>
          <a:p>
            <a:pPr marL="0" marR="0">
              <a:lnSpc>
                <a:spcPts val="2467"/>
              </a:lnSpc>
              <a:spcBef>
                <a:spcPts val="321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LHABE+Wingdings-Regular"/>
                <a:cs typeface="BLHABE+Wingdings-Regular"/>
              </a:rPr>
              <a:t>.</a:t>
            </a:r>
            <a:r>
              <a:rPr dirty="0" sz="2200" spc="137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Консультации</a:t>
            </a:r>
            <a:r>
              <a:rPr dirty="0" sz="2150" spc="179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для</a:t>
            </a:r>
            <a:r>
              <a:rPr dirty="0" sz="2150" spc="207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родителей</a:t>
            </a:r>
            <a:r>
              <a:rPr dirty="0" sz="2150" spc="20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«Роль</a:t>
            </a:r>
            <a:r>
              <a:rPr dirty="0" sz="2150" spc="200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домашних</a:t>
            </a:r>
          </a:p>
          <a:p>
            <a:pPr marL="372594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</a:t>
            </a:r>
            <a:r>
              <a:rPr dirty="0" sz="2150" spc="-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в</a:t>
            </a:r>
            <a:r>
              <a:rPr dirty="0" sz="2150" spc="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воспитании</a:t>
            </a:r>
            <a:r>
              <a:rPr dirty="0" sz="2150" spc="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детей»,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2">
                <a:solidFill>
                  <a:srgbClr val="000000"/>
                </a:solidFill>
                <a:latin typeface="UDLBVR+TimesNewRomanPSMT"/>
                <a:cs typeface="UDLBVR+TimesNewRomanPSMT"/>
              </a:rPr>
              <a:t>«Любимые</a:t>
            </a:r>
            <a:r>
              <a:rPr dirty="0" sz="2150" spc="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питомцы</a:t>
            </a:r>
            <a:r>
              <a:rPr dirty="0" sz="2150" spc="-4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</a:p>
          <a:p>
            <a:pPr marL="372594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безопасность».</a:t>
            </a:r>
          </a:p>
          <a:p>
            <a:pPr marL="0" marR="0">
              <a:lnSpc>
                <a:spcPts val="2467"/>
              </a:lnSpc>
              <a:spcBef>
                <a:spcPts val="321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LHABE+Wingdings-Regular"/>
                <a:cs typeface="BLHABE+Wingdings-Regular"/>
              </a:rPr>
              <a:t>.</a:t>
            </a:r>
            <a:r>
              <a:rPr dirty="0" sz="2200" spc="137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Информационный</a:t>
            </a:r>
            <a:r>
              <a:rPr dirty="0" sz="2150" spc="26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материал</a:t>
            </a:r>
            <a:r>
              <a:rPr dirty="0" sz="2150" spc="2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для</a:t>
            </a:r>
            <a:r>
              <a:rPr dirty="0" sz="2150" spc="29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родителей:</a:t>
            </a:r>
            <a:r>
              <a:rPr dirty="0" sz="2150" spc="22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«Если</a:t>
            </a:r>
            <a:r>
              <a:rPr dirty="0" sz="2150" spc="29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вы</a:t>
            </a:r>
          </a:p>
          <a:p>
            <a:pPr marL="372594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решили</a:t>
            </a:r>
            <a:r>
              <a:rPr dirty="0" sz="2150" spc="17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завести</a:t>
            </a:r>
            <a:r>
              <a:rPr dirty="0" sz="2150" spc="17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питомца»,</a:t>
            </a:r>
            <a:r>
              <a:rPr dirty="0" sz="2150" spc="165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«Дети</a:t>
            </a:r>
            <a:r>
              <a:rPr dirty="0" sz="2150" spc="17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2150" spc="174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домашние</a:t>
            </a:r>
          </a:p>
          <a:p>
            <a:pPr marL="372594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животные»,</a:t>
            </a:r>
            <a:r>
              <a:rPr dirty="0" sz="2150" spc="244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«Почему</a:t>
            </a:r>
            <a:r>
              <a:rPr dirty="0" sz="2150" spc="244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дети</a:t>
            </a:r>
            <a:r>
              <a:rPr dirty="0" sz="2150" spc="248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боятся</a:t>
            </a:r>
            <a:r>
              <a:rPr dirty="0" sz="2150" spc="247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домашних</a:t>
            </a:r>
          </a:p>
          <a:p>
            <a:pPr marL="372594" marR="0">
              <a:lnSpc>
                <a:spcPts val="2406"/>
              </a:lnSpc>
              <a:spcBef>
                <a:spcPts val="333"/>
              </a:spcBef>
              <a:spcAft>
                <a:spcPts val="0"/>
              </a:spcAft>
            </a:pP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животных».</a:t>
            </a:r>
          </a:p>
          <a:p>
            <a:pPr marL="0" marR="0">
              <a:lnSpc>
                <a:spcPts val="2467"/>
              </a:lnSpc>
              <a:spcBef>
                <a:spcPts val="321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LHABE+Wingdings-Regular"/>
                <a:cs typeface="BLHABE+Wingdings-Regular"/>
              </a:rPr>
              <a:t>.</a:t>
            </a:r>
            <a:r>
              <a:rPr dirty="0" sz="2200" spc="137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Подборка</a:t>
            </a:r>
            <a:r>
              <a:rPr dirty="0" sz="2150" spc="57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фотографий</a:t>
            </a:r>
            <a:r>
              <a:rPr dirty="0" sz="2150" spc="6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для</a:t>
            </a:r>
            <a:r>
              <a:rPr dirty="0" sz="2150" spc="67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фотовыставки</a:t>
            </a:r>
            <a:r>
              <a:rPr dirty="0" sz="2150" spc="65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«Я</a:t>
            </a:r>
            <a:r>
              <a:rPr dirty="0" sz="2150" spc="68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2150" spc="69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мой</a:t>
            </a:r>
          </a:p>
          <a:p>
            <a:pPr marL="372594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питомец».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7442200" cy="106553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383351" y="691774"/>
            <a:ext cx="5387875" cy="8023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888"/>
              </a:lnSpc>
              <a:spcBef>
                <a:spcPts val="0"/>
              </a:spcBef>
              <a:spcAft>
                <a:spcPts val="0"/>
              </a:spcAft>
            </a:pPr>
            <a:r>
              <a:rPr dirty="0" sz="2600" b="1">
                <a:solidFill>
                  <a:srgbClr val="ff0000"/>
                </a:solidFill>
                <a:latin typeface="HHBIDL+TimesNewRomanPS-BoldMT"/>
                <a:cs typeface="HHBIDL+TimesNewRomanPS-BoldMT"/>
              </a:rPr>
              <a:t>РЕЗУЛЬТАТЫ</a:t>
            </a:r>
            <a:r>
              <a:rPr dirty="0" sz="2600" b="1">
                <a:solidFill>
                  <a:srgbClr val="ff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2600" b="1">
                <a:solidFill>
                  <a:srgbClr val="ff0000"/>
                </a:solidFill>
                <a:latin typeface="HHBIDL+TimesNewRomanPS-BoldMT"/>
                <a:cs typeface="HHBIDL+TimesNewRomanPS-BoldMT"/>
              </a:rPr>
              <a:t>РЕАЛИЗУЕМОГО</a:t>
            </a:r>
          </a:p>
          <a:p>
            <a:pPr marL="1741209" marR="0">
              <a:lnSpc>
                <a:spcPts val="2888"/>
              </a:lnSpc>
              <a:spcBef>
                <a:spcPts val="241"/>
              </a:spcBef>
              <a:spcAft>
                <a:spcPts val="0"/>
              </a:spcAft>
            </a:pPr>
            <a:r>
              <a:rPr dirty="0" sz="2600" b="1">
                <a:solidFill>
                  <a:srgbClr val="ff0000"/>
                </a:solidFill>
                <a:latin typeface="HHBIDL+TimesNewRomanPS-BoldMT"/>
                <a:cs typeface="HHBIDL+TimesNewRomanPS-BoldMT"/>
              </a:rPr>
              <a:t>ПРОЕКТА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7720" y="1580346"/>
            <a:ext cx="5793025" cy="14146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67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LHABE+Wingdings-Regular"/>
                <a:cs typeface="BLHABE+Wingdings-Regular"/>
              </a:rPr>
              <a:t></a:t>
            </a:r>
            <a:r>
              <a:rPr dirty="0" sz="2200" spc="6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У</a:t>
            </a:r>
            <a:r>
              <a:rPr dirty="0" sz="2150" spc="11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</a:t>
            </a:r>
            <a:r>
              <a:rPr dirty="0" sz="2150" spc="11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сформировалось</a:t>
            </a:r>
            <a:r>
              <a:rPr dirty="0" sz="2150" spc="11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2150" spc="11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обогатилось</a:t>
            </a:r>
          </a:p>
          <a:p>
            <a:pPr marL="372594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представление</a:t>
            </a:r>
            <a:r>
              <a:rPr dirty="0" sz="2150" spc="12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о</a:t>
            </a:r>
            <a:r>
              <a:rPr dirty="0" sz="21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домашних</a:t>
            </a:r>
            <a:r>
              <a:rPr dirty="0" sz="2150" spc="1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животных.</a:t>
            </a:r>
            <a:r>
              <a:rPr dirty="0" sz="2150" spc="1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Дети</a:t>
            </a:r>
          </a:p>
          <a:p>
            <a:pPr marL="372594" marR="0">
              <a:lnSpc>
                <a:spcPts val="2406"/>
              </a:lnSpc>
              <a:spcBef>
                <a:spcPts val="333"/>
              </a:spcBef>
              <a:spcAft>
                <a:spcPts val="0"/>
              </a:spcAft>
            </a:pP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узнают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животное</a:t>
            </a:r>
            <a:r>
              <a:rPr dirty="0" sz="2150" spc="1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по</a:t>
            </a:r>
            <a:r>
              <a:rPr dirty="0" sz="2150" spc="19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внешнему</a:t>
            </a:r>
            <a:r>
              <a:rPr dirty="0" sz="2150" spc="20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виду,</a:t>
            </a:r>
            <a:r>
              <a:rPr dirty="0" sz="2150" spc="-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знают,</a:t>
            </a:r>
          </a:p>
          <a:p>
            <a:pPr marL="372594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где</a:t>
            </a:r>
            <a:r>
              <a:rPr dirty="0" sz="2150" spc="199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они</a:t>
            </a:r>
            <a:r>
              <a:rPr dirty="0" sz="2150" spc="21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живут,</a:t>
            </a:r>
            <a:r>
              <a:rPr dirty="0" sz="2150" spc="186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чем</a:t>
            </a:r>
            <a:r>
              <a:rPr dirty="0" sz="2150" spc="21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питаются,</a:t>
            </a:r>
            <a:r>
              <a:rPr dirty="0" sz="2150" spc="210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как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290314" y="3005597"/>
            <a:ext cx="1545999" cy="34371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6"/>
              </a:lnSpc>
              <a:spcBef>
                <a:spcPts val="0"/>
              </a:spcBef>
              <a:spcAft>
                <a:spcPts val="0"/>
              </a:spcAft>
            </a:pP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называются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053534" y="3005597"/>
            <a:ext cx="2640278" cy="34371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6"/>
              </a:lnSpc>
              <a:spcBef>
                <a:spcPts val="0"/>
              </a:spcBef>
              <a:spcAft>
                <a:spcPts val="0"/>
              </a:spcAft>
            </a:pP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детёныши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домашних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917720" y="3359944"/>
            <a:ext cx="5782799" cy="14067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72594" marR="0">
              <a:lnSpc>
                <a:spcPts val="2406"/>
              </a:lnSpc>
              <a:spcBef>
                <a:spcPts val="0"/>
              </a:spcBef>
              <a:spcAft>
                <a:spcPts val="0"/>
              </a:spcAft>
            </a:pP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животных,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как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надо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за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ними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ухаживать.</a:t>
            </a:r>
          </a:p>
          <a:p>
            <a:pPr marL="0" marR="0">
              <a:lnSpc>
                <a:spcPts val="2467"/>
              </a:lnSpc>
              <a:spcBef>
                <a:spcPts val="321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LHABE+Wingdings-Regular"/>
                <a:cs typeface="BLHABE+Wingdings-Regular"/>
              </a:rPr>
              <a:t></a:t>
            </a:r>
            <a:r>
              <a:rPr dirty="0" sz="2200" spc="6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Изготовление</a:t>
            </a:r>
            <a:r>
              <a:rPr dirty="0" sz="2150" spc="8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макета</a:t>
            </a:r>
            <a:r>
              <a:rPr dirty="0" sz="2150" spc="9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позволило</a:t>
            </a:r>
            <a:r>
              <a:rPr dirty="0" sz="2150" spc="9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наглядно</a:t>
            </a:r>
          </a:p>
          <a:p>
            <a:pPr marL="372594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представить</a:t>
            </a:r>
            <a:r>
              <a:rPr dirty="0" sz="2150" spc="250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среду</a:t>
            </a:r>
            <a:r>
              <a:rPr dirty="0" sz="2150" spc="248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обитания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домашних</a:t>
            </a:r>
          </a:p>
          <a:p>
            <a:pPr marL="372594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917720" y="4769467"/>
            <a:ext cx="4788745" cy="351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67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LHABE+Wingdings-Regular"/>
                <a:cs typeface="BLHABE+Wingdings-Regular"/>
              </a:rPr>
              <a:t></a:t>
            </a:r>
            <a:r>
              <a:rPr dirty="0" sz="2200" spc="6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Пополнился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словарный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запас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917720" y="5123813"/>
            <a:ext cx="5779718" cy="17689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67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LHABE+Wingdings-Regular"/>
                <a:cs typeface="BLHABE+Wingdings-Regular"/>
              </a:rPr>
              <a:t></a:t>
            </a:r>
            <a:r>
              <a:rPr dirty="0" sz="2200" spc="6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Расширились</a:t>
            </a:r>
          </a:p>
          <a:p>
            <a:pPr marL="372594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творческие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способности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детей.</a:t>
            </a:r>
          </a:p>
          <a:p>
            <a:pPr marL="0" marR="0">
              <a:lnSpc>
                <a:spcPts val="2467"/>
              </a:lnSpc>
              <a:spcBef>
                <a:spcPts val="271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LHABE+Wingdings-Regular"/>
                <a:cs typeface="BLHABE+Wingdings-Regular"/>
              </a:rPr>
              <a:t></a:t>
            </a:r>
            <a:r>
              <a:rPr dirty="0" sz="2200" spc="6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Дети</a:t>
            </a:r>
            <a:r>
              <a:rPr dirty="0" sz="2150" spc="15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стали</a:t>
            </a:r>
            <a:r>
              <a:rPr dirty="0" sz="2150" spc="155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любознательными,</a:t>
            </a:r>
            <a:r>
              <a:rPr dirty="0" sz="2150" spc="148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бережно</a:t>
            </a:r>
          </a:p>
          <a:p>
            <a:pPr marL="372594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относятся</a:t>
            </a:r>
            <a:r>
              <a:rPr dirty="0" sz="2150" spc="466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к</a:t>
            </a:r>
            <a:r>
              <a:rPr dirty="0" sz="2150" spc="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животным,</a:t>
            </a:r>
            <a:r>
              <a:rPr dirty="0" sz="2150" spc="4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проявляют</a:t>
            </a:r>
          </a:p>
          <a:p>
            <a:pPr marL="372594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заботливое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отношение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к</a:t>
            </a:r>
            <a:r>
              <a:rPr dirty="0" sz="2150" spc="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ним.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3560741" y="5131677"/>
            <a:ext cx="2317855" cy="34371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6"/>
              </a:lnSpc>
              <a:spcBef>
                <a:spcPts val="0"/>
              </a:spcBef>
              <a:spcAft>
                <a:spcPts val="0"/>
              </a:spcAft>
            </a:pP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коммуникативные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6386368" y="5131677"/>
            <a:ext cx="300087" cy="34371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6"/>
              </a:lnSpc>
              <a:spcBef>
                <a:spcPts val="0"/>
              </a:spcBef>
              <a:spcAft>
                <a:spcPts val="0"/>
              </a:spcAft>
            </a:pP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917720" y="6895547"/>
            <a:ext cx="5774622" cy="351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67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LHABE+Wingdings-Regular"/>
                <a:cs typeface="BLHABE+Wingdings-Regular"/>
              </a:rPr>
              <a:t></a:t>
            </a:r>
            <a:r>
              <a:rPr dirty="0" sz="2200" spc="6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Включение</a:t>
            </a:r>
            <a:r>
              <a:rPr dirty="0" sz="2150" spc="128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родителей</a:t>
            </a:r>
            <a:r>
              <a:rPr dirty="0" sz="2150" spc="13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в</a:t>
            </a:r>
            <a:r>
              <a:rPr dirty="0" sz="2150" spc="138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педагогический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290314" y="7257756"/>
            <a:ext cx="1160206" cy="34371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6"/>
              </a:lnSpc>
              <a:spcBef>
                <a:spcPts val="0"/>
              </a:spcBef>
              <a:spcAft>
                <a:spcPts val="0"/>
              </a:spcAft>
            </a:pP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процесс.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7442200" cy="106553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558302" y="4645318"/>
            <a:ext cx="4329425" cy="6493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812"/>
              </a:lnSpc>
              <a:spcBef>
                <a:spcPts val="0"/>
              </a:spcBef>
              <a:spcAft>
                <a:spcPts val="0"/>
              </a:spcAft>
            </a:pPr>
            <a:r>
              <a:rPr dirty="0" sz="435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ПРИЛОЖЕНИЕ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7442200" cy="106553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479032" y="429290"/>
            <a:ext cx="2658999" cy="4048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888"/>
              </a:lnSpc>
              <a:spcBef>
                <a:spcPts val="0"/>
              </a:spcBef>
              <a:spcAft>
                <a:spcPts val="0"/>
              </a:spcAft>
            </a:pPr>
            <a:r>
              <a:rPr dirty="0" sz="26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ПРИЛОЖЕНИЕ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664171" y="938851"/>
            <a:ext cx="4569274" cy="3138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166"/>
              </a:lnSpc>
              <a:spcBef>
                <a:spcPts val="0"/>
              </a:spcBef>
              <a:spcAft>
                <a:spcPts val="0"/>
              </a:spcAft>
            </a:pPr>
            <a:r>
              <a:rPr dirty="0" sz="1950" b="1" u="sng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Лепка</a:t>
            </a:r>
            <a:r>
              <a:rPr dirty="0" sz="1950" spc="-112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950" b="1">
                <a:solidFill>
                  <a:srgbClr val="00b0f0"/>
                </a:solidFill>
                <a:latin typeface="HHBIDL+TimesNewRomanPS-BoldMT"/>
                <a:cs typeface="HHBIDL+TimesNewRomanPS-BoldMT"/>
              </a:rPr>
              <a:t>«Покормим</a:t>
            </a:r>
            <a:r>
              <a:rPr dirty="0" sz="1950" b="1">
                <a:solidFill>
                  <a:srgbClr val="00b0f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950" b="1">
                <a:solidFill>
                  <a:srgbClr val="00b0f0"/>
                </a:solidFill>
                <a:latin typeface="HHBIDL+TimesNewRomanPS-BoldMT"/>
                <a:cs typeface="HHBIDL+TimesNewRomanPS-BoldMT"/>
              </a:rPr>
              <a:t>щенка»</a:t>
            </a:r>
            <a:r>
              <a:rPr dirty="0" sz="1950" b="1">
                <a:solidFill>
                  <a:srgbClr val="00b0f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950" spc="-10" b="1">
                <a:solidFill>
                  <a:srgbClr val="00b0f0"/>
                </a:solidFill>
                <a:latin typeface="HHBIDL+TimesNewRomanPS-BoldMT"/>
                <a:cs typeface="HHBIDL+TimesNewRomanPS-BoldMT"/>
              </a:rPr>
              <a:t>(тарелочки)</a:t>
            </a:r>
            <a:r>
              <a:rPr dirty="0" sz="1950">
                <a:solidFill>
                  <a:srgbClr val="000000"/>
                </a:solidFill>
                <a:latin typeface="UDLBVR+TimesNewRomanPSMT"/>
                <a:cs typeface="UDLBVR+TimesNewRomanPSMT"/>
              </a:rPr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7442200" cy="106553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328627" y="345171"/>
            <a:ext cx="2658999" cy="4048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888"/>
              </a:lnSpc>
              <a:spcBef>
                <a:spcPts val="0"/>
              </a:spcBef>
              <a:spcAft>
                <a:spcPts val="0"/>
              </a:spcAft>
            </a:pPr>
            <a:r>
              <a:rPr dirty="0" sz="26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ПРИЛОЖЕНИЕ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051873" y="1272871"/>
            <a:ext cx="3519183" cy="3138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166"/>
              </a:lnSpc>
              <a:spcBef>
                <a:spcPts val="0"/>
              </a:spcBef>
              <a:spcAft>
                <a:spcPts val="0"/>
              </a:spcAft>
            </a:pPr>
            <a:r>
              <a:rPr dirty="0" sz="1950" u="sng">
                <a:solidFill>
                  <a:srgbClr val="00b0f0"/>
                </a:solidFill>
                <a:latin typeface="EDVUIO+TimesNewRomanPS-ItalicMT"/>
                <a:cs typeface="EDVUIO+TimesNewRomanPS-ItalicMT"/>
              </a:rPr>
              <a:t>Рисование</a:t>
            </a:r>
            <a:r>
              <a:rPr dirty="0" sz="1950" spc="-121">
                <a:solidFill>
                  <a:srgbClr val="00b0f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950">
                <a:solidFill>
                  <a:srgbClr val="00b0f0"/>
                </a:solidFill>
                <a:latin typeface="UDLBVR+TimesNewRomanPSMT"/>
                <a:cs typeface="UDLBVR+TimesNewRomanPSMT"/>
              </a:rPr>
              <a:t>«Мячики</a:t>
            </a:r>
            <a:r>
              <a:rPr dirty="0" sz="1950">
                <a:solidFill>
                  <a:srgbClr val="00b0f0"/>
                </a:solidFill>
                <a:latin typeface="Times New Roman"/>
                <a:cs typeface="Times New Roman"/>
              </a:rPr>
              <a:t> </a:t>
            </a:r>
            <a:r>
              <a:rPr dirty="0" sz="1950">
                <a:solidFill>
                  <a:srgbClr val="00b0f0"/>
                </a:solidFill>
                <a:latin typeface="UDLBVR+TimesNewRomanPSMT"/>
                <a:cs typeface="UDLBVR+TimesNewRomanPSMT"/>
              </a:rPr>
              <a:t>для</a:t>
            </a:r>
            <a:r>
              <a:rPr dirty="0" sz="1950">
                <a:solidFill>
                  <a:srgbClr val="00b0f0"/>
                </a:solidFill>
                <a:latin typeface="Times New Roman"/>
                <a:cs typeface="Times New Roman"/>
              </a:rPr>
              <a:t> </a:t>
            </a:r>
            <a:r>
              <a:rPr dirty="0" sz="1950">
                <a:solidFill>
                  <a:srgbClr val="00b0f0"/>
                </a:solidFill>
                <a:latin typeface="UDLBVR+TimesNewRomanPSMT"/>
                <a:cs typeface="UDLBVR+TimesNewRomanPSMT"/>
              </a:rPr>
              <a:t>котят»,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7442200" cy="106553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25776" y="643194"/>
            <a:ext cx="4515916" cy="627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960693" marR="0">
              <a:lnSpc>
                <a:spcPts val="3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ПРИЛОЖЕНИЕ</a:t>
            </a:r>
          </a:p>
          <a:p>
            <a:pPr marL="0" marR="0">
              <a:lnSpc>
                <a:spcPts val="175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Дидактическая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игра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«Назови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детенышей»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192803" y="7370416"/>
            <a:ext cx="2548128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Ситуативный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разговор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196474" y="7765538"/>
            <a:ext cx="2546312" cy="5847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«Как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я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забочусь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о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своем</a:t>
            </a:r>
          </a:p>
          <a:p>
            <a:pPr marL="672523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питомце»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7442200" cy="106553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386470" y="643194"/>
            <a:ext cx="2843534" cy="4318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ПРИЛОЖЕНИЕ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794742" y="1300905"/>
            <a:ext cx="4236795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Дидактическая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игра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«Кто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где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8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живет?»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7442200" cy="106553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386470" y="643194"/>
            <a:ext cx="2843534" cy="4318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ПРИЛОЖЕНИЕ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594020" y="1287723"/>
            <a:ext cx="4621986" cy="3756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657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Фотогазета</a:t>
            </a:r>
            <a:r>
              <a:rPr dirty="0" sz="24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24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«Я</a:t>
            </a:r>
            <a:r>
              <a:rPr dirty="0" sz="24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24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и</a:t>
            </a:r>
            <a:r>
              <a:rPr dirty="0" sz="24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24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мой</a:t>
            </a:r>
            <a:r>
              <a:rPr dirty="0" sz="24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2400" b="1">
                <a:solidFill>
                  <a:srgbClr val="00b0f0"/>
                </a:solidFill>
                <a:latin typeface="VKWBRM+TimesNewRomanPS-BoldItalicMT"/>
                <a:cs typeface="VKWBRM+TimesNewRomanPS-BoldItalicMT"/>
              </a:rPr>
              <a:t>питомец»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7442200" cy="106553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386470" y="643194"/>
            <a:ext cx="2843534" cy="4318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ПРИЛОЖЕНИЕ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91976" y="1190121"/>
            <a:ext cx="4875047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МАКЕТ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«МИР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ДОМАШНИХ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ЖИВОТНЫХ»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7442200" cy="106553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717082" y="694618"/>
            <a:ext cx="3085833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ff0000"/>
                </a:solidFill>
                <a:latin typeface="UDLBVR+TimesNewRomanPSMT"/>
                <a:cs typeface="UDLBVR+TimesNewRomanPSMT"/>
              </a:rPr>
              <a:t>АКТУАЛЬНОСТЬ</a:t>
            </a:r>
            <a:r>
              <a:rPr dirty="0" sz="180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ff0000"/>
                </a:solidFill>
                <a:latin typeface="UDLBVR+TimesNewRomanPSMT"/>
                <a:cs typeface="UDLBVR+TimesNewRomanPSMT"/>
              </a:rPr>
              <a:t>ПРОЕКТА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17082" y="1204040"/>
            <a:ext cx="6488620" cy="5847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ФГОС</a:t>
            </a:r>
            <a:r>
              <a:rPr dirty="0" sz="1800" spc="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дошкольного</a:t>
            </a:r>
            <a:r>
              <a:rPr dirty="0" sz="1800" spc="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образования</a:t>
            </a:r>
            <a:r>
              <a:rPr dirty="0" sz="1800" spc="14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нацелен</a:t>
            </a:r>
            <a:r>
              <a:rPr dirty="0" sz="1800" spc="18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на</a:t>
            </a:r>
            <a:r>
              <a:rPr dirty="0" sz="1800" spc="17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главный</a:t>
            </a:r>
            <a:r>
              <a:rPr dirty="0" sz="1800" spc="8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результат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–</a:t>
            </a:r>
            <a:r>
              <a:rPr dirty="0" sz="1800" spc="4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социализацию</a:t>
            </a:r>
            <a:r>
              <a:rPr dirty="0" sz="1800" spc="4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ребёнка,</a:t>
            </a:r>
            <a:r>
              <a:rPr dirty="0" sz="1800" spc="4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потребность</a:t>
            </a:r>
            <a:r>
              <a:rPr dirty="0" sz="1800" spc="44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</a:t>
            </a:r>
            <a:r>
              <a:rPr dirty="0" sz="1800" spc="4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творчестве,</a:t>
            </a:r>
            <a:r>
              <a:rPr dirty="0" sz="1800" spc="41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развитие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7082" y="1791086"/>
            <a:ext cx="2019151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любознательности,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3906302" y="1791086"/>
            <a:ext cx="376200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на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451096" y="1791086"/>
            <a:ext cx="1739651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познавательную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17082" y="2084607"/>
            <a:ext cx="6466138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мотивацию.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Проект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позволяет</a:t>
            </a:r>
            <a:r>
              <a:rPr dirty="0" sz="1800" spc="147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расширять</a:t>
            </a:r>
            <a:r>
              <a:rPr dirty="0" sz="1800" spc="15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знания</a:t>
            </a:r>
            <a:r>
              <a:rPr dirty="0" sz="1800" spc="154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</a:t>
            </a:r>
            <a:r>
              <a:rPr dirty="0" sz="1800" spc="154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717082" y="2378130"/>
            <a:ext cx="1617873" cy="5847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животных,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Экологическое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554459" y="2378130"/>
            <a:ext cx="1710083" cy="5847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32371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содержащихся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воспитание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4060333" y="2378130"/>
            <a:ext cx="3128653" cy="5847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792437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домашних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условиях.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формирует</a:t>
            </a:r>
            <a:r>
              <a:rPr dirty="0" sz="1800" spc="254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поведение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6909017" y="2671652"/>
            <a:ext cx="274736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717082" y="2965175"/>
            <a:ext cx="3529279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ответственность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за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природу.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717082" y="3461897"/>
            <a:ext cx="6481296" cy="38135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Мир</a:t>
            </a:r>
            <a:r>
              <a:rPr dirty="0" sz="1800" spc="23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</a:t>
            </a:r>
            <a:r>
              <a:rPr dirty="0" sz="1800" spc="19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необычайно</a:t>
            </a:r>
            <a:r>
              <a:rPr dirty="0" sz="1800" spc="2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разнообразен</a:t>
            </a:r>
            <a:r>
              <a:rPr dirty="0" sz="1800" spc="24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800" spc="23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привлекателен</a:t>
            </a:r>
            <a:r>
              <a:rPr dirty="0" sz="1800" spc="15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для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детей.</a:t>
            </a:r>
            <a:r>
              <a:rPr dirty="0" sz="1800" spc="34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Еще</a:t>
            </a:r>
            <a:r>
              <a:rPr dirty="0" sz="1800" spc="3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</a:t>
            </a:r>
            <a:r>
              <a:rPr dirty="0" sz="1800" spc="3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самом</a:t>
            </a:r>
            <a:r>
              <a:rPr dirty="0" sz="1800" spc="3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раннем</a:t>
            </a:r>
            <a:r>
              <a:rPr dirty="0" sz="1800" spc="3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детстве</a:t>
            </a:r>
            <a:r>
              <a:rPr dirty="0" sz="1800" spc="35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дети</a:t>
            </a:r>
            <a:r>
              <a:rPr dirty="0" sz="1800" spc="34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имеют</a:t>
            </a:r>
            <a:r>
              <a:rPr dirty="0" sz="1800" spc="32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возможность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контактов</a:t>
            </a:r>
            <a:r>
              <a:rPr dirty="0" sz="1800" spc="67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</a:t>
            </a:r>
            <a:r>
              <a:rPr dirty="0" sz="1800" spc="78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домашними</a:t>
            </a:r>
            <a:r>
              <a:rPr dirty="0" sz="1800" spc="74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животными</a:t>
            </a:r>
            <a:r>
              <a:rPr dirty="0" sz="1800" spc="75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–</a:t>
            </a:r>
            <a:r>
              <a:rPr dirty="0" sz="1800" spc="78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кошками,</a:t>
            </a:r>
            <a:r>
              <a:rPr dirty="0" sz="1800" spc="67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собаками,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птицами</a:t>
            </a:r>
            <a:r>
              <a:rPr dirty="0" sz="1800" spc="4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800" spc="4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др.</a:t>
            </a:r>
            <a:r>
              <a:rPr dirty="0" sz="1800" spc="4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Животные</a:t>
            </a:r>
            <a:r>
              <a:rPr dirty="0" sz="1800" spc="4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становятся</a:t>
            </a:r>
            <a:r>
              <a:rPr dirty="0" sz="1800" spc="45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такой</a:t>
            </a:r>
            <a:r>
              <a:rPr dirty="0" sz="1800" spc="38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же</a:t>
            </a:r>
            <a:r>
              <a:rPr dirty="0" sz="1800" spc="41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неотъемлемой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частью</a:t>
            </a:r>
            <a:r>
              <a:rPr dirty="0" sz="1800" spc="99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детства,</a:t>
            </a:r>
            <a:r>
              <a:rPr dirty="0" sz="1800" spc="98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как</a:t>
            </a:r>
            <a:r>
              <a:rPr dirty="0" sz="1800" spc="96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800" spc="9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любимые</a:t>
            </a:r>
            <a:r>
              <a:rPr dirty="0" sz="1800" spc="99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игрушки.</a:t>
            </a:r>
            <a:r>
              <a:rPr dirty="0" sz="1800" spc="95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Разнообразные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ситуации</a:t>
            </a:r>
            <a:r>
              <a:rPr dirty="0" sz="1800" spc="57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общения</a:t>
            </a:r>
            <a:r>
              <a:rPr dirty="0" sz="1800" spc="6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</a:t>
            </a:r>
            <a:r>
              <a:rPr dirty="0" sz="1800" spc="6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домашними</a:t>
            </a:r>
            <a:r>
              <a:rPr dirty="0" sz="1800" spc="5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животными</a:t>
            </a:r>
            <a:r>
              <a:rPr dirty="0" sz="1800" spc="5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дают</a:t>
            </a:r>
            <a:r>
              <a:rPr dirty="0" sz="1800" spc="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большой</a:t>
            </a:r>
          </a:p>
          <a:p>
            <a:pPr marL="0" marR="0">
              <a:lnSpc>
                <a:spcPts val="1993"/>
              </a:lnSpc>
              <a:spcBef>
                <a:spcPts val="36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запас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представлений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об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их</a:t>
            </a:r>
            <a:r>
              <a:rPr dirty="0" sz="1800" spc="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особенностях,</a:t>
            </a:r>
            <a:r>
              <a:rPr dirty="0" sz="180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повадках,</a:t>
            </a:r>
            <a:r>
              <a:rPr dirty="0" sz="1800" spc="-3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пробуждают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интерес,</a:t>
            </a:r>
            <a:r>
              <a:rPr dirty="0" sz="1800" spc="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любознательность,</a:t>
            </a:r>
            <a:r>
              <a:rPr dirty="0" sz="1800" spc="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формируют</a:t>
            </a:r>
            <a:r>
              <a:rPr dirty="0" sz="1800" spc="-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навыки</a:t>
            </a:r>
            <a:r>
              <a:rPr dirty="0" sz="1800" spc="3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взаимодействия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</a:t>
            </a:r>
            <a:r>
              <a:rPr dirty="0" sz="1800" spc="2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ними.</a:t>
            </a:r>
            <a:r>
              <a:rPr dirty="0" sz="1800" spc="24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На</a:t>
            </a:r>
            <a:r>
              <a:rPr dirty="0" sz="1800" spc="24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основе</a:t>
            </a:r>
            <a:r>
              <a:rPr dirty="0" sz="1800" spc="2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представлений</a:t>
            </a:r>
            <a:r>
              <a:rPr dirty="0" sz="1800" spc="23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животных,</a:t>
            </a:r>
            <a:r>
              <a:rPr dirty="0" sz="1800" spc="2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ребенок</a:t>
            </a:r>
            <a:r>
              <a:rPr dirty="0" sz="1800" spc="22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учится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видеть</a:t>
            </a:r>
            <a:r>
              <a:rPr dirty="0" sz="1800" spc="36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взаимосвязь</a:t>
            </a:r>
            <a:r>
              <a:rPr dirty="0" sz="1800" spc="36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</a:t>
            </a:r>
            <a:r>
              <a:rPr dirty="0" sz="1800" spc="3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природе</a:t>
            </a:r>
            <a:r>
              <a:rPr dirty="0" sz="1800" spc="30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800" spc="3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соответствующе</a:t>
            </a:r>
            <a:r>
              <a:rPr dirty="0" sz="1800" spc="30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действовать.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Забота</a:t>
            </a:r>
            <a:r>
              <a:rPr dirty="0" sz="1800" spc="1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домашних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питомцах</a:t>
            </a:r>
            <a:r>
              <a:rPr dirty="0" sz="1800" spc="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положительно</a:t>
            </a:r>
            <a:r>
              <a:rPr dirty="0" sz="1800" spc="7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влияет</a:t>
            </a:r>
            <a:r>
              <a:rPr dirty="0" sz="1800" spc="11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на</a:t>
            </a:r>
            <a:r>
              <a:rPr dirty="0" sz="1800" spc="13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развитие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эмоциональной</a:t>
            </a:r>
            <a:r>
              <a:rPr dirty="0" sz="1800" spc="36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сферы</a:t>
            </a:r>
            <a:r>
              <a:rPr dirty="0" sz="1800" spc="36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ребёнка,</a:t>
            </a:r>
            <a:r>
              <a:rPr dirty="0" sz="1800" spc="3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на</a:t>
            </a:r>
            <a:r>
              <a:rPr dirty="0" sz="1800" spc="3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его</a:t>
            </a:r>
            <a:r>
              <a:rPr dirty="0" sz="1800" spc="3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бережное</a:t>
            </a:r>
            <a:r>
              <a:rPr dirty="0" sz="1800" spc="35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отношение</a:t>
            </a:r>
            <a:r>
              <a:rPr dirty="0" sz="1800" spc="3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окружающему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миру.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17082" y="7531688"/>
            <a:ext cx="6466585" cy="5847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Участники</a:t>
            </a:r>
            <a:r>
              <a:rPr dirty="0" sz="1800" spc="164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проекта</a:t>
            </a:r>
            <a:r>
              <a:rPr dirty="0" sz="1800" spc="158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–</a:t>
            </a:r>
            <a:r>
              <a:rPr dirty="0" sz="1800" spc="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ДЕТИ</a:t>
            </a:r>
            <a:r>
              <a:rPr dirty="0" sz="1800" spc="154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(12</a:t>
            </a:r>
            <a:r>
              <a:rPr dirty="0" sz="1800" spc="15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ЧЕЛОВЕК),</a:t>
            </a:r>
            <a:r>
              <a:rPr dirty="0" sz="1800" spc="13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РОДИТЕЛИ</a:t>
            </a:r>
            <a:r>
              <a:rPr dirty="0" sz="1800" spc="31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И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ВОСПИТАТЕЛИ</a:t>
            </a: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(2</a:t>
            </a: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ЧЕЛОВЕКА).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17082" y="8423533"/>
            <a:ext cx="5526954" cy="148790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Тип</a:t>
            </a: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проекта</a:t>
            </a:r>
            <a:r>
              <a:rPr dirty="0" sz="1800" spc="-12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–</a:t>
            </a: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ПОЗНАВАТЕЛЬНО-ТВОРЧЕСКИЙ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.</a:t>
            </a:r>
          </a:p>
          <a:p>
            <a:pPr marL="0" marR="0">
              <a:lnSpc>
                <a:spcPts val="1993"/>
              </a:lnSpc>
              <a:spcBef>
                <a:spcPts val="2717"/>
              </a:spcBef>
              <a:spcAft>
                <a:spcPts val="0"/>
              </a:spcAft>
            </a:pP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Сроки</a:t>
            </a: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проведения</a:t>
            </a:r>
            <a:r>
              <a:rPr dirty="0" sz="1800" spc="-52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–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КРАТКОСРОЧНЫЙ</a:t>
            </a:r>
          </a:p>
          <a:p>
            <a:pPr marL="2198236" marR="0">
              <a:lnSpc>
                <a:spcPts val="1993"/>
              </a:lnSpc>
              <a:spcBef>
                <a:spcPts val="2717"/>
              </a:spcBef>
              <a:spcAft>
                <a:spcPts val="0"/>
              </a:spcAft>
            </a:pP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(1.12</a:t>
            </a: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-</a:t>
            </a: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14.12.2021Г).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7442200" cy="106553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22790" y="363904"/>
            <a:ext cx="804155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ff0000"/>
                </a:solidFill>
                <a:latin typeface="HHBIDL+TimesNewRomanPS-BoldMT"/>
                <a:cs typeface="HHBIDL+TimesNewRomanPS-BoldMT"/>
              </a:rPr>
              <a:t>ЦЕЛЬ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22790" y="860627"/>
            <a:ext cx="6593158" cy="146534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Формировать</a:t>
            </a:r>
            <a:r>
              <a:rPr dirty="0" sz="1800" spc="77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знания</a:t>
            </a:r>
            <a:r>
              <a:rPr dirty="0" sz="1800" spc="85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</a:t>
            </a:r>
            <a:r>
              <a:rPr dirty="0" sz="1800" spc="86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домашних</a:t>
            </a:r>
            <a:r>
              <a:rPr dirty="0" sz="1800" spc="8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животных.</a:t>
            </a:r>
            <a:r>
              <a:rPr dirty="0" sz="1800" spc="8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Развитие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свободного</a:t>
            </a:r>
            <a:r>
              <a:rPr dirty="0" sz="1800" spc="207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общения</a:t>
            </a:r>
            <a:r>
              <a:rPr dirty="0" sz="1800" spc="218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со</a:t>
            </a:r>
            <a:r>
              <a:rPr dirty="0" sz="1800" spc="219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взрослыми</a:t>
            </a:r>
            <a:r>
              <a:rPr dirty="0" sz="1800" spc="219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800" spc="218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сверстниками,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формирование</a:t>
            </a:r>
            <a:r>
              <a:rPr dirty="0" sz="1800" spc="12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целостной</a:t>
            </a:r>
            <a:r>
              <a:rPr dirty="0" sz="1800" spc="18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картины</a:t>
            </a:r>
            <a:r>
              <a:rPr dirty="0" sz="1800" spc="1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мира,</a:t>
            </a:r>
            <a:r>
              <a:rPr dirty="0" sz="1800" spc="1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</a:t>
            </a:r>
            <a:r>
              <a:rPr dirty="0" sz="1800" spc="17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том</a:t>
            </a:r>
            <a:r>
              <a:rPr dirty="0" sz="1800" spc="1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числе</a:t>
            </a:r>
            <a:r>
              <a:rPr dirty="0" sz="1800" spc="1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первичных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ценностных</a:t>
            </a:r>
            <a:r>
              <a:rPr dirty="0" sz="1800" spc="7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представлений</a:t>
            </a:r>
            <a:r>
              <a:rPr dirty="0" sz="1800" spc="67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животных,</a:t>
            </a:r>
            <a:r>
              <a:rPr dirty="0" sz="1800" spc="6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посредством</a:t>
            </a:r>
            <a:r>
              <a:rPr dirty="0" sz="1800" spc="67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игровой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деятельности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чтения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детской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художественной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литературы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22790" y="2429839"/>
            <a:ext cx="1106090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ff0000"/>
                </a:solidFill>
                <a:latin typeface="HHBIDL+TimesNewRomanPS-BoldMT"/>
                <a:cs typeface="HHBIDL+TimesNewRomanPS-BoldMT"/>
              </a:rPr>
              <a:t>ЗАДАЧИ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22790" y="2880968"/>
            <a:ext cx="1487183" cy="2988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</a:t>
            </a:r>
            <a:r>
              <a:rPr dirty="0" sz="1850" spc="100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Развивать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627175" y="2888462"/>
            <a:ext cx="1527571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элементарные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4379306" y="2888462"/>
            <a:ext cx="1582935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представления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183514" y="2888462"/>
            <a:ext cx="1334947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домашних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295384" y="3181984"/>
            <a:ext cx="6220224" cy="5847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(живут</a:t>
            </a:r>
            <a:r>
              <a:rPr dirty="0" sz="1800" spc="126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рядом</a:t>
            </a:r>
            <a:r>
              <a:rPr dirty="0" sz="1800" spc="132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</a:t>
            </a:r>
            <a:r>
              <a:rPr dirty="0" sz="1800" spc="136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человеком,</a:t>
            </a:r>
            <a:r>
              <a:rPr dirty="0" sz="1800" spc="123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люди</a:t>
            </a:r>
            <a:r>
              <a:rPr dirty="0" sz="1800" spc="127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заботятся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животных,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животные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приносят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пользу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людям.).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922790" y="3926634"/>
            <a:ext cx="6616375" cy="11793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</a:t>
            </a:r>
            <a:r>
              <a:rPr dirty="0" sz="1850" spc="100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Способствовать</a:t>
            </a:r>
            <a:r>
              <a:rPr dirty="0" sz="1800" spc="7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уточнению</a:t>
            </a:r>
            <a:r>
              <a:rPr dirty="0" sz="1800" spc="7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800" spc="80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обогащению</a:t>
            </a:r>
            <a:r>
              <a:rPr dirty="0" sz="1800" spc="81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представлений</a:t>
            </a:r>
          </a:p>
          <a:p>
            <a:pPr marL="372594" marR="0">
              <a:lnSpc>
                <a:spcPts val="199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</a:t>
            </a:r>
            <a:r>
              <a:rPr dirty="0" sz="1800" spc="68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домашних</a:t>
            </a:r>
            <a:r>
              <a:rPr dirty="0" sz="1800" spc="6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</a:t>
            </a:r>
            <a:r>
              <a:rPr dirty="0" sz="1800" spc="6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800" spc="67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их</a:t>
            </a:r>
            <a:r>
              <a:rPr dirty="0" sz="1800" spc="67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детёнышах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(кот-кошка-</a:t>
            </a:r>
          </a:p>
          <a:p>
            <a:pPr marL="372594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котёнок,</a:t>
            </a:r>
            <a:r>
              <a:rPr dirty="0" sz="1800" spc="39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пёс-собака-щенок,</a:t>
            </a:r>
            <a:r>
              <a:rPr dirty="0" sz="1800" spc="49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бык-корова-телёнок,</a:t>
            </a:r>
            <a:r>
              <a:rPr dirty="0" sz="1800" spc="40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козёл-коза-</a:t>
            </a:r>
          </a:p>
          <a:p>
            <a:pPr marL="372594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козлёнок,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конь-лошадь-жеребёнок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др.).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922790" y="5265824"/>
            <a:ext cx="6593994" cy="2988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</a:t>
            </a:r>
            <a:r>
              <a:rPr dirty="0" sz="1850" spc="100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Формировать</a:t>
            </a:r>
            <a:r>
              <a:rPr dirty="0" sz="1800" spc="-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умение</a:t>
            </a:r>
            <a:r>
              <a:rPr dirty="0" sz="1800" spc="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слушать</a:t>
            </a:r>
            <a:r>
              <a:rPr dirty="0" sz="180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художественные</a:t>
            </a:r>
            <a:r>
              <a:rPr dirty="0" sz="1800" spc="-15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произведения,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295384" y="5566841"/>
            <a:ext cx="5957011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запоминать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небольшие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стихотворения,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отгадывать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загадки.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922790" y="6017969"/>
            <a:ext cx="6589994" cy="2988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</a:t>
            </a:r>
            <a:r>
              <a:rPr dirty="0" sz="1850" spc="100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Способствовать</a:t>
            </a:r>
            <a:r>
              <a:rPr dirty="0" sz="1800" spc="45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развитию</a:t>
            </a:r>
            <a:r>
              <a:rPr dirty="0" sz="1800" spc="48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свободного</a:t>
            </a:r>
            <a:r>
              <a:rPr dirty="0" sz="1800" spc="36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общения</a:t>
            </a:r>
            <a:r>
              <a:rPr dirty="0" sz="1800" spc="47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взрослых</a:t>
            </a:r>
            <a:r>
              <a:rPr dirty="0" sz="1800" spc="48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295384" y="6318986"/>
            <a:ext cx="5006492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детей,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умения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отвечать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на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вопросы,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вести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диалог.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922790" y="6770114"/>
            <a:ext cx="6621620" cy="2988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</a:t>
            </a:r>
            <a:r>
              <a:rPr dirty="0" sz="1850" spc="100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Развивать</a:t>
            </a:r>
            <a:r>
              <a:rPr dirty="0" sz="1800" spc="45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интерес</a:t>
            </a:r>
            <a:r>
              <a:rPr dirty="0" sz="1800" spc="51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</a:t>
            </a:r>
            <a:r>
              <a:rPr dirty="0" sz="1800" spc="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</a:t>
            </a:r>
            <a:r>
              <a:rPr dirty="0" sz="1800" spc="51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устному</a:t>
            </a:r>
            <a:r>
              <a:rPr dirty="0" sz="1800" spc="48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народному</a:t>
            </a:r>
            <a:r>
              <a:rPr dirty="0" sz="1800" spc="42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творчеству,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295384" y="7071131"/>
            <a:ext cx="5170398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русским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народным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сказкам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домашних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922790" y="7522259"/>
            <a:ext cx="6589883" cy="2988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</a:t>
            </a:r>
            <a:r>
              <a:rPr dirty="0" sz="1850" spc="100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Формировать</a:t>
            </a:r>
            <a:r>
              <a:rPr dirty="0" sz="1800" spc="47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навык</a:t>
            </a:r>
            <a:r>
              <a:rPr dirty="0" sz="1800" spc="5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действовать</a:t>
            </a:r>
            <a:r>
              <a:rPr dirty="0" sz="1800" spc="49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сообща,</a:t>
            </a:r>
            <a:r>
              <a:rPr dirty="0" sz="1800" spc="56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умение</a:t>
            </a:r>
            <a:r>
              <a:rPr dirty="0" sz="1800" spc="54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играть</a:t>
            </a:r>
            <a:r>
              <a:rPr dirty="0" sz="1800" spc="5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295384" y="7823275"/>
            <a:ext cx="1307231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коллективе.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922790" y="8274404"/>
            <a:ext cx="6589425" cy="2988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</a:t>
            </a:r>
            <a:r>
              <a:rPr dirty="0" sz="1850" spc="100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Активизировать</a:t>
            </a:r>
            <a:r>
              <a:rPr dirty="0" sz="1800" spc="28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познавательно-речевую</a:t>
            </a:r>
            <a:r>
              <a:rPr dirty="0" sz="1800" spc="2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деятельность</a:t>
            </a:r>
            <a:r>
              <a:rPr dirty="0" sz="1800" spc="38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детей,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295384" y="8575420"/>
            <a:ext cx="5512841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речевую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активность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во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всех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видах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деятельности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детей.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922790" y="9026549"/>
            <a:ext cx="6592708" cy="2988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</a:t>
            </a:r>
            <a:r>
              <a:rPr dirty="0" sz="1850" spc="100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Воспитывать</a:t>
            </a:r>
            <a:r>
              <a:rPr dirty="0" sz="1800" spc="18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</a:t>
            </a:r>
            <a:r>
              <a:rPr dirty="0" sz="1800" spc="184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</a:t>
            </a:r>
            <a:r>
              <a:rPr dirty="0" sz="1800" spc="185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любознательность</a:t>
            </a:r>
            <a:r>
              <a:rPr dirty="0" sz="1800" spc="187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800" spc="184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чувство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1295384" y="9327565"/>
            <a:ext cx="3718788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сопереживания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живым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существам.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7442200" cy="106553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73930" y="265858"/>
            <a:ext cx="3858211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I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ЭТАП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(ПОДГОТОВИТЕЛЬНЫЙ)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73930" y="856687"/>
            <a:ext cx="6052623" cy="2988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</a:t>
            </a:r>
            <a:r>
              <a:rPr dirty="0" sz="185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подбор</a:t>
            </a:r>
            <a:r>
              <a:rPr dirty="0" sz="1800" spc="1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методической</a:t>
            </a:r>
            <a:r>
              <a:rPr dirty="0" sz="1800" spc="9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800" spc="2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художественной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литературы</a:t>
            </a:r>
            <a:r>
              <a:rPr dirty="0" sz="1800" spc="1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46524" y="1157704"/>
            <a:ext cx="663401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теме;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73930" y="1748532"/>
            <a:ext cx="6056444" cy="8857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</a:t>
            </a:r>
            <a:r>
              <a:rPr dirty="0" sz="185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подбор</a:t>
            </a:r>
            <a:r>
              <a:rPr dirty="0" sz="1800" spc="30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дидактического</a:t>
            </a:r>
            <a:r>
              <a:rPr dirty="0" sz="1800" spc="25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материала,</a:t>
            </a:r>
            <a:r>
              <a:rPr dirty="0" sz="1800" spc="33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наглядных</a:t>
            </a:r>
            <a:r>
              <a:rPr dirty="0" sz="1800" spc="27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пособий</a:t>
            </a:r>
          </a:p>
          <a:p>
            <a:pPr marL="372594" marR="0">
              <a:lnSpc>
                <a:spcPts val="199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(альбомы</a:t>
            </a:r>
            <a:r>
              <a:rPr dirty="0" sz="1800" spc="82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для</a:t>
            </a:r>
            <a:r>
              <a:rPr dirty="0" sz="1800" spc="8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рассматривания,</a:t>
            </a:r>
            <a:r>
              <a:rPr dirty="0" sz="1800" spc="78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картины,</a:t>
            </a:r>
            <a:r>
              <a:rPr dirty="0" sz="1800" spc="79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настольные</a:t>
            </a:r>
          </a:p>
          <a:p>
            <a:pPr marL="372594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игры,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материала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для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игровой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деятельности;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73930" y="2933899"/>
            <a:ext cx="5460886" cy="2988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</a:t>
            </a:r>
            <a:r>
              <a:rPr dirty="0" sz="185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разработка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проекта,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поиск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решения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задач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проекта;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273930" y="3532221"/>
            <a:ext cx="6052658" cy="2988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</a:t>
            </a:r>
            <a:r>
              <a:rPr dirty="0" sz="185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привлечение</a:t>
            </a:r>
            <a:r>
              <a:rPr dirty="0" sz="1800" spc="29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родителей</a:t>
            </a:r>
            <a:r>
              <a:rPr dirty="0" sz="1800" spc="30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</a:t>
            </a:r>
            <a:r>
              <a:rPr dirty="0" sz="1800" spc="3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участию</a:t>
            </a:r>
            <a:r>
              <a:rPr dirty="0" sz="1800" spc="36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</a:t>
            </a:r>
            <a:r>
              <a:rPr dirty="0" sz="1800" spc="3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проекте</a:t>
            </a:r>
            <a:r>
              <a:rPr dirty="0" sz="1800" spc="36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(опрос</a:t>
            </a:r>
            <a:r>
              <a:rPr dirty="0" sz="1800" spc="35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46524" y="3833238"/>
            <a:ext cx="3200971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подбор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наглядного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материала);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73930" y="4380760"/>
            <a:ext cx="6051712" cy="5847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II</a:t>
            </a:r>
            <a:r>
              <a:rPr dirty="0" sz="1800" spc="154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ЭТАП</a:t>
            </a:r>
            <a:r>
              <a:rPr dirty="0" sz="1800" spc="1414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(ОСНОВНОЙ)</a:t>
            </a:r>
            <a:r>
              <a:rPr dirty="0" sz="1800" spc="1553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Практический,</a:t>
            </a:r>
            <a:r>
              <a:rPr dirty="0" sz="1800" spc="155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реализация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проекта.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273930" y="5163511"/>
            <a:ext cx="6052686" cy="2988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</a:t>
            </a:r>
            <a:r>
              <a:rPr dirty="0" sz="185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Проведение</a:t>
            </a:r>
            <a:r>
              <a:rPr dirty="0" sz="1800" spc="79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дидактических</a:t>
            </a:r>
            <a:r>
              <a:rPr dirty="0" sz="1800" spc="83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800" spc="8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сюжетно-ролевых</a:t>
            </a:r>
            <a:r>
              <a:rPr dirty="0" sz="1800" spc="7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игр,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646524" y="5464528"/>
            <a:ext cx="2287295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игровых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упражнений.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73930" y="5953756"/>
            <a:ext cx="3225217" cy="2988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</a:t>
            </a:r>
            <a:r>
              <a:rPr dirty="0" sz="185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Проведение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бесед;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занятий.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73930" y="6450479"/>
            <a:ext cx="4852849" cy="79558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</a:t>
            </a:r>
            <a:r>
              <a:rPr dirty="0" sz="185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Чтение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художественной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литературы.</a:t>
            </a:r>
          </a:p>
          <a:p>
            <a:pPr marL="0" marR="0">
              <a:lnSpc>
                <a:spcPts val="2053"/>
              </a:lnSpc>
              <a:spcBef>
                <a:spcPts val="1807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</a:t>
            </a:r>
            <a:r>
              <a:rPr dirty="0" sz="185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Подбор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материала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для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изготовления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макета.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73930" y="7494723"/>
            <a:ext cx="3428213" cy="2988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</a:t>
            </a:r>
            <a:r>
              <a:rPr dirty="0" sz="185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Консультации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для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родителей.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73930" y="8042245"/>
            <a:ext cx="3911702" cy="2988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</a:t>
            </a:r>
            <a:r>
              <a:rPr dirty="0" sz="185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Папки-передвижки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для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родителей.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273930" y="8597262"/>
            <a:ext cx="5607178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III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ЭТАП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(РЕФЛЕКСИЯ,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ПОДВЕДЕНИЕ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ИТОГОВ)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73930" y="9188090"/>
            <a:ext cx="5488128" cy="89718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</a:t>
            </a:r>
            <a:r>
              <a:rPr dirty="0" sz="185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Изготовление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макета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«Мир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домашних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животных».</a:t>
            </a:r>
          </a:p>
          <a:p>
            <a:pPr marL="0" marR="0">
              <a:lnSpc>
                <a:spcPts val="2053"/>
              </a:lnSpc>
              <a:spcBef>
                <a:spcPts val="2607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</a:t>
            </a:r>
            <a:r>
              <a:rPr dirty="0" sz="185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Фотовыставка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«Я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мой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питомец».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7442200" cy="106553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158546" y="555316"/>
            <a:ext cx="3293338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ПРИЛОЖЕНИЕ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К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ПРОЕКТУ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617268" y="1130693"/>
            <a:ext cx="4123614" cy="2988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</a:t>
            </a:r>
            <a:r>
              <a:rPr dirty="0" sz="185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Беседа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«Птицы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рыбки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нас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дома».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617268" y="1709813"/>
            <a:ext cx="4369317" cy="2988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</a:t>
            </a:r>
            <a:r>
              <a:rPr dirty="0" sz="185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Конспект</a:t>
            </a:r>
            <a:r>
              <a:rPr dirty="0" sz="1800" spc="80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сюжетно</a:t>
            </a:r>
            <a:r>
              <a:rPr dirty="0" sz="1800" spc="8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–</a:t>
            </a:r>
            <a:r>
              <a:rPr dirty="0" sz="1800" spc="9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ролевой</a:t>
            </a:r>
            <a:r>
              <a:rPr dirty="0" sz="1800" spc="87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игры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989862" y="1991627"/>
            <a:ext cx="2868625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«Ветеринарная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лечебница».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617268" y="2563252"/>
            <a:ext cx="4369297" cy="2988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</a:t>
            </a:r>
            <a:r>
              <a:rPr dirty="0" sz="185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Конспект</a:t>
            </a:r>
            <a:r>
              <a:rPr dirty="0" sz="1800" spc="-1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беседы</a:t>
            </a:r>
            <a:r>
              <a:rPr dirty="0" sz="1800" spc="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«Безопасное</a:t>
            </a:r>
            <a:r>
              <a:rPr dirty="0" sz="1800" spc="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общение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989862" y="2845067"/>
            <a:ext cx="1626869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животными».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617268" y="3416693"/>
            <a:ext cx="4372132" cy="2988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</a:t>
            </a:r>
            <a:r>
              <a:rPr dirty="0" sz="185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Информационный</a:t>
            </a:r>
            <a:r>
              <a:rPr dirty="0" sz="1800" spc="-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материал</a:t>
            </a:r>
            <a:r>
              <a:rPr dirty="0" sz="1800" spc="-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для</a:t>
            </a:r>
            <a:r>
              <a:rPr dirty="0" sz="1800" spc="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папки-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989862" y="3698507"/>
            <a:ext cx="1387040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передвижки.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617268" y="4270133"/>
            <a:ext cx="4377645" cy="8473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</a:t>
            </a:r>
            <a:r>
              <a:rPr dirty="0" sz="185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Консультация</a:t>
            </a:r>
            <a:r>
              <a:rPr dirty="0" sz="1800" spc="89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для</a:t>
            </a:r>
            <a:r>
              <a:rPr dirty="0" sz="1800" spc="11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родителей</a:t>
            </a:r>
            <a:r>
              <a:rPr dirty="0" sz="1800" spc="107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«Роль</a:t>
            </a:r>
          </a:p>
          <a:p>
            <a:pPr marL="372593" marR="0">
              <a:lnSpc>
                <a:spcPts val="1993"/>
              </a:lnSpc>
              <a:spcBef>
                <a:spcPts val="115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домашних</a:t>
            </a:r>
            <a:r>
              <a:rPr dirty="0" sz="1800" spc="109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</a:t>
            </a:r>
            <a:r>
              <a:rPr dirty="0" sz="1800" spc="110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</a:t>
            </a:r>
            <a:r>
              <a:rPr dirty="0" sz="1800" spc="114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воспитании</a:t>
            </a:r>
          </a:p>
          <a:p>
            <a:pPr marL="372593" marR="0">
              <a:lnSpc>
                <a:spcPts val="1993"/>
              </a:lnSpc>
              <a:spcBef>
                <a:spcPts val="166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детей».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617268" y="5397893"/>
            <a:ext cx="1898642" cy="2988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</a:t>
            </a:r>
            <a:r>
              <a:rPr dirty="0" sz="185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Консультация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916939" y="5405387"/>
            <a:ext cx="487933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для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4834565" y="5405387"/>
            <a:ext cx="1158887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родителей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989862" y="5679707"/>
            <a:ext cx="3863035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«Любимые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питомцы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безопасность».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617268" y="6251333"/>
            <a:ext cx="4145788" cy="2988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</a:t>
            </a:r>
            <a:r>
              <a:rPr dirty="0" sz="185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Список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литературы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для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чтения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771903" y="6685548"/>
            <a:ext cx="4176431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ПРЕДПОЛАГАЕМЫЕ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1800" b="1">
                <a:solidFill>
                  <a:srgbClr val="0070c0"/>
                </a:solidFill>
                <a:latin typeface="HHBIDL+TimesNewRomanPS-BoldMT"/>
                <a:cs typeface="HHBIDL+TimesNewRomanPS-BoldMT"/>
              </a:rPr>
              <a:t>РЕЗУЛЬТАТЫ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617268" y="7226694"/>
            <a:ext cx="1632323" cy="2988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</a:t>
            </a:r>
            <a:r>
              <a:rPr dirty="0" sz="185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Реализация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3642984" y="7234188"/>
            <a:ext cx="917227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проекта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4953206" y="7234188"/>
            <a:ext cx="1037890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позволит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617268" y="7508509"/>
            <a:ext cx="4369586" cy="84000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72593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обогатить</a:t>
            </a:r>
            <a:r>
              <a:rPr dirty="0" sz="1800" spc="41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800" spc="45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углубить</a:t>
            </a:r>
            <a:r>
              <a:rPr dirty="0" sz="1800" spc="3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знания</a:t>
            </a:r>
            <a:r>
              <a:rPr dirty="0" sz="1800" spc="45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</a:t>
            </a:r>
            <a:r>
              <a:rPr dirty="0" sz="1800" spc="46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</a:t>
            </a:r>
          </a:p>
          <a:p>
            <a:pPr marL="372593" marR="0">
              <a:lnSpc>
                <a:spcPts val="1993"/>
              </a:lnSpc>
              <a:spcBef>
                <a:spcPts val="166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домашних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животных.</a:t>
            </a:r>
          </a:p>
          <a:p>
            <a:pPr marL="0" marR="0">
              <a:lnSpc>
                <a:spcPts val="2053"/>
              </a:lnSpc>
              <a:spcBef>
                <a:spcPts val="57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</a:t>
            </a:r>
            <a:r>
              <a:rPr dirty="0" sz="185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Повысится</a:t>
            </a:r>
            <a:r>
              <a:rPr dirty="0" sz="1800" spc="128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познавательный</a:t>
            </a:r>
            <a:r>
              <a:rPr dirty="0" sz="1800" spc="122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интерес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1989862" y="8331470"/>
            <a:ext cx="1399870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животным,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3686733" y="8331470"/>
            <a:ext cx="1030969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появится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5016730" y="8331470"/>
            <a:ext cx="973484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желание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989862" y="8605790"/>
            <a:ext cx="1851584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заботиться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них.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617268" y="8872617"/>
            <a:ext cx="1678500" cy="2988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</a:t>
            </a:r>
            <a:r>
              <a:rPr dirty="0" sz="185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Расширятся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3543827" y="8880111"/>
            <a:ext cx="1946150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коммуникативные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5712217" y="8880111"/>
            <a:ext cx="274736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1989862" y="9154431"/>
            <a:ext cx="1241598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творческие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3541489" y="9154431"/>
            <a:ext cx="2444895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способности</a:t>
            </a:r>
            <a:r>
              <a:rPr dirty="0" sz="1800" spc="32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детей.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1989862" y="9428752"/>
            <a:ext cx="3608146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Обогатится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словарный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запас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детей.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1617268" y="9695578"/>
            <a:ext cx="1442401" cy="2988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5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BLHABE+Wingdings-Regular"/>
                <a:cs typeface="BLHABE+Wingdings-Regular"/>
              </a:rPr>
              <a:t></a:t>
            </a:r>
            <a:r>
              <a:rPr dirty="0" sz="1850" spc="8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Родители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3418799" y="9703072"/>
            <a:ext cx="791765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станут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4582202" y="9703072"/>
            <a:ext cx="1408695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участниками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1989862" y="9980921"/>
            <a:ext cx="2876150" cy="34371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6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образовательного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процесса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7442200" cy="106553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116867" y="205403"/>
            <a:ext cx="3529779" cy="34371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6"/>
              </a:lnSpc>
              <a:spcBef>
                <a:spcPts val="0"/>
              </a:spcBef>
              <a:spcAft>
                <a:spcPts val="0"/>
              </a:spcAft>
            </a:pPr>
            <a:r>
              <a:rPr dirty="0" sz="2150" spc="15" b="1">
                <a:solidFill>
                  <a:srgbClr val="ff3300"/>
                </a:solidFill>
                <a:latin typeface="HHBIDL+TimesNewRomanPS-BoldMT"/>
                <a:cs typeface="HHBIDL+TimesNewRomanPS-BoldMT"/>
              </a:rPr>
              <a:t>РЕАЛИЗАЦИЯ</a:t>
            </a:r>
            <a:r>
              <a:rPr dirty="0" sz="2150" b="1">
                <a:solidFill>
                  <a:srgbClr val="ff33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2150" spc="15" b="1">
                <a:solidFill>
                  <a:srgbClr val="ff3300"/>
                </a:solidFill>
                <a:latin typeface="HHBIDL+TimesNewRomanPS-BoldMT"/>
                <a:cs typeface="HHBIDL+TimesNewRomanPS-BoldMT"/>
              </a:rPr>
              <a:t>ПРОЕКТА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31712" y="3451815"/>
            <a:ext cx="2367535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Дидактические</a:t>
            </a:r>
            <a:r>
              <a:rPr dirty="0" sz="18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8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игры: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31712" y="3859638"/>
            <a:ext cx="7432797" cy="87830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«Собери</a:t>
            </a:r>
            <a:r>
              <a:rPr dirty="0" sz="1800" spc="68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семейку»,</a:t>
            </a:r>
            <a:r>
              <a:rPr dirty="0" sz="1800" spc="71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«Кто,</a:t>
            </a:r>
            <a:r>
              <a:rPr dirty="0" sz="1800" spc="61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что</a:t>
            </a:r>
            <a:r>
              <a:rPr dirty="0" sz="1800" spc="68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любит?»,</a:t>
            </a:r>
            <a:r>
              <a:rPr dirty="0" sz="1800" spc="71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«Где</a:t>
            </a:r>
            <a:r>
              <a:rPr dirty="0" sz="1800" spc="57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моя</a:t>
            </a:r>
            <a:r>
              <a:rPr dirty="0" sz="1800" spc="67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мама?»,</a:t>
            </a:r>
            <a:r>
              <a:rPr dirty="0" sz="1800" spc="69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«Кто,</a:t>
            </a:r>
            <a:r>
              <a:rPr dirty="0" sz="1800" spc="61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где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живёт?»,</a:t>
            </a:r>
            <a:r>
              <a:rPr dirty="0" sz="1800" spc="1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«Кого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не</a:t>
            </a:r>
            <a:r>
              <a:rPr dirty="0" sz="1800" spc="13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стало?»,</a:t>
            </a:r>
            <a:r>
              <a:rPr dirty="0" sz="1800" spc="14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«Найди</a:t>
            </a:r>
            <a:r>
              <a:rPr dirty="0" sz="1800" spc="13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</a:t>
            </a:r>
            <a:r>
              <a:rPr dirty="0" sz="1800" spc="1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описанию»,</a:t>
            </a:r>
            <a:r>
              <a:rPr dirty="0" sz="1800" spc="14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«Назови</a:t>
            </a:r>
            <a:r>
              <a:rPr dirty="0" sz="1800" spc="13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детенышей»,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«Громко-тихо».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31712" y="4854505"/>
            <a:ext cx="7428649" cy="87830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u="sng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Цель:</a:t>
            </a:r>
            <a:r>
              <a:rPr dirty="0" sz="1800" spc="676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совершенствовать</a:t>
            </a:r>
            <a:r>
              <a:rPr dirty="0" sz="1800" spc="6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знания</a:t>
            </a:r>
            <a:r>
              <a:rPr dirty="0" sz="1800" spc="70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</a:t>
            </a:r>
            <a:r>
              <a:rPr dirty="0" sz="1800" spc="7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</a:t>
            </a:r>
            <a:r>
              <a:rPr dirty="0" sz="1800" spc="70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домашних</a:t>
            </a:r>
            <a:r>
              <a:rPr dirty="0" sz="1800" spc="66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животных;</a:t>
            </a:r>
            <a:r>
              <a:rPr dirty="0" sz="1800" spc="67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учить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правильно</a:t>
            </a:r>
            <a:r>
              <a:rPr dirty="0" sz="1800" spc="6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называть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их;</a:t>
            </a:r>
            <a:r>
              <a:rPr dirty="0" sz="1800" spc="5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учить</a:t>
            </a:r>
            <a:r>
              <a:rPr dirty="0" sz="1800" spc="6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находить</a:t>
            </a:r>
            <a:r>
              <a:rPr dirty="0" sz="180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картинки</a:t>
            </a:r>
            <a:r>
              <a:rPr dirty="0" sz="1800" spc="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</a:t>
            </a:r>
            <a:r>
              <a:rPr dirty="0" sz="1800" spc="5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описанию;</a:t>
            </a:r>
            <a:r>
              <a:rPr dirty="0" sz="1800" spc="6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развивать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внимание,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память,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мышление.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31712" y="5849372"/>
            <a:ext cx="5739376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Настольные</a:t>
            </a:r>
            <a:r>
              <a:rPr dirty="0" sz="18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8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игры:</a:t>
            </a:r>
            <a:r>
              <a:rPr dirty="0" sz="1800" spc="-51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кубики,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лото,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пазлы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теме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проекта.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31712" y="6257195"/>
            <a:ext cx="2711350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Сюжетно-ролевые</a:t>
            </a:r>
            <a:r>
              <a:rPr dirty="0" sz="18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8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игры: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31712" y="6665017"/>
            <a:ext cx="7420697" cy="5847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«Путешествие</a:t>
            </a:r>
            <a:r>
              <a:rPr dirty="0" sz="1800" spc="27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</a:t>
            </a:r>
            <a:r>
              <a:rPr dirty="0" sz="1800" spc="26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бабушке</a:t>
            </a:r>
            <a:r>
              <a:rPr dirty="0" sz="1800" spc="15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</a:t>
            </a:r>
            <a:r>
              <a:rPr dirty="0" sz="1800" spc="26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деревню»;</a:t>
            </a:r>
            <a:r>
              <a:rPr dirty="0" sz="1800" spc="27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«Семья»:</a:t>
            </a:r>
            <a:r>
              <a:rPr dirty="0" sz="1800" spc="27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ситуация</a:t>
            </a:r>
            <a:r>
              <a:rPr dirty="0" sz="1800" spc="2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«Мне</a:t>
            </a:r>
            <a:r>
              <a:rPr dirty="0" sz="1800" spc="26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на</a:t>
            </a:r>
            <a:r>
              <a:rPr dirty="0" sz="1800" spc="26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день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рождения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подарили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котёнка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(щенка)»»;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«Ветлечебница»;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«На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ферме».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31712" y="7366362"/>
            <a:ext cx="7426283" cy="146534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u="sng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Цель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:</a:t>
            </a:r>
            <a:r>
              <a:rPr dirty="0" sz="1800" spc="11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обогащать</a:t>
            </a:r>
            <a:r>
              <a:rPr dirty="0" sz="1800" spc="10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знания</a:t>
            </a:r>
            <a:r>
              <a:rPr dirty="0" sz="1800" spc="11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</a:t>
            </a:r>
            <a:r>
              <a:rPr dirty="0" sz="1800" spc="11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</a:t>
            </a:r>
            <a:r>
              <a:rPr dirty="0" sz="1800" spc="11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домашних</a:t>
            </a:r>
            <a:r>
              <a:rPr dirty="0" sz="1800" spc="107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животных;</a:t>
            </a:r>
            <a:r>
              <a:rPr dirty="0" sz="1800" spc="108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развивать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логическое</a:t>
            </a:r>
            <a:r>
              <a:rPr dirty="0" sz="1800" spc="210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мышление,</a:t>
            </a:r>
            <a:r>
              <a:rPr dirty="0" sz="1800" spc="21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т.е.</a:t>
            </a:r>
            <a:r>
              <a:rPr dirty="0" sz="1800" spc="199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учить</a:t>
            </a:r>
            <a:r>
              <a:rPr dirty="0" sz="1800" spc="212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сравнивать,</a:t>
            </a:r>
            <a:r>
              <a:rPr dirty="0" sz="1800" spc="206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анализировать,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классифицировать;</a:t>
            </a:r>
            <a:r>
              <a:rPr dirty="0" sz="1800" spc="106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воспитывать</a:t>
            </a:r>
            <a:r>
              <a:rPr dirty="0" sz="1800" spc="109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</a:t>
            </a:r>
            <a:r>
              <a:rPr dirty="0" sz="1800" spc="11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детях</a:t>
            </a:r>
            <a:r>
              <a:rPr dirty="0" sz="1800" spc="109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внимательность,</a:t>
            </a:r>
            <a:r>
              <a:rPr dirty="0" sz="1800" spc="11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чуткость;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расширять</a:t>
            </a:r>
            <a:r>
              <a:rPr dirty="0" sz="1800" spc="1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словарный</a:t>
            </a:r>
            <a:r>
              <a:rPr dirty="0" sz="1800" spc="9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запас;</a:t>
            </a:r>
            <a:r>
              <a:rPr dirty="0" sz="1800" spc="9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формировать</a:t>
            </a:r>
            <a:r>
              <a:rPr dirty="0" sz="1800" spc="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дружеские</a:t>
            </a:r>
            <a:r>
              <a:rPr dirty="0" sz="1800" spc="8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взаимоотношения</a:t>
            </a:r>
            <a:r>
              <a:rPr dirty="0" sz="1800" spc="9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игре;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создать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игровую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обстановку.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31712" y="8948273"/>
            <a:ext cx="3740768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Формирование</a:t>
            </a:r>
            <a:r>
              <a:rPr dirty="0" sz="18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8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основ</a:t>
            </a:r>
            <a:r>
              <a:rPr dirty="0" sz="18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8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безопасности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31712" y="9356097"/>
            <a:ext cx="5447367" cy="29125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u="sng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Беседа</a:t>
            </a:r>
            <a:r>
              <a:rPr dirty="0" sz="1800" u="sng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800" u="sng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на</a:t>
            </a:r>
            <a:r>
              <a:rPr dirty="0" sz="1800" u="sng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800" u="sng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тему</a:t>
            </a:r>
            <a:r>
              <a:rPr dirty="0" sz="1800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:</a:t>
            </a:r>
            <a:r>
              <a:rPr dirty="0" sz="1800" spc="-145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«Безопасное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общение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животными».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31712" y="9763919"/>
            <a:ext cx="7421107" cy="5847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93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u="sng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Цель:</a:t>
            </a:r>
            <a:r>
              <a:rPr dirty="0" sz="1800" spc="644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дать</a:t>
            </a:r>
            <a:r>
              <a:rPr dirty="0" sz="1800" spc="6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знания</a:t>
            </a:r>
            <a:r>
              <a:rPr dirty="0" sz="1800" spc="67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</a:t>
            </a:r>
            <a:r>
              <a:rPr dirty="0" sz="1800" spc="67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правилах</a:t>
            </a:r>
            <a:r>
              <a:rPr dirty="0" sz="1800" spc="68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поведения</a:t>
            </a:r>
            <a:r>
              <a:rPr dirty="0" sz="1800" spc="64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при</a:t>
            </a:r>
            <a:r>
              <a:rPr dirty="0" sz="1800" spc="67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встрече</a:t>
            </a:r>
            <a:r>
              <a:rPr dirty="0" sz="1800" spc="6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800" spc="67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общении</a:t>
            </a:r>
            <a:r>
              <a:rPr dirty="0" sz="1800" spc="67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с</a:t>
            </a:r>
          </a:p>
          <a:p>
            <a:pPr marL="0" marR="0">
              <a:lnSpc>
                <a:spcPts val="1993"/>
              </a:lnSpc>
              <a:spcBef>
                <a:spcPts val="31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различными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домашними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бездомными</a:t>
            </a:r>
            <a:r>
              <a:rPr dirty="0" sz="18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животными.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7442200" cy="106553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205546" y="71842"/>
            <a:ext cx="3529779" cy="34371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6"/>
              </a:lnSpc>
              <a:spcBef>
                <a:spcPts val="0"/>
              </a:spcBef>
              <a:spcAft>
                <a:spcPts val="0"/>
              </a:spcAft>
            </a:pPr>
            <a:r>
              <a:rPr dirty="0" sz="2150" spc="15" b="1">
                <a:solidFill>
                  <a:srgbClr val="ff3300"/>
                </a:solidFill>
                <a:latin typeface="HHBIDL+TimesNewRomanPS-BoldMT"/>
                <a:cs typeface="HHBIDL+TimesNewRomanPS-BoldMT"/>
              </a:rPr>
              <a:t>РЕАЛИЗАЦИЯ</a:t>
            </a:r>
            <a:r>
              <a:rPr dirty="0" sz="2150" b="1">
                <a:solidFill>
                  <a:srgbClr val="ff33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2150" spc="15" b="1">
                <a:solidFill>
                  <a:srgbClr val="ff3300"/>
                </a:solidFill>
                <a:latin typeface="HHBIDL+TimesNewRomanPS-BoldMT"/>
                <a:cs typeface="HHBIDL+TimesNewRomanPS-BoldMT"/>
              </a:rPr>
              <a:t>ПРОЕКТА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440" y="2603930"/>
            <a:ext cx="4438699" cy="2631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ПОЗНАВАТЕЛЬНОЕ</a:t>
            </a:r>
            <a:r>
              <a:rPr dirty="0" sz="16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6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И</a:t>
            </a:r>
            <a:r>
              <a:rPr dirty="0" sz="16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6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РЕЧЕВОЕ</a:t>
            </a:r>
            <a:r>
              <a:rPr dirty="0" sz="16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6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РАЗВИТИЕ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1440" y="2979139"/>
            <a:ext cx="7428389" cy="78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u="sng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Беседа</a:t>
            </a:r>
            <a:r>
              <a:rPr dirty="0" sz="1600" spc="-57" u="sng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600" spc="-399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«Домашние</a:t>
            </a:r>
            <a:r>
              <a:rPr dirty="0" sz="1600" spc="-4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животные</a:t>
            </a:r>
            <a:r>
              <a:rPr dirty="0" sz="1600" spc="-4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их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детёныши».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Наблюдения</a:t>
            </a:r>
            <a:r>
              <a:rPr dirty="0" sz="1600" spc="-1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за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кошкой</a:t>
            </a:r>
            <a:r>
              <a:rPr dirty="0" sz="1600" spc="-16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собакой</a:t>
            </a:r>
            <a:r>
              <a:rPr dirty="0" sz="1600" spc="-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на</a:t>
            </a:r>
          </a:p>
          <a:p>
            <a:pPr marL="0" marR="0">
              <a:lnSpc>
                <a:spcPts val="1771"/>
              </a:lnSpc>
              <a:spcBef>
                <a:spcPts val="23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территории</a:t>
            </a:r>
            <a:r>
              <a:rPr dirty="0" sz="1600" spc="10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детского</a:t>
            </a:r>
            <a:r>
              <a:rPr dirty="0" sz="1600" spc="3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сада</a:t>
            </a:r>
            <a:r>
              <a:rPr dirty="0" sz="1600" spc="14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(особенности</a:t>
            </a:r>
            <a:r>
              <a:rPr dirty="0" sz="1600" spc="1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строения</a:t>
            </a:r>
            <a:r>
              <a:rPr dirty="0" sz="1600" spc="1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тела,</a:t>
            </a:r>
            <a:r>
              <a:rPr dirty="0" sz="1600" spc="14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повадки).</a:t>
            </a:r>
            <a:r>
              <a:rPr dirty="0" sz="1600" spc="10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«Рассматривание</a:t>
            </a:r>
          </a:p>
          <a:p>
            <a:pPr marL="0" marR="0">
              <a:lnSpc>
                <a:spcPts val="1771"/>
              </a:lnSpc>
              <a:spcBef>
                <a:spcPts val="28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сравнение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кошки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собаки».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1440" y="3876165"/>
            <a:ext cx="7410131" cy="52403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spc="-10" u="sng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Цель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:</a:t>
            </a:r>
            <a:r>
              <a:rPr dirty="0" sz="1600" spc="32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развитие</a:t>
            </a:r>
            <a:r>
              <a:rPr dirty="0" sz="1600" spc="26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всех</a:t>
            </a:r>
            <a:r>
              <a:rPr dirty="0" sz="1600" spc="26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компонентов</a:t>
            </a:r>
            <a:r>
              <a:rPr dirty="0" sz="1600" spc="1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устной</a:t>
            </a:r>
            <a:r>
              <a:rPr dirty="0" sz="1600" spc="26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речи</a:t>
            </a:r>
            <a:r>
              <a:rPr dirty="0" sz="1600" spc="22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детей,</a:t>
            </a:r>
            <a:r>
              <a:rPr dirty="0" sz="1600" spc="27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обобщение</a:t>
            </a:r>
            <a:r>
              <a:rPr dirty="0" sz="1600" spc="27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знаний</a:t>
            </a:r>
            <a:r>
              <a:rPr dirty="0" sz="1600" spc="2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</a:t>
            </a:r>
            <a:r>
              <a:rPr dirty="0" sz="1600" spc="27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о</a:t>
            </a:r>
          </a:p>
          <a:p>
            <a:pPr marL="0" marR="0">
              <a:lnSpc>
                <a:spcPts val="1771"/>
              </a:lnSpc>
              <a:spcBef>
                <a:spcPts val="23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жизни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домашних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их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детенышей.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91440" y="4512283"/>
            <a:ext cx="3357723" cy="2631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u="sng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Беседа</a:t>
            </a:r>
            <a:r>
              <a:rPr dirty="0" sz="1600" spc="-56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«Птицы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рыбки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у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нас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дома».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91440" y="4887492"/>
            <a:ext cx="805358" cy="2631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spc="-11" u="sng">
                <a:solidFill>
                  <a:srgbClr val="000000"/>
                </a:solidFill>
                <a:latin typeface="UDLBVR+TimesNewRomanPSMT"/>
                <a:cs typeface="UDLBVR+TimesNewRomanPSMT"/>
              </a:rPr>
              <a:t>Задачи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 :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91440" y="5148401"/>
            <a:ext cx="7437951" cy="182858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-</a:t>
            </a:r>
            <a:r>
              <a:rPr dirty="0" sz="1600" spc="3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Обобщить</a:t>
            </a:r>
            <a:r>
              <a:rPr dirty="0" sz="1600" spc="3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600" spc="30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пополнить</a:t>
            </a:r>
            <a:r>
              <a:rPr dirty="0" sz="1600" spc="26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знания</a:t>
            </a:r>
            <a:r>
              <a:rPr dirty="0" sz="1600" spc="30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детей</a:t>
            </a:r>
            <a:r>
              <a:rPr dirty="0" sz="1600" spc="31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об</a:t>
            </a:r>
            <a:r>
              <a:rPr dirty="0" sz="1600" spc="30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аквариумных</a:t>
            </a:r>
            <a:r>
              <a:rPr dirty="0" sz="1600" spc="26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рыбках</a:t>
            </a:r>
            <a:r>
              <a:rPr dirty="0" sz="1600" spc="29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600" spc="30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декоративных</a:t>
            </a:r>
          </a:p>
          <a:p>
            <a:pPr marL="0" marR="0">
              <a:lnSpc>
                <a:spcPts val="1771"/>
              </a:lnSpc>
              <a:spcBef>
                <a:spcPts val="23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птицах.</a:t>
            </a:r>
          </a:p>
          <a:p>
            <a:pPr marL="0" marR="0">
              <a:lnSpc>
                <a:spcPts val="1771"/>
              </a:lnSpc>
              <a:spcBef>
                <a:spcPts val="28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-</a:t>
            </a:r>
            <a:r>
              <a:rPr dirty="0" sz="1600" spc="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Подобрать</a:t>
            </a:r>
            <a:r>
              <a:rPr dirty="0" sz="1600" spc="3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модели,</a:t>
            </a:r>
            <a:r>
              <a:rPr dirty="0" sz="1600" spc="4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соответствующие</a:t>
            </a:r>
            <a:r>
              <a:rPr dirty="0" sz="1600" spc="39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вариантам</a:t>
            </a:r>
            <a:r>
              <a:rPr dirty="0" sz="1600" spc="43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проживания</a:t>
            </a:r>
            <a:r>
              <a:rPr dirty="0" sz="1600" spc="3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рыбок</a:t>
            </a:r>
            <a:r>
              <a:rPr dirty="0" sz="1600" spc="4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600" spc="43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птиц</a:t>
            </a:r>
            <a:r>
              <a:rPr dirty="0" sz="1600" spc="4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в</a:t>
            </a:r>
          </a:p>
          <a:p>
            <a:pPr marL="0" marR="0">
              <a:lnSpc>
                <a:spcPts val="1771"/>
              </a:lnSpc>
              <a:spcBef>
                <a:spcPts val="23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домашних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условиях.</a:t>
            </a:r>
          </a:p>
          <a:p>
            <a:pPr marL="0" marR="0">
              <a:lnSpc>
                <a:spcPts val="1771"/>
              </a:lnSpc>
              <a:spcBef>
                <a:spcPts val="28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-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Воспитывать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бережное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дружелюбное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отношение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к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живым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существам.</a:t>
            </a:r>
          </a:p>
          <a:p>
            <a:pPr marL="0" marR="0">
              <a:lnSpc>
                <a:spcPts val="1771"/>
              </a:lnSpc>
              <a:spcBef>
                <a:spcPts val="23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-</a:t>
            </a:r>
            <a:r>
              <a:rPr dirty="0" sz="1600" spc="99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Побуждать</a:t>
            </a:r>
            <a:r>
              <a:rPr dirty="0" sz="1600" spc="8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внимательно</a:t>
            </a:r>
            <a:r>
              <a:rPr dirty="0" sz="1600" spc="9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слушать</a:t>
            </a:r>
            <a:r>
              <a:rPr dirty="0" sz="1600" spc="95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рассказ,</a:t>
            </a:r>
            <a:r>
              <a:rPr dirty="0" sz="1600" spc="98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отвечать</a:t>
            </a:r>
            <a:r>
              <a:rPr dirty="0" sz="1600" spc="87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на</a:t>
            </a:r>
            <a:r>
              <a:rPr dirty="0" sz="1600" spc="98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вопросы</a:t>
            </a:r>
            <a:r>
              <a:rPr dirty="0" sz="1600" spc="98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по</a:t>
            </a:r>
            <a:r>
              <a:rPr dirty="0" sz="1600" spc="98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его</a:t>
            </a:r>
          </a:p>
          <a:p>
            <a:pPr marL="0" marR="0">
              <a:lnSpc>
                <a:spcPts val="1771"/>
              </a:lnSpc>
              <a:spcBef>
                <a:spcPts val="28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содержанию.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91440" y="6974763"/>
            <a:ext cx="5232750" cy="2631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u="sng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Ситуативный</a:t>
            </a:r>
            <a:r>
              <a:rPr dirty="0" sz="1600" u="sng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600" u="sng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разговор</a:t>
            </a:r>
            <a:r>
              <a:rPr dirty="0" sz="1600" spc="-46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«Как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я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забочусь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о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своем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питомце»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91440" y="7349972"/>
            <a:ext cx="7372755" cy="52403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u="sng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Цель:</a:t>
            </a:r>
            <a:r>
              <a:rPr dirty="0" sz="1600" spc="-37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закрепить</a:t>
            </a:r>
            <a:r>
              <a:rPr dirty="0" sz="1600" spc="10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знания</a:t>
            </a:r>
            <a:r>
              <a:rPr dirty="0" sz="1600" spc="10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об</a:t>
            </a:r>
            <a:r>
              <a:rPr dirty="0" sz="1600" spc="10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уходе</a:t>
            </a:r>
            <a:r>
              <a:rPr dirty="0" sz="1600" spc="91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за</a:t>
            </a:r>
            <a:r>
              <a:rPr dirty="0" sz="1600" spc="102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домашними</a:t>
            </a:r>
            <a:r>
              <a:rPr dirty="0" sz="1600" spc="9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животными</a:t>
            </a:r>
            <a:r>
              <a:rPr dirty="0" sz="1600" spc="96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600" spc="10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птицами,</a:t>
            </a:r>
          </a:p>
          <a:p>
            <a:pPr marL="0" marR="0">
              <a:lnSpc>
                <a:spcPts val="1771"/>
              </a:lnSpc>
              <a:spcBef>
                <a:spcPts val="23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воспитывать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к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ним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заботливое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отношение.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91440" y="7986090"/>
            <a:ext cx="7408060" cy="104585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u="sng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Вопросы:</a:t>
            </a:r>
            <a:r>
              <a:rPr dirty="0" sz="1600" spc="11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Как</a:t>
            </a:r>
            <a:r>
              <a:rPr dirty="0" sz="1600" spc="13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ухаживаете</a:t>
            </a:r>
            <a:r>
              <a:rPr dirty="0" sz="1600" spc="10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за</a:t>
            </a:r>
            <a:r>
              <a:rPr dirty="0" sz="1600" spc="16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животными</a:t>
            </a:r>
            <a:r>
              <a:rPr dirty="0" sz="1600" spc="9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600" spc="14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птицами?</a:t>
            </a:r>
            <a:r>
              <a:rPr dirty="0" sz="1600" spc="1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(</a:t>
            </a:r>
            <a:r>
              <a:rPr dirty="0" sz="1600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кормим,</a:t>
            </a:r>
            <a:r>
              <a:rPr dirty="0" sz="1600" spc="23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600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поим,</a:t>
            </a:r>
            <a:r>
              <a:rPr dirty="0" sz="1600" spc="155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600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убираем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).</a:t>
            </a:r>
            <a:r>
              <a:rPr dirty="0" sz="1600" spc="15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Из</a:t>
            </a:r>
          </a:p>
          <a:p>
            <a:pPr marL="0" marR="0">
              <a:lnSpc>
                <a:spcPts val="1771"/>
              </a:lnSpc>
              <a:spcBef>
                <a:spcPts val="23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чего</a:t>
            </a:r>
            <a:r>
              <a:rPr dirty="0" sz="1600" spc="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едят</a:t>
            </a:r>
            <a:r>
              <a:rPr dirty="0" sz="1600" spc="8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животные,</a:t>
            </a:r>
            <a:r>
              <a:rPr dirty="0" sz="1600" spc="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птицы?</a:t>
            </a:r>
            <a:r>
              <a:rPr dirty="0" sz="1600" spc="8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(</a:t>
            </a:r>
            <a:r>
              <a:rPr dirty="0" sz="1600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из</a:t>
            </a:r>
            <a:r>
              <a:rPr dirty="0" sz="1600" spc="98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600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миски,</a:t>
            </a:r>
            <a:r>
              <a:rPr dirty="0" sz="1600" spc="108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600" spc="-15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кормушки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).</a:t>
            </a:r>
            <a:r>
              <a:rPr dirty="0" sz="1600" spc="10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Из</a:t>
            </a:r>
            <a:r>
              <a:rPr dirty="0" sz="1600" spc="9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чего</a:t>
            </a:r>
            <a:r>
              <a:rPr dirty="0" sz="1600" spc="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пьют?</a:t>
            </a:r>
            <a:r>
              <a:rPr dirty="0" sz="1600" spc="7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(</a:t>
            </a:r>
            <a:r>
              <a:rPr dirty="0" sz="1600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из</a:t>
            </a:r>
            <a:r>
              <a:rPr dirty="0" sz="1600" spc="98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600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поилки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).</a:t>
            </a:r>
            <a:r>
              <a:rPr dirty="0" sz="1600" spc="10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Что</a:t>
            </a:r>
          </a:p>
          <a:p>
            <a:pPr marL="0" marR="0">
              <a:lnSpc>
                <a:spcPts val="1771"/>
              </a:lnSpc>
              <a:spcBef>
                <a:spcPts val="28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едят?</a:t>
            </a:r>
            <a:r>
              <a:rPr dirty="0" sz="1600" spc="24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(</a:t>
            </a:r>
            <a:r>
              <a:rPr dirty="0" sz="1600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специальный</a:t>
            </a:r>
            <a:r>
              <a:rPr dirty="0" sz="1600" spc="275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600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корм,</a:t>
            </a:r>
            <a:r>
              <a:rPr dirty="0" sz="1600" spc="124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600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молоко,</a:t>
            </a:r>
            <a:r>
              <a:rPr dirty="0" sz="1600" spc="186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600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зерно</a:t>
            </a:r>
            <a:r>
              <a:rPr dirty="0" sz="1600" spc="269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600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и</a:t>
            </a:r>
            <a:r>
              <a:rPr dirty="0" sz="1600" spc="256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600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т.д.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).</a:t>
            </a:r>
            <a:r>
              <a:rPr dirty="0" sz="1600" spc="26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Составить</a:t>
            </a:r>
            <a:r>
              <a:rPr dirty="0" sz="1600" spc="2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небольшой</a:t>
            </a:r>
            <a:r>
              <a:rPr dirty="0" sz="1600" spc="22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рассказ</a:t>
            </a:r>
            <a:r>
              <a:rPr dirty="0" sz="1600" spc="25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о</a:t>
            </a:r>
          </a:p>
          <a:p>
            <a:pPr marL="0" marR="0">
              <a:lnSpc>
                <a:spcPts val="1771"/>
              </a:lnSpc>
              <a:spcBef>
                <a:spcPts val="23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домашних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птицах.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91440" y="9144025"/>
            <a:ext cx="7424274" cy="52403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u="sng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Словесные</a:t>
            </a:r>
            <a:r>
              <a:rPr dirty="0" sz="1600" spc="23" u="sng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600" spc="-199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600" u="sng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игры:</a:t>
            </a:r>
            <a:r>
              <a:rPr dirty="0" sz="1600" spc="210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«Назови</a:t>
            </a:r>
            <a:r>
              <a:rPr dirty="0" sz="1600" spc="18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животное»,</a:t>
            </a:r>
            <a:r>
              <a:rPr dirty="0" sz="1600" spc="17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«У</a:t>
            </a:r>
            <a:r>
              <a:rPr dirty="0" sz="1600" spc="20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кого</a:t>
            </a:r>
            <a:r>
              <a:rPr dirty="0" sz="1600" spc="7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кто?»,</a:t>
            </a:r>
            <a:r>
              <a:rPr dirty="0" sz="1600" spc="16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«Назови</a:t>
            </a:r>
            <a:r>
              <a:rPr dirty="0" sz="1600" spc="18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ласково»,</a:t>
            </a:r>
            <a:r>
              <a:rPr dirty="0" sz="1600" spc="1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«Кто</a:t>
            </a:r>
            <a:r>
              <a:rPr dirty="0" sz="1600" spc="11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как</a:t>
            </a:r>
          </a:p>
          <a:p>
            <a:pPr marL="0" marR="0">
              <a:lnSpc>
                <a:spcPts val="1771"/>
              </a:lnSpc>
              <a:spcBef>
                <a:spcPts val="23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кричит?»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91440" y="9780141"/>
            <a:ext cx="7420583" cy="7849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spc="-10" u="sng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Цель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:</a:t>
            </a:r>
            <a:r>
              <a:rPr dirty="0" sz="1600" spc="10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обогащать</a:t>
            </a:r>
            <a:r>
              <a:rPr dirty="0" sz="1600" spc="97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1600" spc="100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систематизировать</a:t>
            </a:r>
            <a:r>
              <a:rPr dirty="0" sz="1600" spc="90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словарный</a:t>
            </a:r>
            <a:r>
              <a:rPr dirty="0" sz="1600" spc="98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запас;</a:t>
            </a:r>
            <a:r>
              <a:rPr dirty="0" sz="1600" spc="10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активизировать</a:t>
            </a:r>
            <a:r>
              <a:rPr dirty="0" sz="1600" spc="91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</a:p>
          <a:p>
            <a:pPr marL="0" marR="0">
              <a:lnSpc>
                <a:spcPts val="1771"/>
              </a:lnSpc>
              <a:spcBef>
                <a:spcPts val="23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закреплять</a:t>
            </a:r>
            <a:r>
              <a:rPr dirty="0" sz="1600" spc="22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речь</a:t>
            </a:r>
            <a:r>
              <a:rPr dirty="0" sz="1600" spc="17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по</a:t>
            </a:r>
            <a:r>
              <a:rPr dirty="0" sz="1600" spc="2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теме</a:t>
            </a:r>
            <a:r>
              <a:rPr dirty="0" sz="1600" spc="22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«Домашние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животные»;</a:t>
            </a:r>
            <a:r>
              <a:rPr dirty="0" sz="1600" spc="13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развивать</a:t>
            </a:r>
            <a:r>
              <a:rPr dirty="0" sz="1600" spc="1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внимание,</a:t>
            </a:r>
            <a:r>
              <a:rPr dirty="0" sz="1600" spc="18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мышление,</a:t>
            </a:r>
          </a:p>
          <a:p>
            <a:pPr marL="0" marR="0">
              <a:lnSpc>
                <a:spcPts val="1771"/>
              </a:lnSpc>
              <a:spcBef>
                <a:spcPts val="28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память,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зрительное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восприятие.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7442200" cy="106553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243657" y="189362"/>
            <a:ext cx="3529779" cy="34371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6"/>
              </a:lnSpc>
              <a:spcBef>
                <a:spcPts val="0"/>
              </a:spcBef>
              <a:spcAft>
                <a:spcPts val="0"/>
              </a:spcAft>
            </a:pPr>
            <a:r>
              <a:rPr dirty="0" sz="2150" spc="15" b="1">
                <a:solidFill>
                  <a:srgbClr val="ff3300"/>
                </a:solidFill>
                <a:latin typeface="HHBIDL+TimesNewRomanPS-BoldMT"/>
                <a:cs typeface="HHBIDL+TimesNewRomanPS-BoldMT"/>
              </a:rPr>
              <a:t>РЕАЛИЗАЦИЯ</a:t>
            </a:r>
            <a:r>
              <a:rPr dirty="0" sz="2150" b="1">
                <a:solidFill>
                  <a:srgbClr val="ff33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2150" spc="15" b="1">
                <a:solidFill>
                  <a:srgbClr val="ff3300"/>
                </a:solidFill>
                <a:latin typeface="HHBIDL+TimesNewRomanPS-BoldMT"/>
                <a:cs typeface="HHBIDL+TimesNewRomanPS-BoldMT"/>
              </a:rPr>
              <a:t>ПРОЕКТА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80385" y="4286990"/>
            <a:ext cx="5027705" cy="34371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6"/>
              </a:lnSpc>
              <a:spcBef>
                <a:spcPts val="0"/>
              </a:spcBef>
              <a:spcAft>
                <a:spcPts val="0"/>
              </a:spcAft>
            </a:pPr>
            <a:r>
              <a:rPr dirty="0" sz="2150" spc="12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Чтение</a:t>
            </a:r>
            <a:r>
              <a:rPr dirty="0" sz="215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2150" spc="11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художественной</a:t>
            </a:r>
            <a:r>
              <a:rPr dirty="0" sz="215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2150" spc="11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литературы: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80385" y="4755637"/>
            <a:ext cx="6879453" cy="211544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6"/>
              </a:lnSpc>
              <a:spcBef>
                <a:spcPts val="0"/>
              </a:spcBef>
              <a:spcAft>
                <a:spcPts val="0"/>
              </a:spcAft>
            </a:pP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«Коза-дереза»,</a:t>
            </a:r>
            <a:r>
              <a:rPr dirty="0" sz="2150" spc="7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«Козлята</a:t>
            </a:r>
            <a:r>
              <a:rPr dirty="0" sz="2150" spc="7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2150" spc="80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волк»,</a:t>
            </a:r>
            <a:r>
              <a:rPr dirty="0" sz="2150" spc="73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«Курочка-ряба»,</a:t>
            </a:r>
            <a:r>
              <a:rPr dirty="0" sz="2150" spc="53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Е.</a:t>
            </a:r>
          </a:p>
          <a:p>
            <a:pPr marL="0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Чарушин</a:t>
            </a:r>
            <a:r>
              <a:rPr dirty="0" sz="2150" spc="55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2">
                <a:solidFill>
                  <a:srgbClr val="000000"/>
                </a:solidFill>
                <a:latin typeface="UDLBVR+TimesNewRomanPSMT"/>
                <a:cs typeface="UDLBVR+TimesNewRomanPSMT"/>
              </a:rPr>
              <a:t>«Про</a:t>
            </a:r>
            <a:r>
              <a:rPr dirty="0" sz="2150" spc="58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2">
                <a:solidFill>
                  <a:srgbClr val="000000"/>
                </a:solidFill>
                <a:latin typeface="UDLBVR+TimesNewRomanPSMT"/>
                <a:cs typeface="UDLBVR+TimesNewRomanPSMT"/>
              </a:rPr>
              <a:t>Тюпу»,</a:t>
            </a:r>
            <a:r>
              <a:rPr dirty="0" sz="2150" spc="51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2">
                <a:solidFill>
                  <a:srgbClr val="000000"/>
                </a:solidFill>
                <a:latin typeface="UDLBVR+TimesNewRomanPSMT"/>
                <a:cs typeface="UDLBVR+TimesNewRomanPSMT"/>
              </a:rPr>
              <a:t>В.</a:t>
            </a:r>
            <a:r>
              <a:rPr dirty="0" sz="2150" spc="56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Сутеев</a:t>
            </a:r>
            <a:r>
              <a:rPr dirty="0" sz="2150" spc="52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«Кто</a:t>
            </a:r>
            <a:r>
              <a:rPr dirty="0" sz="2150" spc="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сказал</a:t>
            </a:r>
            <a:r>
              <a:rPr dirty="0" sz="2150" spc="56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мяу?»,</a:t>
            </a:r>
          </a:p>
          <a:p>
            <a:pPr marL="0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«Цыплёнок</a:t>
            </a:r>
            <a:r>
              <a:rPr dirty="0" sz="2150" spc="128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2150" spc="128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утёнок»,</a:t>
            </a:r>
            <a:r>
              <a:rPr dirty="0" sz="2150" spc="126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2">
                <a:solidFill>
                  <a:srgbClr val="000000"/>
                </a:solidFill>
                <a:latin typeface="UDLBVR+TimesNewRomanPSMT"/>
                <a:cs typeface="UDLBVR+TimesNewRomanPSMT"/>
              </a:rPr>
              <a:t>С.</a:t>
            </a:r>
            <a:r>
              <a:rPr dirty="0" sz="2150" spc="126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Михалков</a:t>
            </a:r>
            <a:r>
              <a:rPr dirty="0" sz="2150" spc="11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«Котята»,</a:t>
            </a:r>
            <a:r>
              <a:rPr dirty="0" sz="2150" spc="11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Е.</a:t>
            </a:r>
          </a:p>
          <a:p>
            <a:pPr marL="0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Благинина</a:t>
            </a:r>
            <a:r>
              <a:rPr dirty="0" sz="2150" spc="1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«Котёнок»,</a:t>
            </a:r>
            <a:r>
              <a:rPr dirty="0" sz="2150" spc="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2">
                <a:solidFill>
                  <a:srgbClr val="000000"/>
                </a:solidFill>
                <a:latin typeface="UDLBVR+TimesNewRomanPSMT"/>
                <a:cs typeface="UDLBVR+TimesNewRomanPSMT"/>
              </a:rPr>
              <a:t>С.</a:t>
            </a:r>
            <a:r>
              <a:rPr dirty="0" sz="2150" spc="15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2">
                <a:solidFill>
                  <a:srgbClr val="000000"/>
                </a:solidFill>
                <a:latin typeface="UDLBVR+TimesNewRomanPSMT"/>
                <a:cs typeface="UDLBVR+TimesNewRomanPSMT"/>
              </a:rPr>
              <a:t>Маршак</a:t>
            </a:r>
            <a:r>
              <a:rPr dirty="0" sz="2150" spc="16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«Усатый-полосатый»,</a:t>
            </a:r>
          </a:p>
          <a:p>
            <a:pPr marL="0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 spc="12">
                <a:solidFill>
                  <a:srgbClr val="000000"/>
                </a:solidFill>
                <a:latin typeface="UDLBVR+TimesNewRomanPSMT"/>
                <a:cs typeface="UDLBVR+TimesNewRomanPSMT"/>
              </a:rPr>
              <a:t>В.</a:t>
            </a:r>
            <a:r>
              <a:rPr dirty="0" sz="2150" spc="143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Берестов</a:t>
            </a:r>
            <a:r>
              <a:rPr dirty="0" sz="2150" spc="14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«Курица</a:t>
            </a:r>
            <a:r>
              <a:rPr dirty="0" sz="2150" spc="128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с</a:t>
            </a:r>
            <a:r>
              <a:rPr dirty="0" sz="2150" spc="14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цыплятами»;</a:t>
            </a:r>
            <a:r>
              <a:rPr dirty="0" sz="2150" spc="14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отгадывание</a:t>
            </a:r>
          </a:p>
          <a:p>
            <a:pPr marL="0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загадок</a:t>
            </a:r>
            <a:r>
              <a:rPr dirty="0" sz="2150" b="1">
                <a:solidFill>
                  <a:srgbClr val="000000"/>
                </a:solidFill>
                <a:latin typeface="HHBIDL+TimesNewRomanPS-BoldMT"/>
                <a:cs typeface="HHBIDL+TimesNewRomanPS-BoldMT"/>
              </a:rPr>
              <a:t>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380385" y="6996017"/>
            <a:ext cx="5768361" cy="34371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6"/>
              </a:lnSpc>
              <a:spcBef>
                <a:spcPts val="0"/>
              </a:spcBef>
              <a:spcAft>
                <a:spcPts val="0"/>
              </a:spcAft>
            </a:pPr>
            <a:r>
              <a:rPr dirty="0" sz="2150" spc="10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Проговаривание</a:t>
            </a:r>
            <a:r>
              <a:rPr dirty="0" sz="2150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2150" spc="11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потешки</a:t>
            </a:r>
            <a:r>
              <a:rPr dirty="0" sz="2150" spc="-28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«Как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у</a:t>
            </a:r>
            <a:r>
              <a:rPr dirty="0" sz="21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нашего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кота».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80385" y="7464663"/>
            <a:ext cx="6849297" cy="69806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6"/>
              </a:lnSpc>
              <a:spcBef>
                <a:spcPts val="0"/>
              </a:spcBef>
              <a:spcAft>
                <a:spcPts val="0"/>
              </a:spcAft>
            </a:pPr>
            <a:r>
              <a:rPr dirty="0" sz="2150" spc="10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Заучивание</a:t>
            </a:r>
            <a:r>
              <a:rPr dirty="0" sz="2150" spc="426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«Я</a:t>
            </a:r>
            <a:r>
              <a:rPr dirty="0" sz="2150" spc="48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люблю</a:t>
            </a:r>
            <a:r>
              <a:rPr dirty="0" sz="2150" spc="4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свою</a:t>
            </a:r>
            <a:r>
              <a:rPr dirty="0" sz="2150" spc="47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лошадку»,</a:t>
            </a:r>
            <a:r>
              <a:rPr dirty="0" sz="2150" spc="46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«Киска,</a:t>
            </a:r>
            <a:r>
              <a:rPr dirty="0" sz="2150" spc="43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киска,</a:t>
            </a:r>
          </a:p>
          <a:p>
            <a:pPr marL="0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киска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брысь»,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«Маленький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бычок».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80385" y="8287656"/>
            <a:ext cx="6857365" cy="211544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6"/>
              </a:lnSpc>
              <a:spcBef>
                <a:spcPts val="0"/>
              </a:spcBef>
              <a:spcAft>
                <a:spcPts val="0"/>
              </a:spcAft>
            </a:pPr>
            <a:r>
              <a:rPr dirty="0" sz="2150" u="sng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Цель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:</a:t>
            </a:r>
            <a:r>
              <a:rPr dirty="0" sz="2150" spc="1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Учить</a:t>
            </a:r>
            <a:r>
              <a:rPr dirty="0" sz="2150" spc="4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составлять</a:t>
            </a:r>
            <a:r>
              <a:rPr dirty="0" sz="2150" spc="5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небольшой</a:t>
            </a:r>
            <a:r>
              <a:rPr dirty="0" sz="2150" spc="2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пересказ</a:t>
            </a:r>
            <a:r>
              <a:rPr dirty="0" sz="2150" spc="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с</a:t>
            </a:r>
            <a:r>
              <a:rPr dirty="0" sz="2150" spc="6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2">
                <a:solidFill>
                  <a:srgbClr val="000000"/>
                </a:solidFill>
                <a:latin typeface="UDLBVR+TimesNewRomanPSMT"/>
                <a:cs typeface="UDLBVR+TimesNewRomanPSMT"/>
              </a:rPr>
              <a:t>помощью</a:t>
            </a:r>
          </a:p>
          <a:p>
            <a:pPr marL="0" marR="0">
              <a:lnSpc>
                <a:spcPts val="2406"/>
              </a:lnSpc>
              <a:spcBef>
                <a:spcPts val="363"/>
              </a:spcBef>
              <a:spcAft>
                <a:spcPts val="0"/>
              </a:spcAft>
            </a:pP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взрослого,</a:t>
            </a:r>
            <a:r>
              <a:rPr dirty="0" sz="2150" spc="47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внимательно</a:t>
            </a:r>
            <a:r>
              <a:rPr dirty="0" sz="2150" spc="40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слушать,</a:t>
            </a:r>
            <a:r>
              <a:rPr dirty="0" sz="2150" spc="4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отвечать</a:t>
            </a:r>
            <a:r>
              <a:rPr dirty="0" sz="2150" spc="3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на</a:t>
            </a:r>
            <a:r>
              <a:rPr dirty="0" sz="2150" spc="47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вопросы</a:t>
            </a:r>
          </a:p>
          <a:p>
            <a:pPr marL="0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по</a:t>
            </a:r>
            <a:r>
              <a:rPr dirty="0" sz="2150" spc="7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содержанию;</a:t>
            </a:r>
            <a:r>
              <a:rPr dirty="0" sz="2150" spc="67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развивать</a:t>
            </a:r>
            <a:r>
              <a:rPr dirty="0" sz="2150" spc="65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память.</a:t>
            </a:r>
            <a:r>
              <a:rPr dirty="0" sz="2150" spc="7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Активизировать</a:t>
            </a:r>
            <a:r>
              <a:rPr dirty="0" sz="2150" spc="6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в</a:t>
            </a:r>
          </a:p>
          <a:p>
            <a:pPr marL="0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речи</a:t>
            </a:r>
            <a:r>
              <a:rPr dirty="0" sz="2150" spc="321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прилагательные</a:t>
            </a:r>
            <a:r>
              <a:rPr dirty="0" sz="2150" spc="32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и</a:t>
            </a:r>
            <a:r>
              <a:rPr dirty="0" sz="2150" spc="328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глаголы.</a:t>
            </a:r>
            <a:r>
              <a:rPr dirty="0" sz="2150" spc="307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Закрепить</a:t>
            </a:r>
          </a:p>
          <a:p>
            <a:pPr marL="0" marR="0">
              <a:lnSpc>
                <a:spcPts val="2406"/>
              </a:lnSpc>
              <a:spcBef>
                <a:spcPts val="333"/>
              </a:spcBef>
              <a:spcAft>
                <a:spcPts val="0"/>
              </a:spcAft>
            </a:pP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употребление</a:t>
            </a:r>
            <a:r>
              <a:rPr dirty="0" sz="2150" spc="16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>
                <a:solidFill>
                  <a:srgbClr val="000000"/>
                </a:solidFill>
                <a:latin typeface="UDLBVR+TimesNewRomanPSMT"/>
                <a:cs typeface="UDLBVR+TimesNewRomanPSMT"/>
              </a:rPr>
              <a:t>в</a:t>
            </a:r>
            <a:r>
              <a:rPr dirty="0" sz="2150" spc="17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речи</a:t>
            </a:r>
            <a:r>
              <a:rPr dirty="0" sz="2150" spc="164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уменьшительно-ласкательных</a:t>
            </a:r>
          </a:p>
          <a:p>
            <a:pPr marL="0" marR="0">
              <a:lnSpc>
                <a:spcPts val="2406"/>
              </a:lnSpc>
              <a:spcBef>
                <a:spcPts val="383"/>
              </a:spcBef>
              <a:spcAft>
                <a:spcPts val="0"/>
              </a:spcAft>
            </a:pP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названий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0">
                <a:solidFill>
                  <a:srgbClr val="000000"/>
                </a:solidFill>
                <a:latin typeface="UDLBVR+TimesNewRomanPSMT"/>
                <a:cs typeface="UDLBVR+TimesNewRomanPSMT"/>
              </a:rPr>
              <a:t>детёнышей</a:t>
            </a:r>
            <a:r>
              <a:rPr dirty="0" sz="2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50" spc="11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животных.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7442200" cy="106553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025499" y="247360"/>
            <a:ext cx="3529779" cy="34371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6"/>
              </a:lnSpc>
              <a:spcBef>
                <a:spcPts val="0"/>
              </a:spcBef>
              <a:spcAft>
                <a:spcPts val="0"/>
              </a:spcAft>
            </a:pPr>
            <a:r>
              <a:rPr dirty="0" sz="2150" spc="15" b="1">
                <a:solidFill>
                  <a:srgbClr val="ff3300"/>
                </a:solidFill>
                <a:latin typeface="HHBIDL+TimesNewRomanPS-BoldMT"/>
                <a:cs typeface="HHBIDL+TimesNewRomanPS-BoldMT"/>
              </a:rPr>
              <a:t>РЕАЛИЗАЦИЯ</a:t>
            </a:r>
            <a:r>
              <a:rPr dirty="0" sz="2150" b="1">
                <a:solidFill>
                  <a:srgbClr val="ff3300"/>
                </a:solidFill>
                <a:latin typeface="HHBIDL+TimesNewRomanPS-BoldMT"/>
                <a:cs typeface="HHBIDL+TimesNewRomanPS-BoldMT"/>
              </a:rPr>
              <a:t> </a:t>
            </a:r>
            <a:r>
              <a:rPr dirty="0" sz="2150" spc="15" b="1">
                <a:solidFill>
                  <a:srgbClr val="ff3300"/>
                </a:solidFill>
                <a:latin typeface="HHBIDL+TimesNewRomanPS-BoldMT"/>
                <a:cs typeface="HHBIDL+TimesNewRomanPS-BoldMT"/>
              </a:rPr>
              <a:t>ПРОЕКТА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68864" y="3710885"/>
            <a:ext cx="4921909" cy="63833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ХУДОЖЕСТВЕННО-</a:t>
            </a:r>
            <a:r>
              <a:rPr dirty="0" sz="16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6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ЭСТЕТИЧЕСКОЕ</a:t>
            </a:r>
            <a:r>
              <a:rPr dirty="0" sz="16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600" b="1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РАЗВИТИЕ</a:t>
            </a:r>
          </a:p>
          <a:p>
            <a:pPr marL="0" marR="0">
              <a:lnSpc>
                <a:spcPts val="1771"/>
              </a:lnSpc>
              <a:spcBef>
                <a:spcPts val="1132"/>
              </a:spcBef>
              <a:spcAft>
                <a:spcPts val="0"/>
              </a:spcAft>
            </a:pPr>
            <a:r>
              <a:rPr dirty="0" sz="1600" u="sng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Рисование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68864" y="4461303"/>
            <a:ext cx="5245201" cy="2631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«Мячики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для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котят»,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«Зеленый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луг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для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наших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животных».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68864" y="4836512"/>
            <a:ext cx="7066991" cy="52403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spc="-10" u="sng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Цель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:</a:t>
            </a:r>
            <a:r>
              <a:rPr dirty="0" sz="1600" spc="45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упражнять</a:t>
            </a:r>
            <a:r>
              <a:rPr dirty="0" sz="1600" spc="38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в</a:t>
            </a:r>
            <a:r>
              <a:rPr dirty="0" sz="1600" spc="39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рисовании</a:t>
            </a:r>
            <a:r>
              <a:rPr dirty="0" sz="1600" spc="3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предметов</a:t>
            </a:r>
            <a:r>
              <a:rPr dirty="0" sz="1600" spc="35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округлой</a:t>
            </a:r>
            <a:r>
              <a:rPr dirty="0" sz="1600" spc="28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формы</a:t>
            </a:r>
            <a:r>
              <a:rPr dirty="0" sz="1600" spc="37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гуашью</a:t>
            </a:r>
            <a:r>
              <a:rPr dirty="0" sz="1600" spc="3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методом</a:t>
            </a:r>
          </a:p>
          <a:p>
            <a:pPr marL="0" marR="0">
              <a:lnSpc>
                <a:spcPts val="1771"/>
              </a:lnSpc>
              <a:spcBef>
                <a:spcPts val="23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тычка.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68864" y="5472629"/>
            <a:ext cx="3886809" cy="63833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b="1">
                <a:solidFill>
                  <a:srgbClr val="000000"/>
                </a:solidFill>
                <a:latin typeface="VKWBRM+TimesNewRomanPS-BoldItalicMT"/>
                <a:cs typeface="VKWBRM+TimesNewRomanPS-BoldItalicMT"/>
              </a:rPr>
              <a:t>Трафареты,</a:t>
            </a:r>
            <a:r>
              <a:rPr dirty="0" sz="1600" b="1">
                <a:solidFill>
                  <a:srgbClr val="00000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600" b="1">
                <a:solidFill>
                  <a:srgbClr val="000000"/>
                </a:solidFill>
                <a:latin typeface="VKWBRM+TimesNewRomanPS-BoldItalicMT"/>
                <a:cs typeface="VKWBRM+TimesNewRomanPS-BoldItalicMT"/>
              </a:rPr>
              <a:t>раскраски</a:t>
            </a:r>
            <a:r>
              <a:rPr dirty="0" sz="1600" b="1">
                <a:solidFill>
                  <a:srgbClr val="00000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600" b="1">
                <a:solidFill>
                  <a:srgbClr val="000000"/>
                </a:solidFill>
                <a:latin typeface="VKWBRM+TimesNewRomanPS-BoldItalicMT"/>
                <a:cs typeface="VKWBRM+TimesNewRomanPS-BoldItalicMT"/>
              </a:rPr>
              <a:t>по</a:t>
            </a:r>
            <a:r>
              <a:rPr dirty="0" sz="1600" b="1">
                <a:solidFill>
                  <a:srgbClr val="00000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600" b="1">
                <a:solidFill>
                  <a:srgbClr val="000000"/>
                </a:solidFill>
                <a:latin typeface="VKWBRM+TimesNewRomanPS-BoldItalicMT"/>
                <a:cs typeface="VKWBRM+TimesNewRomanPS-BoldItalicMT"/>
              </a:rPr>
              <a:t>теме</a:t>
            </a:r>
            <a:r>
              <a:rPr dirty="0" sz="1600" b="1">
                <a:solidFill>
                  <a:srgbClr val="000000"/>
                </a:solidFill>
                <a:latin typeface="VKWBRM+TimesNewRomanPS-BoldItalicMT"/>
                <a:cs typeface="VKWBRM+TimesNewRomanPS-BoldItalicMT"/>
              </a:rPr>
              <a:t> </a:t>
            </a:r>
            <a:r>
              <a:rPr dirty="0" sz="1600" b="1">
                <a:solidFill>
                  <a:srgbClr val="000000"/>
                </a:solidFill>
                <a:latin typeface="VKWBRM+TimesNewRomanPS-BoldItalicMT"/>
                <a:cs typeface="VKWBRM+TimesNewRomanPS-BoldItalicMT"/>
              </a:rPr>
              <a:t>проекта.</a:t>
            </a:r>
          </a:p>
          <a:p>
            <a:pPr marL="0" marR="0">
              <a:lnSpc>
                <a:spcPts val="1771"/>
              </a:lnSpc>
              <a:spcBef>
                <a:spcPts val="1132"/>
              </a:spcBef>
              <a:spcAft>
                <a:spcPts val="0"/>
              </a:spcAft>
            </a:pPr>
            <a:r>
              <a:rPr dirty="0" sz="1600" u="sng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Лепка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268864" y="6223047"/>
            <a:ext cx="4800250" cy="101354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«Покормим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кошечку»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(тарелочки).</a:t>
            </a:r>
          </a:p>
          <a:p>
            <a:pPr marL="0" marR="0">
              <a:lnSpc>
                <a:spcPts val="1771"/>
              </a:lnSpc>
              <a:spcBef>
                <a:spcPts val="1132"/>
              </a:spcBef>
              <a:spcAft>
                <a:spcPts val="0"/>
              </a:spcAft>
            </a:pPr>
            <a:r>
              <a:rPr dirty="0" sz="1600" spc="-10" u="sng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Цель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:</a:t>
            </a:r>
            <a:r>
              <a:rPr dirty="0" sz="1600" spc="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упражнять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в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лепке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предметов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округлой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формы.</a:t>
            </a:r>
          </a:p>
          <a:p>
            <a:pPr marL="0" marR="0">
              <a:lnSpc>
                <a:spcPts val="1771"/>
              </a:lnSpc>
              <a:spcBef>
                <a:spcPts val="1182"/>
              </a:spcBef>
              <a:spcAft>
                <a:spcPts val="0"/>
              </a:spcAft>
            </a:pPr>
            <a:r>
              <a:rPr dirty="0" sz="1600" u="sng">
                <a:solidFill>
                  <a:srgbClr val="0070c0"/>
                </a:solidFill>
                <a:latin typeface="EDVUIO+TimesNewRomanPS-ItalicMT"/>
                <a:cs typeface="EDVUIO+TimesNewRomanPS-ItalicMT"/>
              </a:rPr>
              <a:t>Аппликация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268864" y="7348673"/>
            <a:ext cx="2138476" cy="2631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«Конура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для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Шарика».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68864" y="7723883"/>
            <a:ext cx="5912975" cy="63833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spc="-10" u="sng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Цель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:</a:t>
            </a:r>
            <a:r>
              <a:rPr dirty="0" sz="1600" spc="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учить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использовать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разнообразные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аппликативные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техники.</a:t>
            </a:r>
          </a:p>
          <a:p>
            <a:pPr marL="0" marR="0">
              <a:lnSpc>
                <a:spcPts val="1771"/>
              </a:lnSpc>
              <a:spcBef>
                <a:spcPts val="1132"/>
              </a:spcBef>
              <a:spcAft>
                <a:spcPts val="0"/>
              </a:spcAft>
            </a:pPr>
            <a:r>
              <a:rPr dirty="0" sz="1600" b="1" u="sng">
                <a:solidFill>
                  <a:srgbClr val="0070c0"/>
                </a:solidFill>
                <a:latin typeface="VKWBRM+TimesNewRomanPS-BoldItalicMT"/>
                <a:cs typeface="VKWBRM+TimesNewRomanPS-BoldItalicMT"/>
              </a:rPr>
              <a:t>Музыка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268864" y="8474301"/>
            <a:ext cx="3469639" cy="2631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Подбор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голосов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домашних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268864" y="8849509"/>
            <a:ext cx="7067060" cy="78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Прослушивание</a:t>
            </a:r>
            <a:r>
              <a:rPr dirty="0" sz="1600" spc="29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произведений:</a:t>
            </a:r>
            <a:r>
              <a:rPr dirty="0" sz="1600" spc="25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«Серенькая</a:t>
            </a:r>
            <a:r>
              <a:rPr dirty="0" sz="1600" spc="29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кошечка»</a:t>
            </a:r>
            <a:r>
              <a:rPr dirty="0" sz="1600" spc="16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муз.</a:t>
            </a:r>
            <a:r>
              <a:rPr dirty="0" sz="1600" spc="30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В.</a:t>
            </a:r>
            <a:r>
              <a:rPr dirty="0" sz="1600" spc="3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Витлина</a:t>
            </a:r>
            <a:r>
              <a:rPr dirty="0" sz="1600" spc="24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сл.</a:t>
            </a:r>
            <a:r>
              <a:rPr dirty="0" sz="1600" spc="30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Н.</a:t>
            </a:r>
          </a:p>
          <a:p>
            <a:pPr marL="0" marR="0">
              <a:lnSpc>
                <a:spcPts val="1771"/>
              </a:lnSpc>
              <a:spcBef>
                <a:spcPts val="23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Найдёновой;</a:t>
            </a:r>
            <a:r>
              <a:rPr dirty="0" sz="1600" spc="74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«Собачка»</a:t>
            </a:r>
            <a:r>
              <a:rPr dirty="0" sz="1600" spc="6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М.</a:t>
            </a:r>
            <a:r>
              <a:rPr dirty="0" sz="1600" spc="77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Раухвергер;</a:t>
            </a:r>
            <a:r>
              <a:rPr dirty="0" sz="1600" spc="65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«Кто</a:t>
            </a:r>
            <a:r>
              <a:rPr dirty="0" sz="1600" spc="68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пасётся</a:t>
            </a:r>
            <a:r>
              <a:rPr dirty="0" sz="1600" spc="7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на</a:t>
            </a:r>
            <a:r>
              <a:rPr dirty="0" sz="1600" spc="76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лугу»</a:t>
            </a:r>
            <a:r>
              <a:rPr dirty="0" sz="1600" spc="76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муз.</a:t>
            </a:r>
            <a:r>
              <a:rPr dirty="0" sz="1600" spc="77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А.</a:t>
            </a:r>
          </a:p>
          <a:p>
            <a:pPr marL="0" marR="0">
              <a:lnSpc>
                <a:spcPts val="1771"/>
              </a:lnSpc>
              <a:spcBef>
                <a:spcPts val="28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Пахмутовой,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сл.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Ю.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Черных.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68864" y="9746536"/>
            <a:ext cx="7060775" cy="5805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spc="-10" u="sng">
                <a:solidFill>
                  <a:srgbClr val="000000"/>
                </a:solidFill>
                <a:latin typeface="EDVUIO+TimesNewRomanPS-ItalicMT"/>
                <a:cs typeface="EDVUIO+TimesNewRomanPS-ItalicMT"/>
              </a:rPr>
              <a:t>Цель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:</a:t>
            </a:r>
            <a:r>
              <a:rPr dirty="0" sz="1600" spc="31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Развитие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музыкальных</a:t>
            </a:r>
            <a:r>
              <a:rPr dirty="0" sz="1600" spc="25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способностей.</a:t>
            </a:r>
            <a:r>
              <a:rPr dirty="0" sz="1600" spc="26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Закрепление</a:t>
            </a:r>
            <a:r>
              <a:rPr dirty="0" sz="1600" spc="26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знаний</a:t>
            </a:r>
            <a:r>
              <a:rPr dirty="0" sz="1600" spc="24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о</a:t>
            </a:r>
            <a:r>
              <a:rPr dirty="0" sz="1600" spc="26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домашних</a:t>
            </a:r>
          </a:p>
          <a:p>
            <a:pPr marL="0" marR="0">
              <a:lnSpc>
                <a:spcPts val="2166"/>
              </a:lnSpc>
              <a:spcBef>
                <a:spcPts val="333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животных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через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разные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виды</a:t>
            </a:r>
            <a:r>
              <a:rPr dirty="0" sz="16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UDLBVR+TimesNewRomanPSMT"/>
                <a:cs typeface="UDLBVR+TimesNewRomanPSMT"/>
              </a:rPr>
              <a:t>деятельности</a:t>
            </a:r>
            <a:r>
              <a:rPr dirty="0" sz="1950">
                <a:solidFill>
                  <a:srgbClr val="000000"/>
                </a:solidFill>
                <a:latin typeface="UDLBVR+TimesNewRomanPSMT"/>
                <a:cs typeface="UDLBVR+TimesNewRomanPSMT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resentationFormat>On-screen Show (4:3)</PresentationFormat>
  <ScaleCrop>false</ScaleCrop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cp:revision>1</cp:revision>
  <dcterms:modified xsi:type="dcterms:W3CDTF">2022-12-03T00:42:20-06:00</dcterms:modified>
</cp:coreProperties>
</file>