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embeddedFontLst>
    <p:embeddedFont>
      <p:font typeface="Nunito"/>
      <p:regular r:id="rId19"/>
      <p:bold r:id="rId20"/>
      <p:italic r:id="rId21"/>
      <p:boldItalic r:id="rId22"/>
    </p:embeddedFont>
    <p:embeddedFont>
      <p:font typeface="Maven Pro"/>
      <p:regular r:id="rId23"/>
      <p:bold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-bold.fntdata"/><Relationship Id="rId11" Type="http://schemas.openxmlformats.org/officeDocument/2006/relationships/slide" Target="slides/slide6.xml"/><Relationship Id="rId22" Type="http://schemas.openxmlformats.org/officeDocument/2006/relationships/font" Target="fonts/Nunito-boldItalic.fntdata"/><Relationship Id="rId10" Type="http://schemas.openxmlformats.org/officeDocument/2006/relationships/slide" Target="slides/slide5.xml"/><Relationship Id="rId21" Type="http://schemas.openxmlformats.org/officeDocument/2006/relationships/font" Target="fonts/Nunito-italic.fntdata"/><Relationship Id="rId13" Type="http://schemas.openxmlformats.org/officeDocument/2006/relationships/slide" Target="slides/slide8.xml"/><Relationship Id="rId24" Type="http://schemas.openxmlformats.org/officeDocument/2006/relationships/font" Target="fonts/MavenPro-bold.fntdata"/><Relationship Id="rId12" Type="http://schemas.openxmlformats.org/officeDocument/2006/relationships/slide" Target="slides/slide7.xml"/><Relationship Id="rId23" Type="http://schemas.openxmlformats.org/officeDocument/2006/relationships/font" Target="fonts/MavenPro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Nunito-regular.fntdata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g10755d032e5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9" name="Google Shape;329;g10755d032e5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g10755d032e5_0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" name="Google Shape;335;g10755d032e5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10755d032e5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1" name="Google Shape;341;g10755d032e5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10755d032e5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7" name="Google Shape;347;g10755d032e5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10755d032e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10755d032e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10755d032e5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10755d032e5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10755d032e5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10755d032e5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10755d032e5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10755d032e5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10755d032e5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Google Shape;305;g10755d032e5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10755d032e5_0_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1" name="Google Shape;311;g10755d032e5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10755d032e5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7" name="Google Shape;317;g10755d032e5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10755d032e5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10755d032e5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3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7343003" y="3409675"/>
            <a:ext cx="1691422" cy="1732548"/>
            <a:chOff x="7343003" y="3409675"/>
            <a:chExt cx="1691422" cy="1732548"/>
          </a:xfrm>
        </p:grpSpPr>
        <p:grpSp>
          <p:nvGrpSpPr>
            <p:cNvPr id="11" name="Google Shape;11;p2"/>
            <p:cNvGrpSpPr/>
            <p:nvPr/>
          </p:nvGrpSpPr>
          <p:grpSpPr>
            <a:xfrm>
              <a:off x="7343003" y="4453711"/>
              <a:ext cx="316800" cy="688513"/>
              <a:chOff x="7343003" y="4453711"/>
              <a:chExt cx="316800" cy="688513"/>
            </a:xfrm>
          </p:grpSpPr>
          <p:sp>
            <p:nvSpPr>
              <p:cNvPr id="12" name="Google Shape;12;p2"/>
              <p:cNvSpPr/>
              <p:nvPr/>
            </p:nvSpPr>
            <p:spPr>
              <a:xfrm>
                <a:off x="7343003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7343003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" name="Google Shape;14;p2"/>
            <p:cNvGrpSpPr/>
            <p:nvPr/>
          </p:nvGrpSpPr>
          <p:grpSpPr>
            <a:xfrm>
              <a:off x="7801210" y="4105700"/>
              <a:ext cx="316800" cy="1036523"/>
              <a:chOff x="7801210" y="4105700"/>
              <a:chExt cx="316800" cy="1036523"/>
            </a:xfrm>
          </p:grpSpPr>
          <p:sp>
            <p:nvSpPr>
              <p:cNvPr id="15" name="Google Shape;15;p2"/>
              <p:cNvSpPr/>
              <p:nvPr/>
            </p:nvSpPr>
            <p:spPr>
              <a:xfrm>
                <a:off x="7801210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7801210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7801210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" name="Google Shape;18;p2"/>
            <p:cNvGrpSpPr/>
            <p:nvPr/>
          </p:nvGrpSpPr>
          <p:grpSpPr>
            <a:xfrm>
              <a:off x="8259418" y="3757688"/>
              <a:ext cx="316800" cy="1384535"/>
              <a:chOff x="8259418" y="3757688"/>
              <a:chExt cx="316800" cy="1384535"/>
            </a:xfrm>
          </p:grpSpPr>
          <p:sp>
            <p:nvSpPr>
              <p:cNvPr id="19" name="Google Shape;19;p2"/>
              <p:cNvSpPr/>
              <p:nvPr/>
            </p:nvSpPr>
            <p:spPr>
              <a:xfrm>
                <a:off x="8259418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8259418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8259418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8259418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" name="Google Shape;23;p2"/>
            <p:cNvGrpSpPr/>
            <p:nvPr/>
          </p:nvGrpSpPr>
          <p:grpSpPr>
            <a:xfrm>
              <a:off x="8717625" y="3409675"/>
              <a:ext cx="316800" cy="1732548"/>
              <a:chOff x="8717625" y="3409675"/>
              <a:chExt cx="316800" cy="1732548"/>
            </a:xfrm>
          </p:grpSpPr>
          <p:sp>
            <p:nvSpPr>
              <p:cNvPr id="24" name="Google Shape;24;p2"/>
              <p:cNvSpPr/>
              <p:nvPr/>
            </p:nvSpPr>
            <p:spPr>
              <a:xfrm>
                <a:off x="8717625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8717625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8717625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8717625" y="3409675"/>
                <a:ext cx="316800" cy="1732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8717625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9" name="Google Shape;29;p2"/>
          <p:cNvGrpSpPr/>
          <p:nvPr/>
        </p:nvGrpSpPr>
        <p:grpSpPr>
          <a:xfrm>
            <a:off x="5043503" y="0"/>
            <a:ext cx="3814072" cy="3839102"/>
            <a:chOff x="5043503" y="0"/>
            <a:chExt cx="3814072" cy="3839102"/>
          </a:xfrm>
        </p:grpSpPr>
        <p:sp>
          <p:nvSpPr>
            <p:cNvPr id="30" name="Google Shape;30;p2"/>
            <p:cNvSpPr/>
            <p:nvPr/>
          </p:nvSpPr>
          <p:spPr>
            <a:xfrm>
              <a:off x="8460975" y="1817775"/>
              <a:ext cx="396600" cy="3966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rot="-9830444">
              <a:off x="6469759" y="3480728"/>
              <a:ext cx="320148" cy="320148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2" name="Google Shape;32;p2"/>
            <p:cNvGrpSpPr/>
            <p:nvPr/>
          </p:nvGrpSpPr>
          <p:grpSpPr>
            <a:xfrm>
              <a:off x="7647812" y="2704283"/>
              <a:ext cx="635219" cy="635219"/>
              <a:chOff x="6725724" y="2701260"/>
              <a:chExt cx="1208101" cy="1208100"/>
            </a:xfrm>
          </p:grpSpPr>
          <p:sp>
            <p:nvSpPr>
              <p:cNvPr id="33" name="Google Shape;33;p2"/>
              <p:cNvSpPr/>
              <p:nvPr/>
            </p:nvSpPr>
            <p:spPr>
              <a:xfrm rot="5400000">
                <a:off x="6725725" y="2701260"/>
                <a:ext cx="1208100" cy="12081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 rot="5400000">
                <a:off x="6725724" y="2701260"/>
                <a:ext cx="1208100" cy="1208100"/>
              </a:xfrm>
              <a:prstGeom prst="pie">
                <a:avLst>
                  <a:gd fmla="val 8244818" name="adj1"/>
                  <a:gd fmla="val 16246175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 rot="5400000">
                <a:off x="6954988" y="2930398"/>
                <a:ext cx="749700" cy="7497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6" name="Google Shape;36;p2"/>
            <p:cNvSpPr/>
            <p:nvPr/>
          </p:nvSpPr>
          <p:spPr>
            <a:xfrm>
              <a:off x="8460975" y="1817775"/>
              <a:ext cx="396600" cy="396600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7" name="Google Shape;37;p2"/>
            <p:cNvGrpSpPr/>
            <p:nvPr/>
          </p:nvGrpSpPr>
          <p:grpSpPr>
            <a:xfrm>
              <a:off x="7952720" y="179238"/>
              <a:ext cx="873165" cy="873003"/>
              <a:chOff x="7754428" y="208725"/>
              <a:chExt cx="541800" cy="541800"/>
            </a:xfrm>
          </p:grpSpPr>
          <p:sp>
            <p:nvSpPr>
              <p:cNvPr id="38" name="Google Shape;38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0" name="Google Shape;40;p2"/>
            <p:cNvSpPr/>
            <p:nvPr/>
          </p:nvSpPr>
          <p:spPr>
            <a:xfrm>
              <a:off x="5399840" y="356365"/>
              <a:ext cx="2577000" cy="25770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 rot="2043858">
              <a:off x="5503813" y="460310"/>
              <a:ext cx="2369480" cy="236948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399795" y="360281"/>
              <a:ext cx="2577000" cy="2577000"/>
            </a:xfrm>
            <a:prstGeom prst="pie">
              <a:avLst>
                <a:gd fmla="val 8801158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 rot="2044777">
              <a:off x="5911449" y="867729"/>
              <a:ext cx="1554223" cy="15542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399795" y="356358"/>
              <a:ext cx="2577000" cy="2577000"/>
            </a:xfrm>
            <a:prstGeom prst="pie">
              <a:avLst>
                <a:gd fmla="val 1255410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 rot="-9830444">
              <a:off x="6469759" y="3480727"/>
              <a:ext cx="320148" cy="320148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" name="Google Shape;46;p2"/>
          <p:cNvSpPr txBox="1"/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2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11"/>
          <p:cNvGrpSpPr/>
          <p:nvPr/>
        </p:nvGrpSpPr>
        <p:grpSpPr>
          <a:xfrm>
            <a:off x="52" y="4099200"/>
            <a:ext cx="9144036" cy="1044300"/>
            <a:chOff x="52" y="4099200"/>
            <a:chExt cx="9144036" cy="1044300"/>
          </a:xfrm>
        </p:grpSpPr>
        <p:grpSp>
          <p:nvGrpSpPr>
            <p:cNvPr id="143" name="Google Shape;143;p11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144" name="Google Shape;144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" name="Google Shape;145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" name="Google Shape;146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" name="Google Shape;147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8" name="Google Shape;148;p11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149" name="Google Shape;149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" name="Google Shape;150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" name="Google Shape;15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" name="Google Shape;152;p11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" name="Google Shape;153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4" name="Google Shape;154;p11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155" name="Google Shape;155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" name="Google Shape;156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" name="Google Shape;157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" name="Google Shape;158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9" name="Google Shape;159;p11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160" name="Google Shape;160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" name="Google Shape;16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3" name="Google Shape;163;p11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164" name="Google Shape;164;p11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" name="Google Shape;165;p11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" name="Google Shape;166;p11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" name="Google Shape;167;p11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" name="Google Shape;168;p11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9" name="Google Shape;169;p11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170" name="Google Shape;170;p11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" name="Google Shape;171;p11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" name="Google Shape;172;p11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3" name="Google Shape;173;p11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4" name="Google Shape;174;p11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175" name="Google Shape;175;p11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" name="Google Shape;176;p11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" name="Google Shape;177;p11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8" name="Google Shape;178;p11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179" name="Google Shape;179;p11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" name="Google Shape;180;p11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" name="Google Shape;181;p11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" name="Google Shape;182;p11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" name="Google Shape;183;p11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4" name="Google Shape;184;p11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185" name="Google Shape;185;p11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" name="Google Shape;186;p11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" name="Google Shape;187;p11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" name="Google Shape;188;p11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9" name="Google Shape;189;p11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190" name="Google Shape;190;p11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" name="Google Shape;191;p11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" name="Google Shape;192;p11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11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4" name="Google Shape;194;p11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195" name="Google Shape;195;p11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" name="Google Shape;196;p11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" name="Google Shape;197;p11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8" name="Google Shape;198;p11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199" name="Google Shape;199;p11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" name="Google Shape;200;p11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" name="Google Shape;201;p11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" name="Google Shape;202;p11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3" name="Google Shape;203;p11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204" name="Google Shape;204;p11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" name="Google Shape;205;p11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" name="Google Shape;206;p11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" name="Google Shape;207;p11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8" name="Google Shape;208;p11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209" name="Google Shape;209;p11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" name="Google Shape;210;p11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1" name="Google Shape;211;p11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" name="Google Shape;212;p11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11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4" name="Google Shape;214;p11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215" name="Google Shape;215;p11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" name="Google Shape;216;p11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" name="Google Shape;217;p11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" name="Google Shape;218;p11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9" name="Google Shape;219;p11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220" name="Google Shape;220;p11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" name="Google Shape;221;p11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" name="Google Shape;222;p11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3" name="Google Shape;223;p11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224" name="Google Shape;224;p11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5" name="Google Shape;225;p11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6" name="Google Shape;226;p11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7" name="Google Shape;227;p11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8" name="Google Shape;228;p11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229" name="Google Shape;229;p11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0" name="Google Shape;230;p11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1" name="Google Shape;231;p11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2" name="Google Shape;232;p11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" name="Google Shape;233;p11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4" name="Google Shape;234;p11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235" name="Google Shape;235;p11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6" name="Google Shape;236;p11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" name="Google Shape;237;p11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8" name="Google Shape;238;p11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9" name="Google Shape;239;p11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240" name="Google Shape;240;p11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1" name="Google Shape;241;p11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" name="Google Shape;242;p11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3" name="Google Shape;243;p11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244" name="Google Shape;244;p11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5" name="Google Shape;245;p11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6" name="Google Shape;246;p11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7" name="Google Shape;247;p11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8" name="Google Shape;248;p11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9" name="Google Shape;249;p11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250" name="Google Shape;250;p11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1" name="Google Shape;251;p11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" name="Google Shape;252;p11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" name="Google Shape;253;p11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4" name="Google Shape;254;p11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255" name="Google Shape;255;p11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6" name="Google Shape;256;p11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7" name="Google Shape;257;p11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8" name="Google Shape;258;p11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9" name="Google Shape;259;p11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260" name="Google Shape;260;p11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1" name="Google Shape;261;p11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2" name="Google Shape;262;p11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63" name="Google Shape;263;p11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264" name="Google Shape;264;p11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" name="Google Shape;265;p11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" name="Google Shape;266;p11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7" name="Google Shape;267;p11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68" name="Google Shape;268;p11"/>
          <p:cNvSpPr txBox="1"/>
          <p:nvPr>
            <p:ph hasCustomPrompt="1" type="title"/>
          </p:nvPr>
        </p:nvSpPr>
        <p:spPr>
          <a:xfrm>
            <a:off x="1388625" y="772725"/>
            <a:ext cx="6366900" cy="186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9" name="Google Shape;269;p11"/>
          <p:cNvSpPr txBox="1"/>
          <p:nvPr>
            <p:ph idx="1" type="body"/>
          </p:nvPr>
        </p:nvSpPr>
        <p:spPr>
          <a:xfrm>
            <a:off x="1388625" y="2712300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0" name="Google Shape;270;p1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3"/>
          <p:cNvGrpSpPr/>
          <p:nvPr/>
        </p:nvGrpSpPr>
        <p:grpSpPr>
          <a:xfrm>
            <a:off x="146769" y="3406"/>
            <a:ext cx="1233215" cy="1384535"/>
            <a:chOff x="146769" y="3406"/>
            <a:chExt cx="1233215" cy="1384535"/>
          </a:xfrm>
        </p:grpSpPr>
        <p:grpSp>
          <p:nvGrpSpPr>
            <p:cNvPr id="51" name="Google Shape;51;p3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52" name="Google Shape;52;p3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4" name="Google Shape;54;p3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55" name="Google Shape;55;p3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8" name="Google Shape;58;p3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59" name="Google Shape;59;p3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63" name="Google Shape;63;p3"/>
          <p:cNvGrpSpPr/>
          <p:nvPr/>
        </p:nvGrpSpPr>
        <p:grpSpPr>
          <a:xfrm>
            <a:off x="6775084" y="2904008"/>
            <a:ext cx="2186148" cy="2239500"/>
            <a:chOff x="6775084" y="2904008"/>
            <a:chExt cx="2186148" cy="2239500"/>
          </a:xfrm>
        </p:grpSpPr>
        <p:grpSp>
          <p:nvGrpSpPr>
            <p:cNvPr id="64" name="Google Shape;64;p3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65" name="Google Shape;65;p3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7" name="Google Shape;67;p3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68" name="Google Shape;68;p3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1" name="Google Shape;71;p3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72" name="Google Shape;72;p3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" name="Google Shape;73;p3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" name="Google Shape;74;p3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6" name="Google Shape;76;p3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77" name="Google Shape;77;p3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82" name="Google Shape;82;p3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3" name="Google Shape;83;p3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oogle Shape;85;p4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86" name="Google Shape;86;p4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4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8" name="Google Shape;88;p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9" name="Google Shape;89;p4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0" name="Google Shape;90;p4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5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93" name="Google Shape;93;p5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5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6" name="Google Shape;96;p5"/>
          <p:cNvSpPr txBox="1"/>
          <p:nvPr>
            <p:ph idx="1" type="body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7" name="Google Shape;97;p5"/>
          <p:cNvSpPr txBox="1"/>
          <p:nvPr>
            <p:ph idx="2" type="body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5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6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1" name="Google Shape;101;p6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6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4" name="Google Shape;104;p6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7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7" name="Google Shape;107;p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9" name="Google Shape;109;p7"/>
          <p:cNvSpPr txBox="1"/>
          <p:nvPr>
            <p:ph type="title"/>
          </p:nvPr>
        </p:nvSpPr>
        <p:spPr>
          <a:xfrm>
            <a:off x="1303800" y="598575"/>
            <a:ext cx="3312000" cy="159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0" name="Google Shape;110;p7"/>
          <p:cNvSpPr txBox="1"/>
          <p:nvPr>
            <p:ph idx="1" type="body"/>
          </p:nvPr>
        </p:nvSpPr>
        <p:spPr>
          <a:xfrm>
            <a:off x="1303800" y="2309675"/>
            <a:ext cx="3312000" cy="222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11" name="Google Shape;111;p7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dk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8"/>
          <p:cNvGrpSpPr/>
          <p:nvPr/>
        </p:nvGrpSpPr>
        <p:grpSpPr>
          <a:xfrm>
            <a:off x="6866714" y="1306"/>
            <a:ext cx="2267451" cy="2601690"/>
            <a:chOff x="6790514" y="1306"/>
            <a:chExt cx="2267451" cy="2601690"/>
          </a:xfrm>
        </p:grpSpPr>
        <p:grpSp>
          <p:nvGrpSpPr>
            <p:cNvPr id="114" name="Google Shape;114;p8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115" name="Google Shape;115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6" name="Google Shape;116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" name="Google Shape;117;p8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8" name="Google Shape;118;p8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119" name="Google Shape;119;p8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" name="Google Shape;120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" name="Google Shape;121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2" name="Google Shape;122;p8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123" name="Google Shape;123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25" name="Google Shape;125;p8"/>
          <p:cNvSpPr txBox="1"/>
          <p:nvPr>
            <p:ph type="title"/>
          </p:nvPr>
        </p:nvSpPr>
        <p:spPr>
          <a:xfrm>
            <a:off x="824000" y="763600"/>
            <a:ext cx="5857800" cy="357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8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9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29" name="Google Shape;129;p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9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1" name="Google Shape;131;p9"/>
          <p:cNvSpPr txBox="1"/>
          <p:nvPr>
            <p:ph type="title"/>
          </p:nvPr>
        </p:nvSpPr>
        <p:spPr>
          <a:xfrm>
            <a:off x="1303800" y="598575"/>
            <a:ext cx="3430500" cy="19902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2" name="Google Shape;132;p9"/>
          <p:cNvSpPr txBox="1"/>
          <p:nvPr>
            <p:ph idx="1" type="subTitle"/>
          </p:nvPr>
        </p:nvSpPr>
        <p:spPr>
          <a:xfrm>
            <a:off x="1303800" y="2743203"/>
            <a:ext cx="3430500" cy="7260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33" name="Google Shape;133;p9"/>
          <p:cNvSpPr txBox="1"/>
          <p:nvPr>
            <p:ph idx="2" type="body"/>
          </p:nvPr>
        </p:nvSpPr>
        <p:spPr>
          <a:xfrm>
            <a:off x="4903700" y="661000"/>
            <a:ext cx="3430500" cy="38706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34" name="Google Shape;134;p9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oogle Shape;136;p10"/>
          <p:cNvGrpSpPr/>
          <p:nvPr/>
        </p:nvGrpSpPr>
        <p:grpSpPr>
          <a:xfrm>
            <a:off x="713373" y="3847119"/>
            <a:ext cx="825392" cy="825392"/>
            <a:chOff x="348199" y="179450"/>
            <a:chExt cx="1116300" cy="1116300"/>
          </a:xfrm>
        </p:grpSpPr>
        <p:sp>
          <p:nvSpPr>
            <p:cNvPr id="137" name="Google Shape;137;p10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0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9" name="Google Shape;139;p10"/>
          <p:cNvSpPr txBox="1"/>
          <p:nvPr>
            <p:ph idx="1" type="body"/>
          </p:nvPr>
        </p:nvSpPr>
        <p:spPr>
          <a:xfrm>
            <a:off x="1303800" y="4138975"/>
            <a:ext cx="5843100" cy="53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40" name="Google Shape;140;p10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oment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unito"/>
              <a:buChar char="●"/>
              <a:defRPr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3"/>
          <p:cNvSpPr txBox="1"/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Методы и приёмы подготовки обучающихся к ОГЭ по математике</a:t>
            </a:r>
            <a:endParaRPr/>
          </a:p>
        </p:txBody>
      </p:sp>
      <p:sp>
        <p:nvSpPr>
          <p:cNvPr id="278" name="Google Shape;278;p13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Составитель: Гулевич А.А.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учитель математики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МБОУ “СШ38”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0E0E3"/>
        </a:solidFill>
      </p:bgPr>
    </p:bg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22"/>
          <p:cNvSpPr txBox="1"/>
          <p:nvPr>
            <p:ph type="title"/>
          </p:nvPr>
        </p:nvSpPr>
        <p:spPr>
          <a:xfrm>
            <a:off x="1303800" y="598575"/>
            <a:ext cx="7030500" cy="70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7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Метод формирование математической грамотности при подготовке ОГЭ.</a:t>
            </a:r>
            <a:endParaRPr sz="3100"/>
          </a:p>
        </p:txBody>
      </p:sp>
      <p:sp>
        <p:nvSpPr>
          <p:cNvPr id="332" name="Google Shape;332;p22"/>
          <p:cNvSpPr txBox="1"/>
          <p:nvPr>
            <p:ph idx="1" type="body"/>
          </p:nvPr>
        </p:nvSpPr>
        <p:spPr>
          <a:xfrm>
            <a:off x="1303800" y="1383125"/>
            <a:ext cx="7030500" cy="34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 lnSpcReduction="20000"/>
          </a:bodyPr>
          <a:lstStyle/>
          <a:p>
            <a:pPr indent="457200" lvl="0" marL="0" rtl="0" algn="just">
              <a:lnSpc>
                <a:spcPct val="16578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определении математической грамотности особое внимание уделяется использованию математики для решения практических задач в различных контекстах.</a:t>
            </a:r>
            <a:endParaRPr sz="14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65789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Приемы по  решению  практико- ориентированных задач нового типа ОГЭ</a:t>
            </a:r>
            <a:endParaRPr sz="14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65789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Что нужно уметь:</a:t>
            </a:r>
            <a:endParaRPr sz="14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6578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•Выделять ключевые фразы и основные вопросы из текста заданий.</a:t>
            </a:r>
            <a:endParaRPr sz="14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6578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•Уметь выполнять арифметические действия с натуральными числами, десятичными и обыкновенными дробями, производить возведение числа в степень, извлекать арифметический квадратный корень из числа.</a:t>
            </a:r>
            <a:endParaRPr sz="14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6578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•Уметь переводить единицы измерения.</a:t>
            </a:r>
            <a:endParaRPr sz="14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6578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•Уметь округлять числа.</a:t>
            </a:r>
            <a:endParaRPr sz="14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6578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•Уметь находить число от процента и проценты от числа.</a:t>
            </a:r>
            <a:endParaRPr sz="14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6578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•Уметь находить часть от числа и число по его части.</a:t>
            </a:r>
            <a:endParaRPr sz="14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6578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•Применять основное свойство пропорции.</a:t>
            </a:r>
            <a:endParaRPr sz="14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0E0E3"/>
        </a:solidFill>
      </p:bgPr>
    </p:bg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23"/>
          <p:cNvSpPr txBox="1"/>
          <p:nvPr>
            <p:ph type="title"/>
          </p:nvPr>
        </p:nvSpPr>
        <p:spPr>
          <a:xfrm flipH="1" rot="10800000">
            <a:off x="1303800" y="36075"/>
            <a:ext cx="7030500" cy="56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8" name="Google Shape;338;p23"/>
          <p:cNvSpPr txBox="1"/>
          <p:nvPr>
            <p:ph idx="1" type="body"/>
          </p:nvPr>
        </p:nvSpPr>
        <p:spPr>
          <a:xfrm>
            <a:off x="1303800" y="633925"/>
            <a:ext cx="7030500" cy="389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just">
              <a:lnSpc>
                <a:spcPct val="16578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•Уметь решать уравнения, неравенства.</a:t>
            </a:r>
            <a:endParaRPr sz="14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6578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•Разбираться в изображениях рисунков, планов и масштабе фигур на рисунках.</a:t>
            </a:r>
            <a:endParaRPr sz="14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6578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•Анализировать и пользоваться информацией из таблиц.</a:t>
            </a:r>
            <a:endParaRPr sz="14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6578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•Анализировать и пользоваться заданными графиками.</a:t>
            </a:r>
            <a:endParaRPr sz="14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6578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Что нужно знать:</a:t>
            </a:r>
            <a:endParaRPr sz="14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6578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Формулы геометрии:</a:t>
            </a:r>
            <a:endParaRPr sz="14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0E0E3"/>
        </a:solidFill>
      </p:bgPr>
    </p:bg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2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181818"/>
                </a:solidFill>
              </a:rPr>
              <a:t>Какие приёмы ещё необходимы для подготовки к экзамену</a:t>
            </a:r>
            <a:endParaRPr>
              <a:solidFill>
                <a:srgbClr val="181818"/>
              </a:solidFill>
            </a:endParaRPr>
          </a:p>
        </p:txBody>
      </p:sp>
      <p:sp>
        <p:nvSpPr>
          <p:cNvPr id="344" name="Google Shape;344;p24"/>
          <p:cNvSpPr txBox="1"/>
          <p:nvPr>
            <p:ph idx="1" type="body"/>
          </p:nvPr>
        </p:nvSpPr>
        <p:spPr>
          <a:xfrm>
            <a:off x="1303800" y="1498375"/>
            <a:ext cx="7030500" cy="303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Я использую такие приёмы как:</a:t>
            </a:r>
            <a:endParaRPr sz="14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just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181818"/>
              </a:buClr>
              <a:buSzPts val="1400"/>
              <a:buFont typeface="Times New Roman"/>
              <a:buChar char="●"/>
            </a:pPr>
            <a:r>
              <a:rPr b="1"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включение в изучение текущего учебного материала заданий, соответствующих экзаменационным заданиям</a:t>
            </a:r>
            <a:r>
              <a:rPr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sz="14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81818"/>
              </a:buClr>
              <a:buSzPts val="1400"/>
              <a:buFont typeface="Times New Roman"/>
              <a:buChar char="●"/>
            </a:pPr>
            <a:r>
              <a:rPr b="1"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Использование в домашних заданиях материалов Кимов</a:t>
            </a:r>
            <a:r>
              <a:rPr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sz="14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81818"/>
              </a:buClr>
              <a:buSzPts val="1400"/>
              <a:buFont typeface="Times New Roman"/>
              <a:buChar char="●"/>
            </a:pPr>
            <a:r>
              <a:rPr b="1"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Включение экзаменационных задач в содержание текущего контроля</a:t>
            </a:r>
            <a:r>
              <a:rPr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sz="14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81818"/>
              </a:buClr>
              <a:buSzPts val="1400"/>
              <a:buFont typeface="Times New Roman"/>
              <a:buChar char="●"/>
            </a:pPr>
            <a:r>
              <a:rPr b="1"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Повторения теоретического материала наобобщающих уроках с применением компьютерных технологий.</a:t>
            </a:r>
            <a:endParaRPr b="1" sz="14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81818"/>
              </a:buClr>
              <a:buSzPts val="1400"/>
              <a:buFont typeface="Times New Roman"/>
              <a:buChar char="●"/>
            </a:pPr>
            <a:r>
              <a:rPr b="1"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Систематическая работа по заполнению бланков.</a:t>
            </a:r>
            <a:endParaRPr b="1" sz="14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76A5AF"/>
        </a:solidFill>
      </p:bgPr>
    </p:bg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25"/>
          <p:cNvSpPr txBox="1"/>
          <p:nvPr>
            <p:ph idx="1" type="body"/>
          </p:nvPr>
        </p:nvSpPr>
        <p:spPr>
          <a:xfrm>
            <a:off x="1195750" y="907675"/>
            <a:ext cx="7030500" cy="320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48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Спасибо за внимание!!!</a:t>
            </a:r>
            <a:endParaRPr sz="48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48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Всем удачи и успехов!!!</a:t>
            </a:r>
            <a:endParaRPr sz="48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0E0E3"/>
        </a:solidFill>
      </p:bgPr>
    </p:bg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4" name="Google Shape;284;p14"/>
          <p:cNvSpPr txBox="1"/>
          <p:nvPr>
            <p:ph idx="1" type="body"/>
          </p:nvPr>
        </p:nvSpPr>
        <p:spPr>
          <a:xfrm>
            <a:off x="1231800" y="540300"/>
            <a:ext cx="7102500" cy="36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45720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Одной из главных целей школьного математического образования является интеллектуальное развитие и формирование качеств мышления обучающихся, необходимых для полноценной адаптации к современной жизни.</a:t>
            </a:r>
            <a:endParaRPr sz="14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45720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Моя задача как учителя заключается в том, чтобы дать возможность каждому выпускнику 9-го класса получить качественную подготовку к экзамену по математике и освоить необходимый объём знаний, умений и навыков, благодаря которым девятиклассник сможет успешно сдать ОГЭ и получит возможность учиться дальше.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0E0E3"/>
        </a:solidFill>
      </p:bgPr>
    </p:bg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0" name="Google Shape;290;p15"/>
          <p:cNvSpPr txBox="1"/>
          <p:nvPr>
            <p:ph idx="1" type="body"/>
          </p:nvPr>
        </p:nvSpPr>
        <p:spPr>
          <a:xfrm>
            <a:off x="1303800" y="598575"/>
            <a:ext cx="7030500" cy="393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Для подготовки девятиклассников учителю необходимо к сдачи экзамена:</a:t>
            </a:r>
            <a:endParaRPr sz="14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81818"/>
              </a:buClr>
              <a:buSzPts val="1400"/>
              <a:buFont typeface="Times New Roman"/>
              <a:buChar char="●"/>
            </a:pPr>
            <a:r>
              <a:rPr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сформировать у учащихся навыки самоконтроля;</a:t>
            </a:r>
            <a:endParaRPr sz="14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81818"/>
              </a:buClr>
              <a:buSzPts val="1400"/>
              <a:buFont typeface="Times New Roman"/>
              <a:buChar char="●"/>
            </a:pPr>
            <a:r>
              <a:rPr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сформировать умения проверять ответ на правдоподобие;</a:t>
            </a:r>
            <a:endParaRPr sz="14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81818"/>
              </a:buClr>
              <a:buSzPts val="1400"/>
              <a:buFont typeface="Times New Roman"/>
              <a:buChar char="●"/>
            </a:pPr>
            <a:r>
              <a:rPr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систематически отрабатывать вычислительные навыки;</a:t>
            </a:r>
            <a:endParaRPr sz="14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81818"/>
              </a:buClr>
              <a:buSzPts val="1400"/>
              <a:buFont typeface="Times New Roman"/>
              <a:buChar char="●"/>
            </a:pPr>
            <a:r>
              <a:rPr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сформировать умение переходить от словесной формулировки соотношений между величинами к математической;</a:t>
            </a:r>
            <a:endParaRPr sz="14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81818"/>
              </a:buClr>
              <a:buSzPts val="1400"/>
              <a:buFont typeface="Times New Roman"/>
              <a:buChar char="●"/>
            </a:pPr>
            <a:r>
              <a:rPr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научить  проводить доказательные рассуждения при решении задач;</a:t>
            </a:r>
            <a:endParaRPr sz="14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81818"/>
              </a:buClr>
              <a:buSzPts val="1400"/>
              <a:buFont typeface="Times New Roman"/>
              <a:buChar char="●"/>
            </a:pPr>
            <a:r>
              <a:rPr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научить выстраивать аргументацию при проведении доказательства;</a:t>
            </a:r>
            <a:endParaRPr sz="14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81818"/>
              </a:buClr>
              <a:buSzPts val="1400"/>
              <a:buFont typeface="Times New Roman"/>
              <a:buChar char="●"/>
            </a:pPr>
            <a:r>
              <a:rPr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научить записывать математические рассуждения, доказательства, обращая внимание на точность и полноту проводимых обоснований.</a:t>
            </a:r>
            <a:endParaRPr sz="14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0E0E3"/>
        </a:solidFill>
      </p:bgPr>
    </p:bg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16"/>
          <p:cNvSpPr txBox="1"/>
          <p:nvPr>
            <p:ph type="title"/>
          </p:nvPr>
        </p:nvSpPr>
        <p:spPr>
          <a:xfrm>
            <a:off x="1303800" y="598575"/>
            <a:ext cx="7030500" cy="72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0" rtl="0" algn="just">
              <a:lnSpc>
                <a:spcPct val="150000"/>
              </a:lnSpc>
              <a:spcBef>
                <a:spcPts val="1800"/>
              </a:spcBef>
              <a:spcAft>
                <a:spcPts val="400"/>
              </a:spcAft>
              <a:buSzPts val="990"/>
              <a:buNone/>
            </a:pPr>
            <a:r>
              <a:rPr lang="ru" sz="146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Для подготовки к экзамену обязательны устные упражнения и правила быстрого счёта</a:t>
            </a:r>
            <a:endParaRPr sz="2720"/>
          </a:p>
        </p:txBody>
      </p:sp>
      <p:sp>
        <p:nvSpPr>
          <p:cNvPr id="296" name="Google Shape;296;p16"/>
          <p:cNvSpPr txBox="1"/>
          <p:nvPr>
            <p:ph idx="1" type="body"/>
          </p:nvPr>
        </p:nvSpPr>
        <p:spPr>
          <a:xfrm>
            <a:off x="1303800" y="1433550"/>
            <a:ext cx="7030500" cy="309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Приёмы быстрого счёта:</a:t>
            </a:r>
            <a:endParaRPr sz="14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81818"/>
              </a:buClr>
              <a:buSzPts val="1400"/>
              <a:buFont typeface="Times New Roman"/>
              <a:buChar char="●"/>
            </a:pPr>
            <a:r>
              <a:rPr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возведение в квадрат чисел, оканчивающихся на 5;</a:t>
            </a:r>
            <a:endParaRPr sz="14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81818"/>
              </a:buClr>
              <a:buSzPts val="1400"/>
              <a:buFont typeface="Times New Roman"/>
              <a:buChar char="●"/>
            </a:pPr>
            <a:r>
              <a:rPr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умножение на 25, на 9, на 11;</a:t>
            </a:r>
            <a:endParaRPr sz="14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81818"/>
              </a:buClr>
              <a:buSzPts val="1400"/>
              <a:buFont typeface="Times New Roman"/>
              <a:buChar char="●"/>
            </a:pPr>
            <a:r>
              <a:rPr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признаки делимости на 2, 3, 4, 5 и 10</a:t>
            </a:r>
            <a:endParaRPr sz="14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81818"/>
              </a:buClr>
              <a:buSzPts val="1400"/>
              <a:buFont typeface="Times New Roman"/>
              <a:buChar char="●"/>
            </a:pPr>
            <a:r>
              <a:rPr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нахождение произведений двузначных чисел, у которых одинаковое число десятков, а сумма единиц составляет 10;</a:t>
            </a:r>
            <a:endParaRPr sz="14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81818"/>
              </a:buClr>
              <a:buSzPts val="1400"/>
              <a:buFont typeface="Times New Roman"/>
              <a:buChar char="●"/>
            </a:pPr>
            <a:r>
              <a:rPr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деление трёхзначных чисел, состоящих из одинаковых цифр, на число 37;</a:t>
            </a:r>
            <a:endParaRPr sz="14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81818"/>
              </a:buClr>
              <a:buSzPts val="1400"/>
              <a:buFont typeface="Times New Roman"/>
              <a:buChar char="●"/>
            </a:pPr>
            <a:r>
              <a:rPr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извлечение квадратного корня.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0E0E3"/>
        </a:solidFill>
      </p:bgPr>
    </p:bg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17"/>
          <p:cNvSpPr txBox="1"/>
          <p:nvPr>
            <p:ph type="title"/>
          </p:nvPr>
        </p:nvSpPr>
        <p:spPr>
          <a:xfrm>
            <a:off x="1303800" y="598575"/>
            <a:ext cx="7030500" cy="58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45720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7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Метод проектов для составления справочников.</a:t>
            </a:r>
            <a:endParaRPr sz="3100"/>
          </a:p>
        </p:txBody>
      </p:sp>
      <p:sp>
        <p:nvSpPr>
          <p:cNvPr id="302" name="Google Shape;302;p17"/>
          <p:cNvSpPr txBox="1"/>
          <p:nvPr>
            <p:ph idx="1" type="body"/>
          </p:nvPr>
        </p:nvSpPr>
        <p:spPr>
          <a:xfrm>
            <a:off x="1303800" y="1253450"/>
            <a:ext cx="7030500" cy="327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45720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Позволяет повысить степень самостоятельности и активности учащихся.</a:t>
            </a:r>
            <a:endParaRPr sz="15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45720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Перенос акцента в обучении с преподавания на учение.</a:t>
            </a:r>
            <a:endParaRPr sz="15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 ростом уровня сложности деятельности учеников растет и уровень творчества и качества выполняемых работ.</a:t>
            </a:r>
            <a:endParaRPr sz="15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45720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Решая сложные задания, для которых нет определенного алгоритма, учащийся формирует собственную самостоятельность и готовность решать сложные проблемы в реальной жизни.</a:t>
            </a:r>
            <a:endParaRPr sz="1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0E0E3"/>
        </a:solidFill>
      </p:bgPr>
    </p:bg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18"/>
          <p:cNvSpPr txBox="1"/>
          <p:nvPr>
            <p:ph type="title"/>
          </p:nvPr>
        </p:nvSpPr>
        <p:spPr>
          <a:xfrm>
            <a:off x="1303800" y="598575"/>
            <a:ext cx="7030500" cy="56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1800"/>
              </a:spcBef>
              <a:spcAft>
                <a:spcPts val="400"/>
              </a:spcAft>
              <a:buNone/>
            </a:pPr>
            <a:r>
              <a:rPr lang="ru" sz="19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Метод групповой работы.</a:t>
            </a:r>
            <a:endParaRPr sz="3300"/>
          </a:p>
        </p:txBody>
      </p:sp>
      <p:sp>
        <p:nvSpPr>
          <p:cNvPr id="308" name="Google Shape;308;p18"/>
          <p:cNvSpPr txBox="1"/>
          <p:nvPr>
            <p:ph idx="1" type="body"/>
          </p:nvPr>
        </p:nvSpPr>
        <p:spPr>
          <a:xfrm>
            <a:off x="1303800" y="1087775"/>
            <a:ext cx="7030500" cy="344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45720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Для работы по подготовке к ОГЭ всех учащихся я разделила на 2 группы , перед каждой поставила свои задачи.</a:t>
            </a:r>
            <a:endParaRPr sz="14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45720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Психологи давно доказали, что люди лучше всего усваивают то, что обсуждают с другими, а лучше всего помнят то, что объясняют другим. Учащиеся под моим руководством создают группы по 3- 4 человека.</a:t>
            </a:r>
            <a:endParaRPr sz="14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457200" lvl="0" marL="0" rtl="0" algn="just">
              <a:lnSpc>
                <a:spcPct val="150000"/>
              </a:lnSpc>
              <a:spcBef>
                <a:spcPts val="2300"/>
              </a:spcBef>
              <a:spcAft>
                <a:spcPts val="2300"/>
              </a:spcAft>
              <a:buNone/>
            </a:pPr>
            <a:r>
              <a:t/>
            </a:r>
            <a:endParaRPr sz="14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0E0E3"/>
        </a:solidFill>
      </p:bgPr>
    </p:bg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19"/>
          <p:cNvSpPr txBox="1"/>
          <p:nvPr>
            <p:ph type="title"/>
          </p:nvPr>
        </p:nvSpPr>
        <p:spPr>
          <a:xfrm>
            <a:off x="1303800" y="598575"/>
            <a:ext cx="7030500" cy="4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1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Алгоритм действий учащихся.</a:t>
            </a:r>
            <a:endParaRPr sz="3500"/>
          </a:p>
        </p:txBody>
      </p:sp>
      <p:sp>
        <p:nvSpPr>
          <p:cNvPr id="314" name="Google Shape;314;p19"/>
          <p:cNvSpPr txBox="1"/>
          <p:nvPr>
            <p:ph idx="1" type="body"/>
          </p:nvPr>
        </p:nvSpPr>
        <p:spPr>
          <a:xfrm>
            <a:off x="1303800" y="1167025"/>
            <a:ext cx="7030500" cy="336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45720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Задания обязательного уровня (1 часть). Выполнив задания 1 части, сравнивают решения с ответами и между собой. Делают работу над ошибками. Получают другой вариант заданий 1 части и выполняют только те задания, в которых были допущены ошибки. Каждая группа получает задание и готовится самостоятельно. При этом учащиеся не знают, кто будет выполнять задание у доски.</a:t>
            </a:r>
            <a:endParaRPr sz="14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45720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Задания 2 части. Представители каждой группы решают задания по порядку, возможно, только те, которые решить смогли. Остальные учащиеся проверяют задания, задают вопросы, оценивают. Оценку получает вся группа. Каждая группа готовится самостоятельно в течение недели. Проверку осуществляют на элективе.</a:t>
            </a:r>
            <a:endParaRPr sz="14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0E0E3"/>
        </a:solidFill>
      </p:bgPr>
    </p:bg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20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SzPts val="990"/>
              <a:buNone/>
            </a:pPr>
            <a:r>
              <a:rPr lang="ru" sz="196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Особое внимание геометрии</a:t>
            </a:r>
            <a:endParaRPr sz="196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990"/>
              <a:buNone/>
            </a:pPr>
            <a:r>
              <a:rPr lang="ru" sz="196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Приём “Тупиковой ситуации”</a:t>
            </a:r>
            <a:endParaRPr sz="196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230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2520"/>
          </a:p>
        </p:txBody>
      </p:sp>
      <p:sp>
        <p:nvSpPr>
          <p:cNvPr id="320" name="Google Shape;320;p20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45720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Хороший результат получается, когда учитель инсценирует «тупик» в процессе решения задачи. В этом случае учащиеся должны уметь найти место, с которого пошёл «тупиковый» вариант, чтобы, вернувшись к нему, найти другой вариант решения.</a:t>
            </a:r>
            <a:endParaRPr sz="14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45720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Очень эффективен приём показа учителем мыслительного поиска способа решения задачи. Учитель должен быть готов раскрыть перед учащимися ход своих мыслей, которые у него возникали, когда он готовился к уроку, даже если эти мысли были неверными. Целесообразно развернуть перед учащимися всю картину поиска решения, вплоть до показа своих черновых записей.</a:t>
            </a:r>
            <a:endParaRPr sz="14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0E0E3"/>
        </a:solidFill>
      </p:bgPr>
    </p:bg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21"/>
          <p:cNvSpPr txBox="1"/>
          <p:nvPr>
            <p:ph type="title"/>
          </p:nvPr>
        </p:nvSpPr>
        <p:spPr>
          <a:xfrm>
            <a:off x="1303800" y="598575"/>
            <a:ext cx="7030500" cy="79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7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Метод проблемно-диалогическое обучение на уроках математики</a:t>
            </a:r>
            <a:endParaRPr b="0" sz="17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6" name="Google Shape;326;p21"/>
          <p:cNvSpPr txBox="1"/>
          <p:nvPr>
            <p:ph idx="1" type="body"/>
          </p:nvPr>
        </p:nvSpPr>
        <p:spPr>
          <a:xfrm>
            <a:off x="1303800" y="1397475"/>
            <a:ext cx="7030500" cy="35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/>
          </a:bodyPr>
          <a:lstStyle/>
          <a:p>
            <a:pPr indent="457200" lvl="0" marL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Данная технология разработана на основе многолетних отечественных исследований в двух самостоятельных областях - проблемном обучении и психологии творчества, позволяет заменить урок объяснения нового материала уроком «открытия» знаний.</a:t>
            </a:r>
            <a:endParaRPr sz="14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457200" lvl="0" marL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Свои уроки выстраиваю так, чтобы ученики не были слушателями, созерцателями, а выступали в роли исследователей, организаторов своей деятельности. Школьники активно участвуют в каждом шаге обучения: принимают учебную задачу, анализируют способы её решения, выдвигают гипотезы, определяют причины ошибок. При использовании проблемно-диалогической технологии я получаю возможность формировать у учащихся все виды УУД: регулятивные (когда дети определяют границы своего знания и незнания, ставят цель), познавательные (при постановке проблемы), коммуникативные (учащиеся вступают в диалог с учителем, друг с другом).</a:t>
            </a:r>
            <a:endParaRPr sz="14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457200" lvl="0" marL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Существует три основных метода постановки учебной проблемы</a:t>
            </a:r>
            <a:r>
              <a:rPr lang="ru" sz="14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побуждающий от проблемной ситуации диалог, подводящий диалог, сообщение темы с мотивирующим приемом, стимулирующие учащихся к осознанию и формулировке проблемы, темы урока, постановке целей.</a:t>
            </a:r>
            <a:endParaRPr sz="14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omentum">
  <a:themeElements>
    <a:clrScheme name="Momentum">
      <a:dk1>
        <a:srgbClr val="C0791B"/>
      </a:dk1>
      <a:lt1>
        <a:srgbClr val="FFFFFF"/>
      </a:lt1>
      <a:dk2>
        <a:srgbClr val="424242"/>
      </a:dk2>
      <a:lt2>
        <a:srgbClr val="8DD8D3"/>
      </a:lt2>
      <a:accent1>
        <a:srgbClr val="0B6374"/>
      </a:accent1>
      <a:accent2>
        <a:srgbClr val="FD5B58"/>
      </a:accent2>
      <a:accent3>
        <a:srgbClr val="599191"/>
      </a:accent3>
      <a:accent4>
        <a:srgbClr val="D7E6A3"/>
      </a:accent4>
      <a:accent5>
        <a:srgbClr val="27278B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