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60" r:id="rId5"/>
    <p:sldId id="258" r:id="rId6"/>
    <p:sldId id="259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1" d="100"/>
          <a:sy n="71" d="100"/>
        </p:scale>
        <p:origin x="70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0FE08-05F6-47CE-A71A-879FA0E29ED3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FEDDB-74FE-43E5-B395-76AD04BBDD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0527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0FE08-05F6-47CE-A71A-879FA0E29ED3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FEDDB-74FE-43E5-B395-76AD04BBDD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48862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0FE08-05F6-47CE-A71A-879FA0E29ED3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FEDDB-74FE-43E5-B395-76AD04BBDD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18471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0FE08-05F6-47CE-A71A-879FA0E29ED3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FEDDB-74FE-43E5-B395-76AD04BBDD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82369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0FE08-05F6-47CE-A71A-879FA0E29ED3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FEDDB-74FE-43E5-B395-76AD04BBDD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52551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0FE08-05F6-47CE-A71A-879FA0E29ED3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FEDDB-74FE-43E5-B395-76AD04BBDD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42717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0FE08-05F6-47CE-A71A-879FA0E29ED3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FEDDB-74FE-43E5-B395-76AD04BBDD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13872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0FE08-05F6-47CE-A71A-879FA0E29ED3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FEDDB-74FE-43E5-B395-76AD04BBDD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60058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0FE08-05F6-47CE-A71A-879FA0E29ED3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FEDDB-74FE-43E5-B395-76AD04BBDD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44399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0FE08-05F6-47CE-A71A-879FA0E29ED3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FEDDB-74FE-43E5-B395-76AD04BBDD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1817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0FE08-05F6-47CE-A71A-879FA0E29ED3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FEDDB-74FE-43E5-B395-76AD04BBDD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84882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B0FE08-05F6-47CE-A71A-879FA0E29ED3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9FEDDB-74FE-43E5-B395-76AD04BBDD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1782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96687" y="1860323"/>
            <a:ext cx="10914742" cy="3582533"/>
          </a:xfrm>
        </p:spPr>
        <p:txBody>
          <a:bodyPr>
            <a:normAutofit fontScale="92500" lnSpcReduction="20000"/>
          </a:bodyPr>
          <a:lstStyle/>
          <a:p>
            <a:endParaRPr lang="ru-RU" sz="4000" dirty="0" smtClean="0">
              <a:solidFill>
                <a:srgbClr val="FF0000"/>
              </a:solidFill>
            </a:endParaRPr>
          </a:p>
          <a:p>
            <a:r>
              <a:rPr lang="ru-RU" sz="4800" b="1" dirty="0" smtClean="0">
                <a:solidFill>
                  <a:srgbClr val="FF0000"/>
                </a:solidFill>
              </a:rPr>
              <a:t>Дидактическая игра-</a:t>
            </a:r>
            <a:r>
              <a:rPr lang="ru-RU" sz="4800" b="1" dirty="0" err="1" smtClean="0">
                <a:solidFill>
                  <a:srgbClr val="FF0000"/>
                </a:solidFill>
              </a:rPr>
              <a:t>ходилка</a:t>
            </a:r>
            <a:endParaRPr lang="ru-RU" sz="4800" b="1" dirty="0" smtClean="0">
              <a:solidFill>
                <a:srgbClr val="FF0000"/>
              </a:solidFill>
            </a:endParaRPr>
          </a:p>
          <a:p>
            <a:endParaRPr lang="ru-RU" sz="4000" dirty="0" smtClean="0">
              <a:solidFill>
                <a:srgbClr val="FF0000"/>
              </a:solidFill>
            </a:endParaRPr>
          </a:p>
          <a:p>
            <a:endParaRPr lang="ru-RU" sz="4000" dirty="0">
              <a:solidFill>
                <a:srgbClr val="FF0000"/>
              </a:solidFill>
            </a:endParaRPr>
          </a:p>
          <a:p>
            <a:endParaRPr lang="ru-RU" sz="4000" dirty="0" smtClean="0">
              <a:solidFill>
                <a:srgbClr val="FF0000"/>
              </a:solidFill>
            </a:endParaRPr>
          </a:p>
          <a:p>
            <a:pPr algn="r"/>
            <a:r>
              <a:rPr lang="ru-RU" sz="1800" b="1" dirty="0" smtClean="0">
                <a:solidFill>
                  <a:srgbClr val="0070C0"/>
                </a:solidFill>
              </a:rPr>
              <a:t>ПОДГОТОВИЛИ:</a:t>
            </a:r>
          </a:p>
          <a:p>
            <a:pPr algn="r"/>
            <a:r>
              <a:rPr lang="ru-RU" sz="1800" b="1" dirty="0" smtClean="0">
                <a:solidFill>
                  <a:srgbClr val="0070C0"/>
                </a:solidFill>
              </a:rPr>
              <a:t>Уланова О. И.</a:t>
            </a:r>
          </a:p>
          <a:p>
            <a:pPr algn="r"/>
            <a:r>
              <a:rPr lang="ru-RU" sz="1800" b="1" dirty="0" smtClean="0">
                <a:solidFill>
                  <a:srgbClr val="0070C0"/>
                </a:solidFill>
              </a:rPr>
              <a:t>Кондратенко Т. Н.</a:t>
            </a:r>
          </a:p>
          <a:p>
            <a:endParaRPr lang="ru-RU" sz="4000" dirty="0" smtClean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62905" y="568623"/>
            <a:ext cx="848277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СТРУКТУРНОЕ ПОДРАЗДЕЛЕНИЕ «СЕМИЦВЕТИК»</a:t>
            </a:r>
          </a:p>
          <a:p>
            <a:pPr algn="ctr"/>
            <a:r>
              <a:rPr lang="ru-RU" b="1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</a:t>
            </a:r>
            <a:r>
              <a:rPr lang="ru-RU" b="1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ДОШКОЛЬНОЕ ОБРАЗОВАТЕЛЬНОЕ УЧРЕЖДЕНИЕ </a:t>
            </a:r>
          </a:p>
          <a:p>
            <a:pPr algn="ctr"/>
            <a:r>
              <a:rPr lang="ru-RU" b="1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«ДЕТСКИЙ </a:t>
            </a:r>
            <a:r>
              <a:rPr lang="ru-RU" b="1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САД </a:t>
            </a:r>
            <a:r>
              <a:rPr lang="ru-RU" b="1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ГОРОДСКОГО ОКРУГА СТРЕЖЕВОЙ</a:t>
            </a:r>
            <a:r>
              <a:rPr lang="ru-RU" b="1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b="1" dirty="0" smtClean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0391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1891" y="365125"/>
            <a:ext cx="10771909" cy="5342948"/>
          </a:xfrm>
        </p:spPr>
        <p:txBody>
          <a:bodyPr>
            <a:normAutofit/>
          </a:bodyPr>
          <a:lstStyle/>
          <a:p>
            <a:pPr fontAlgn="base"/>
            <a:r>
              <a:rPr lang="ru-RU" sz="2400" i="1" dirty="0">
                <a:latin typeface="+mn-lt"/>
              </a:rPr>
              <a:t>Игра придумана и сделана </a:t>
            </a:r>
            <a:r>
              <a:rPr lang="ru-RU" sz="2400" i="1" dirty="0" smtClean="0">
                <a:latin typeface="+mn-lt"/>
              </a:rPr>
              <a:t>для детей старшего и подготовительного возраста.</a:t>
            </a:r>
            <a:r>
              <a:rPr lang="ru-RU" sz="2400" dirty="0">
                <a:latin typeface="+mn-lt"/>
              </a:rPr>
              <a:t/>
            </a:r>
            <a:br>
              <a:rPr lang="ru-RU" sz="2400" dirty="0">
                <a:latin typeface="+mn-lt"/>
              </a:rPr>
            </a:br>
            <a:r>
              <a:rPr lang="ru-RU" sz="2400" dirty="0" err="1" smtClean="0">
                <a:solidFill>
                  <a:srgbClr val="FF0000"/>
                </a:solidFill>
                <a:latin typeface="+mn-lt"/>
              </a:rPr>
              <a:t>Ходилки</a:t>
            </a:r>
            <a:r>
              <a:rPr lang="ru-RU" sz="2400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ru-RU" sz="2400" dirty="0">
                <a:latin typeface="+mn-lt"/>
              </a:rPr>
              <a:t>– настольные игры, интересны тем, что ребёнок в процессе игры встречается с заданиями и играть в команде весело. Так как все идут друг за другом, кто-то впереди, кто-то догоняет, но все сталкиваются с одними и теми же трудностями.</a:t>
            </a:r>
            <a:br>
              <a:rPr lang="ru-RU" sz="2400" dirty="0">
                <a:latin typeface="+mn-lt"/>
              </a:rPr>
            </a:br>
            <a:r>
              <a:rPr lang="ru-RU" sz="2400" b="1" dirty="0">
                <a:solidFill>
                  <a:srgbClr val="FF0000"/>
                </a:solidFill>
                <a:latin typeface="+mn-lt"/>
              </a:rPr>
              <a:t>Цель игры</a:t>
            </a:r>
            <a:r>
              <a:rPr lang="ru-RU" sz="2400" b="1" dirty="0" smtClean="0">
                <a:solidFill>
                  <a:srgbClr val="FF0000"/>
                </a:solidFill>
                <a:latin typeface="+mn-lt"/>
              </a:rPr>
              <a:t>:</a:t>
            </a:r>
            <a:br>
              <a:rPr lang="ru-RU" sz="2400" b="1" dirty="0" smtClean="0">
                <a:solidFill>
                  <a:srgbClr val="FF0000"/>
                </a:solidFill>
                <a:latin typeface="+mn-lt"/>
              </a:rPr>
            </a:br>
            <a:r>
              <a:rPr lang="ru-RU" sz="2400" b="1" dirty="0" smtClean="0">
                <a:latin typeface="+mn-lt"/>
              </a:rPr>
              <a:t>-</a:t>
            </a:r>
            <a:r>
              <a:rPr lang="ru-RU" sz="2400" dirty="0" smtClean="0">
                <a:latin typeface="+mn-lt"/>
              </a:rPr>
              <a:t>Развитие логического и пространственного мышления</a:t>
            </a:r>
            <a:r>
              <a:rPr lang="ru-RU" sz="2400" dirty="0">
                <a:latin typeface="+mn-lt"/>
              </a:rPr>
              <a:t>, </a:t>
            </a:r>
            <a:r>
              <a:rPr lang="ru-RU" sz="2400" dirty="0" smtClean="0">
                <a:latin typeface="+mn-lt"/>
              </a:rPr>
              <a:t>концентрации внимания</a:t>
            </a:r>
            <a:r>
              <a:rPr lang="ru-RU" sz="2400" dirty="0">
                <a:latin typeface="+mn-lt"/>
              </a:rPr>
              <a:t>, зрительной </a:t>
            </a:r>
            <a:r>
              <a:rPr lang="ru-RU" sz="2400" dirty="0" smtClean="0">
                <a:latin typeface="+mn-lt"/>
              </a:rPr>
              <a:t>памяти, усидчивости</a:t>
            </a:r>
            <a:br>
              <a:rPr lang="ru-RU" sz="24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>-Развитие умения ориентироваться на плоскости.</a:t>
            </a:r>
            <a:r>
              <a:rPr lang="ru-RU" sz="2400" dirty="0">
                <a:latin typeface="+mn-lt"/>
              </a:rPr>
              <a:t/>
            </a:r>
            <a:br>
              <a:rPr lang="ru-RU" sz="2400" dirty="0">
                <a:latin typeface="+mn-lt"/>
              </a:rPr>
            </a:br>
            <a:r>
              <a:rPr lang="ru-RU" sz="2400" dirty="0" smtClean="0">
                <a:latin typeface="+mn-lt"/>
              </a:rPr>
              <a:t>-Стимулирование </a:t>
            </a:r>
            <a:r>
              <a:rPr lang="ru-RU" sz="2400" dirty="0">
                <a:latin typeface="+mn-lt"/>
              </a:rPr>
              <a:t>коммуникативной деятельности детей.</a:t>
            </a:r>
            <a:br>
              <a:rPr lang="ru-RU" sz="2400" dirty="0">
                <a:latin typeface="+mn-lt"/>
              </a:rPr>
            </a:br>
            <a:r>
              <a:rPr lang="ru-RU" sz="2400" dirty="0" smtClean="0">
                <a:latin typeface="+mn-lt"/>
              </a:rPr>
              <a:t>-Формирование </a:t>
            </a:r>
            <a:r>
              <a:rPr lang="ru-RU" sz="2400" dirty="0">
                <a:latin typeface="+mn-lt"/>
              </a:rPr>
              <a:t>самостоятельности и независимости</a:t>
            </a:r>
            <a:r>
              <a:rPr lang="ru-RU" sz="2400" dirty="0" smtClean="0">
                <a:latin typeface="+mn-lt"/>
              </a:rPr>
              <a:t>.</a:t>
            </a:r>
            <a:r>
              <a:rPr lang="ru-RU" sz="2400" dirty="0">
                <a:latin typeface="+mn-lt"/>
              </a:rPr>
              <a:t/>
            </a:r>
            <a:br>
              <a:rPr lang="ru-RU" sz="2400" dirty="0">
                <a:latin typeface="+mn-lt"/>
              </a:rPr>
            </a:br>
            <a:r>
              <a:rPr lang="ru-RU" sz="2400" dirty="0">
                <a:solidFill>
                  <a:srgbClr val="FF0000"/>
                </a:solidFill>
                <a:latin typeface="+mn-lt"/>
              </a:rPr>
              <a:t>Детская цель: </a:t>
            </a:r>
            <a:r>
              <a:rPr lang="ru-RU" sz="2400" dirty="0" smtClean="0">
                <a:latin typeface="+mn-lt"/>
              </a:rPr>
              <a:t>дойти </a:t>
            </a:r>
            <a:r>
              <a:rPr lang="ru-RU" sz="2400" dirty="0">
                <a:latin typeface="+mn-lt"/>
              </a:rPr>
              <a:t>до </a:t>
            </a:r>
            <a:r>
              <a:rPr lang="ru-RU" sz="2400" dirty="0" smtClean="0">
                <a:latin typeface="+mn-lt"/>
              </a:rPr>
              <a:t>финиша первым.</a:t>
            </a:r>
            <a:r>
              <a:rPr lang="ru-RU" sz="2400" dirty="0">
                <a:latin typeface="+mn-lt"/>
              </a:rPr>
              <a:t/>
            </a:r>
            <a:br>
              <a:rPr lang="ru-RU" sz="2400" dirty="0">
                <a:latin typeface="+mn-lt"/>
              </a:rPr>
            </a:br>
            <a:endParaRPr lang="ru-RU" sz="2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89241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50785" y="637309"/>
            <a:ext cx="10885714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3200" b="1" dirty="0">
                <a:solidFill>
                  <a:srgbClr val="FF0000"/>
                </a:solidFill>
              </a:rPr>
              <a:t>Оборудование:</a:t>
            </a:r>
            <a:r>
              <a:rPr lang="ru-RU" sz="3200" dirty="0"/>
              <a:t> </a:t>
            </a:r>
            <a:r>
              <a:rPr lang="ru-RU" sz="3200" dirty="0" smtClean="0"/>
              <a:t>набор включает</a:t>
            </a:r>
          </a:p>
          <a:p>
            <a:pPr marL="285750" indent="-285750" fontAlgn="base">
              <a:buFont typeface="Wingdings" panose="05000000000000000000" pitchFamily="2" charset="2"/>
              <a:buChar char="§"/>
            </a:pPr>
            <a:r>
              <a:rPr lang="ru-RU" sz="3200" dirty="0" smtClean="0"/>
              <a:t> игровое  </a:t>
            </a:r>
            <a:r>
              <a:rPr lang="ru-RU" sz="3200" dirty="0"/>
              <a:t>поле с </a:t>
            </a:r>
            <a:r>
              <a:rPr lang="ru-RU" sz="3200" dirty="0" smtClean="0"/>
              <a:t>клеточками 20х20, с расположенными на нем геометрическими фигурами</a:t>
            </a:r>
          </a:p>
          <a:p>
            <a:pPr marL="285750" indent="-285750" fontAlgn="base">
              <a:buFont typeface="Wingdings" panose="05000000000000000000" pitchFamily="2" charset="2"/>
              <a:buChar char="§"/>
            </a:pPr>
            <a:r>
              <a:rPr lang="ru-RU" sz="3200" dirty="0" smtClean="0"/>
              <a:t>два кубика: 1-с точками </a:t>
            </a:r>
            <a:r>
              <a:rPr lang="ru-RU" sz="3200" dirty="0"/>
              <a:t>для определения </a:t>
            </a:r>
            <a:endParaRPr lang="ru-RU" sz="3200" dirty="0" smtClean="0"/>
          </a:p>
          <a:p>
            <a:pPr marL="285750" indent="-285750" fontAlgn="base">
              <a:buFont typeface="Wingdings" panose="05000000000000000000" pitchFamily="2" charset="2"/>
              <a:buChar char="§"/>
            </a:pPr>
            <a:r>
              <a:rPr lang="ru-RU" sz="3200" dirty="0" smtClean="0"/>
              <a:t>количества </a:t>
            </a:r>
            <a:r>
              <a:rPr lang="ru-RU" sz="3200" dirty="0"/>
              <a:t>ходов</a:t>
            </a:r>
            <a:r>
              <a:rPr lang="ru-RU" sz="3200" dirty="0" smtClean="0"/>
              <a:t>, 2- со стрелками разных цветов  для определения направления движения</a:t>
            </a:r>
          </a:p>
          <a:p>
            <a:pPr marL="285750" indent="-285750" fontAlgn="base">
              <a:buFont typeface="Wingdings" panose="05000000000000000000" pitchFamily="2" charset="2"/>
              <a:buChar char="§"/>
            </a:pPr>
            <a:r>
              <a:rPr lang="ru-RU" sz="3200" dirty="0" smtClean="0"/>
              <a:t>фишки-игрушки из киндер-сюрпризов</a:t>
            </a:r>
          </a:p>
          <a:p>
            <a:pPr marL="285750" indent="-285750" fontAlgn="base">
              <a:buFont typeface="Wingdings" panose="05000000000000000000" pitchFamily="2" charset="2"/>
              <a:buChar char="§"/>
            </a:pPr>
            <a:r>
              <a:rPr lang="ru-RU" sz="3200" dirty="0" smtClean="0"/>
              <a:t> карточки </a:t>
            </a:r>
            <a:r>
              <a:rPr lang="ru-RU" sz="3200" dirty="0"/>
              <a:t>с заданиями для кружков со знаком </a:t>
            </a:r>
            <a:r>
              <a:rPr lang="ru-RU" sz="3200" dirty="0" smtClean="0"/>
              <a:t>«?».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612621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44" t="9816" r="43434" b="4527"/>
          <a:stretch/>
        </p:blipFill>
        <p:spPr>
          <a:xfrm rot="5400000">
            <a:off x="4383836" y="2847109"/>
            <a:ext cx="2895600" cy="4405746"/>
          </a:xfrm>
          <a:prstGeom prst="rect">
            <a:avLst/>
          </a:prstGeo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" b="6584"/>
          <a:stretch/>
        </p:blipFill>
        <p:spPr>
          <a:xfrm>
            <a:off x="6842433" y="658088"/>
            <a:ext cx="3411970" cy="3048001"/>
          </a:xfrm>
          <a:prstGeom prst="rect">
            <a:avLst/>
          </a:prstGeo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88" b="19395"/>
          <a:stretch/>
        </p:blipFill>
        <p:spPr>
          <a:xfrm>
            <a:off x="1727208" y="529177"/>
            <a:ext cx="3213670" cy="3073005"/>
          </a:xfrm>
          <a:prstGeom prst="rect">
            <a:avLst/>
          </a:prstGeo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592225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455" y="537883"/>
            <a:ext cx="10820400" cy="5849062"/>
          </a:xfrm>
        </p:spPr>
        <p:txBody>
          <a:bodyPr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rgbClr val="FF0000"/>
                </a:solidFill>
                <a:latin typeface="+mn-lt"/>
              </a:rPr>
              <a:t/>
            </a:r>
            <a:br>
              <a:rPr lang="ru-RU" sz="2000" b="1" dirty="0" smtClean="0">
                <a:solidFill>
                  <a:srgbClr val="FF0000"/>
                </a:solidFill>
                <a:latin typeface="+mn-lt"/>
              </a:rPr>
            </a:br>
            <a:r>
              <a:rPr lang="ru-RU" sz="2000" b="1" dirty="0" smtClean="0">
                <a:solidFill>
                  <a:srgbClr val="FF0000"/>
                </a:solidFill>
                <a:latin typeface="+mn-lt"/>
              </a:rPr>
              <a:t>Описание 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игры:</a:t>
            </a:r>
            <a:r>
              <a:rPr lang="ru-RU" sz="2000" dirty="0">
                <a:latin typeface="+mn-lt"/>
              </a:rPr>
              <a:t> В игре принимают участие от 2 до 4 человек. Для начала игроки должны выбрать себе </a:t>
            </a:r>
            <a:r>
              <a:rPr lang="ru-RU" sz="2000" dirty="0" smtClean="0">
                <a:latin typeface="+mn-lt"/>
              </a:rPr>
              <a:t>игрушку- фишку </a:t>
            </a:r>
            <a:r>
              <a:rPr lang="ru-RU" sz="2000" dirty="0">
                <a:latin typeface="+mn-lt"/>
              </a:rPr>
              <a:t>и определить, кто будет ходить первым, бросив кубик или по считалке.</a:t>
            </a:r>
            <a:r>
              <a:rPr lang="ru-RU" sz="2000" dirty="0" smtClean="0">
                <a:latin typeface="+mn-lt"/>
              </a:rPr>
              <a:t/>
            </a:r>
            <a:br>
              <a:rPr lang="ru-RU" sz="2000" dirty="0" smtClean="0">
                <a:latin typeface="+mn-lt"/>
              </a:rPr>
            </a:br>
            <a:r>
              <a:rPr lang="ru-RU" sz="2000" dirty="0" smtClean="0">
                <a:latin typeface="+mn-lt"/>
              </a:rPr>
              <a:t>Все </a:t>
            </a:r>
            <a:r>
              <a:rPr lang="ru-RU" sz="2000" dirty="0">
                <a:latin typeface="+mn-lt"/>
              </a:rPr>
              <a:t>фишки в начале игры нужно установить на </a:t>
            </a:r>
            <a:r>
              <a:rPr lang="ru-RU" sz="2000" dirty="0" smtClean="0">
                <a:latin typeface="+mn-lt"/>
              </a:rPr>
              <a:t>красную клетку -«</a:t>
            </a:r>
            <a:r>
              <a:rPr lang="ru-RU" sz="2000" dirty="0">
                <a:latin typeface="+mn-lt"/>
              </a:rPr>
              <a:t>СТАРТ</a:t>
            </a:r>
            <a:r>
              <a:rPr lang="ru-RU" sz="2000" dirty="0" smtClean="0">
                <a:latin typeface="+mn-lt"/>
              </a:rPr>
              <a:t>».</a:t>
            </a:r>
            <a:br>
              <a:rPr lang="ru-RU" sz="2000" dirty="0" smtClean="0">
                <a:latin typeface="+mn-lt"/>
              </a:rPr>
            </a:br>
            <a:r>
              <a:rPr lang="ru-RU" sz="2000" b="1" dirty="0">
                <a:solidFill>
                  <a:srgbClr val="FF0000"/>
                </a:solidFill>
                <a:latin typeface="+mn-lt"/>
              </a:rPr>
              <a:t>Правила игры:</a:t>
            </a:r>
            <a:r>
              <a:rPr lang="ru-RU" sz="2000" dirty="0" smtClean="0">
                <a:solidFill>
                  <a:srgbClr val="FF0000"/>
                </a:solidFill>
                <a:latin typeface="+mn-lt"/>
              </a:rPr>
              <a:t/>
            </a:r>
            <a:br>
              <a:rPr lang="ru-RU" sz="2000" dirty="0" smtClean="0">
                <a:solidFill>
                  <a:srgbClr val="FF0000"/>
                </a:solidFill>
                <a:latin typeface="+mn-lt"/>
              </a:rPr>
            </a:br>
            <a:r>
              <a:rPr lang="ru-RU" sz="2000" dirty="0">
                <a:latin typeface="+mn-lt"/>
              </a:rPr>
              <a:t>Игроки бросают </a:t>
            </a:r>
            <a:r>
              <a:rPr lang="ru-RU" sz="2000" dirty="0" smtClean="0">
                <a:latin typeface="+mn-lt"/>
              </a:rPr>
              <a:t>кубики по </a:t>
            </a:r>
            <a:r>
              <a:rPr lang="ru-RU" sz="2000" dirty="0">
                <a:latin typeface="+mn-lt"/>
              </a:rPr>
              <a:t>очереди и продвигают свою </a:t>
            </a:r>
            <a:r>
              <a:rPr lang="ru-RU" sz="2000" dirty="0" smtClean="0">
                <a:latin typeface="+mn-lt"/>
              </a:rPr>
              <a:t>фишку в направлении стрелки, выпавшей на кубике </a:t>
            </a:r>
            <a:r>
              <a:rPr lang="ru-RU" sz="2000" b="1" dirty="0" smtClean="0">
                <a:latin typeface="+mn-lt"/>
              </a:rPr>
              <a:t>(вперёд-назад-вправо-влево) </a:t>
            </a:r>
            <a:r>
              <a:rPr lang="ru-RU" sz="2000" dirty="0">
                <a:latin typeface="+mn-lt"/>
              </a:rPr>
              <a:t>по игровому полю на столько </a:t>
            </a:r>
            <a:r>
              <a:rPr lang="ru-RU" sz="2000" dirty="0" smtClean="0">
                <a:latin typeface="+mn-lt"/>
              </a:rPr>
              <a:t>клеток, </a:t>
            </a:r>
            <a:r>
              <a:rPr lang="ru-RU" sz="2000" dirty="0">
                <a:latin typeface="+mn-lt"/>
              </a:rPr>
              <a:t>сколько </a:t>
            </a:r>
            <a:r>
              <a:rPr lang="ru-RU" sz="2000" dirty="0" smtClean="0">
                <a:latin typeface="+mn-lt"/>
              </a:rPr>
              <a:t>точек выпало </a:t>
            </a:r>
            <a:r>
              <a:rPr lang="ru-RU" sz="2000" dirty="0">
                <a:latin typeface="+mn-lt"/>
              </a:rPr>
              <a:t>на кубике. На пути участников могут возникнуть препятствия в виде </a:t>
            </a:r>
            <a:r>
              <a:rPr lang="ru-RU" sz="2000" dirty="0" smtClean="0">
                <a:latin typeface="+mn-lt"/>
              </a:rPr>
              <a:t>геометрических фигур, </a:t>
            </a:r>
            <a:r>
              <a:rPr lang="ru-RU" sz="2000" dirty="0">
                <a:latin typeface="+mn-lt"/>
              </a:rPr>
              <a:t>которые </a:t>
            </a:r>
            <a:r>
              <a:rPr lang="ru-RU" sz="2000" dirty="0" smtClean="0">
                <a:latin typeface="+mn-lt"/>
              </a:rPr>
              <a:t>имеют свои условные обозначения. </a:t>
            </a:r>
            <a:r>
              <a:rPr lang="ru-RU" sz="2000" dirty="0">
                <a:latin typeface="+mn-lt"/>
              </a:rPr>
              <a:t>Также игроки могут попасть на кружочки со знаком </a:t>
            </a:r>
            <a:r>
              <a:rPr lang="ru-RU" sz="2000" b="1" dirty="0">
                <a:latin typeface="+mn-lt"/>
              </a:rPr>
              <a:t>«?»</a:t>
            </a:r>
            <a:r>
              <a:rPr lang="ru-RU" sz="2000" dirty="0">
                <a:latin typeface="+mn-lt"/>
              </a:rPr>
              <a:t> </a:t>
            </a:r>
            <a:r>
              <a:rPr lang="ru-RU" sz="2000" dirty="0" smtClean="0">
                <a:latin typeface="+mn-lt"/>
              </a:rPr>
              <a:t> </a:t>
            </a:r>
            <a:r>
              <a:rPr lang="ru-RU" sz="2000" dirty="0">
                <a:latin typeface="+mn-lt"/>
              </a:rPr>
              <a:t>Если фишка остановилась на кружке со </a:t>
            </a:r>
            <a:r>
              <a:rPr lang="ru-RU" sz="2000" dirty="0" smtClean="0">
                <a:latin typeface="+mn-lt"/>
              </a:rPr>
              <a:t>знаком </a:t>
            </a:r>
            <a:r>
              <a:rPr lang="ru-RU" sz="2000" b="1" dirty="0" smtClean="0">
                <a:latin typeface="+mn-lt"/>
              </a:rPr>
              <a:t>«?»</a:t>
            </a:r>
            <a:r>
              <a:rPr lang="ru-RU" sz="2000" dirty="0" smtClean="0">
                <a:latin typeface="+mn-lt"/>
              </a:rPr>
              <a:t>, </a:t>
            </a:r>
            <a:r>
              <a:rPr lang="ru-RU" sz="2000" dirty="0">
                <a:latin typeface="+mn-lt"/>
              </a:rPr>
              <a:t>игрок </a:t>
            </a:r>
            <a:r>
              <a:rPr lang="ru-RU" sz="2000" dirty="0" smtClean="0">
                <a:latin typeface="+mn-lt"/>
              </a:rPr>
              <a:t>должен ответить на вопрос:</a:t>
            </a:r>
            <a:br>
              <a:rPr lang="ru-RU" sz="2000" dirty="0" smtClean="0">
                <a:latin typeface="+mn-lt"/>
              </a:rPr>
            </a:br>
            <a:r>
              <a:rPr lang="ru-RU" sz="2000" dirty="0" smtClean="0">
                <a:latin typeface="+mn-lt"/>
              </a:rPr>
              <a:t>- при </a:t>
            </a:r>
            <a:r>
              <a:rPr lang="ru-RU" sz="2000" dirty="0" smtClean="0">
                <a:latin typeface="+mn-lt"/>
              </a:rPr>
              <a:t>правильном ответе, дополнительно ход на 1 клетку вперед, </a:t>
            </a:r>
            <a:r>
              <a:rPr lang="ru-RU" sz="2000" dirty="0" smtClean="0">
                <a:latin typeface="+mn-lt"/>
              </a:rPr>
              <a:t/>
            </a:r>
            <a:br>
              <a:rPr lang="ru-RU" sz="2000" dirty="0" smtClean="0">
                <a:latin typeface="+mn-lt"/>
              </a:rPr>
            </a:br>
            <a:r>
              <a:rPr lang="ru-RU" sz="2000" dirty="0" smtClean="0">
                <a:latin typeface="+mn-lt"/>
              </a:rPr>
              <a:t>- при </a:t>
            </a:r>
            <a:r>
              <a:rPr lang="ru-RU" sz="2000" dirty="0" smtClean="0">
                <a:latin typeface="+mn-lt"/>
              </a:rPr>
              <a:t>неверном-ход на 1 клетку назад.</a:t>
            </a:r>
            <a:br>
              <a:rPr lang="ru-RU" sz="2000" dirty="0" smtClean="0">
                <a:latin typeface="+mn-lt"/>
              </a:rPr>
            </a:br>
            <a:r>
              <a:rPr lang="ru-RU" sz="8800" dirty="0" smtClean="0">
                <a:latin typeface="+mn-lt"/>
              </a:rPr>
              <a:t>!</a:t>
            </a:r>
            <a:r>
              <a:rPr lang="ru-RU" sz="2400" dirty="0" smtClean="0">
                <a:latin typeface="+mn-lt"/>
              </a:rPr>
              <a:t>-Если фишка при выпавшем направлении и количестве точек, выходит за пределы игрового поля, то игрок возвращается:</a:t>
            </a:r>
            <a:br>
              <a:rPr lang="ru-RU" sz="24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>1 вариант-на старт</a:t>
            </a:r>
            <a:br>
              <a:rPr lang="ru-RU" sz="24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>2 вариант – назад на свое место, с которого начинал делать ход.</a:t>
            </a:r>
            <a:br>
              <a:rPr lang="ru-RU" sz="2400" dirty="0" smtClean="0">
                <a:latin typeface="+mn-lt"/>
              </a:rPr>
            </a:br>
            <a:endParaRPr lang="ru-RU" sz="2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74192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31272" y="706581"/>
            <a:ext cx="101415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Условные обозначения на кубике:      Условные обозначения на поле: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Стрелка вправо 4"/>
          <p:cNvSpPr/>
          <p:nvPr/>
        </p:nvSpPr>
        <p:spPr>
          <a:xfrm>
            <a:off x="831272" y="1352912"/>
            <a:ext cx="978408" cy="54032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лево 5"/>
          <p:cNvSpPr/>
          <p:nvPr/>
        </p:nvSpPr>
        <p:spPr>
          <a:xfrm>
            <a:off x="734289" y="2054939"/>
            <a:ext cx="978408" cy="484632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верх 6"/>
          <p:cNvSpPr/>
          <p:nvPr/>
        </p:nvSpPr>
        <p:spPr>
          <a:xfrm>
            <a:off x="981177" y="2701270"/>
            <a:ext cx="484632" cy="97840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981177" y="3939555"/>
            <a:ext cx="484632" cy="978408"/>
          </a:xfrm>
          <a:prstGeom prst="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903869" y="1331991"/>
            <a:ext cx="11416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П</a:t>
            </a:r>
            <a:r>
              <a:rPr lang="ru-RU" dirty="0" smtClean="0"/>
              <a:t>-вправо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1809680" y="2066422"/>
            <a:ext cx="11480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</a:rPr>
              <a:t>Л</a:t>
            </a:r>
            <a:r>
              <a:rPr lang="ru-RU" dirty="0" smtClean="0"/>
              <a:t>-налево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1809680" y="3010764"/>
            <a:ext cx="9775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0070C0"/>
                </a:solidFill>
              </a:rPr>
              <a:t>В</a:t>
            </a:r>
            <a:r>
              <a:rPr lang="ru-RU" dirty="0" smtClean="0"/>
              <a:t>-вверх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1650034" y="4116218"/>
            <a:ext cx="9044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00B050"/>
                </a:solidFill>
              </a:rPr>
              <a:t>Н</a:t>
            </a:r>
            <a:r>
              <a:rPr lang="ru-RU" dirty="0" smtClean="0"/>
              <a:t>-вниз</a:t>
            </a:r>
            <a:endParaRPr lang="ru-RU" dirty="0"/>
          </a:p>
        </p:txBody>
      </p:sp>
      <p:sp>
        <p:nvSpPr>
          <p:cNvPr id="14" name="Овал 13"/>
          <p:cNvSpPr/>
          <p:nvPr/>
        </p:nvSpPr>
        <p:spPr>
          <a:xfrm>
            <a:off x="4401715" y="1258979"/>
            <a:ext cx="914400" cy="9144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5593992" y="1397639"/>
            <a:ext cx="1571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-Пропусти ход</a:t>
            </a:r>
            <a:endParaRPr lang="ru-RU" dirty="0"/>
          </a:p>
        </p:txBody>
      </p:sp>
      <p:sp>
        <p:nvSpPr>
          <p:cNvPr id="17" name="Равнобедренный треугольник 16"/>
          <p:cNvSpPr/>
          <p:nvPr/>
        </p:nvSpPr>
        <p:spPr>
          <a:xfrm>
            <a:off x="4255411" y="2327196"/>
            <a:ext cx="1060704" cy="914400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5431788" y="2490259"/>
            <a:ext cx="2413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-Бросай кубик еще раз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4269113" y="3541898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367738" y="3746886"/>
            <a:ext cx="28512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-Сделай еще 2 шага вперед</a:t>
            </a: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4328563" y="4906340"/>
            <a:ext cx="914400" cy="1473847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>
            <a:off x="5332746" y="5211601"/>
            <a:ext cx="22842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-Сделай 2 шага назад</a:t>
            </a:r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7515340" y="849940"/>
            <a:ext cx="660758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?</a:t>
            </a:r>
            <a:endParaRPr lang="ru-RU" sz="80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358050" y="1331991"/>
            <a:ext cx="19550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-Ответь на вопрос</a:t>
            </a:r>
            <a:endParaRPr lang="ru-RU" dirty="0"/>
          </a:p>
        </p:txBody>
      </p:sp>
      <p:cxnSp>
        <p:nvCxnSpPr>
          <p:cNvPr id="4" name="Прямая со стрелкой 3"/>
          <p:cNvCxnSpPr/>
          <p:nvPr/>
        </p:nvCxnSpPr>
        <p:spPr>
          <a:xfrm>
            <a:off x="1223493" y="5580933"/>
            <a:ext cx="0" cy="4706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>
            <a:off x="1320476" y="5643263"/>
            <a:ext cx="48920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flipV="1">
            <a:off x="1223493" y="5240853"/>
            <a:ext cx="0" cy="4024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 flipH="1" flipV="1">
            <a:off x="811186" y="5631779"/>
            <a:ext cx="412307" cy="114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1959269" y="5396267"/>
            <a:ext cx="1875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Перебрось кубик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240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767"/>
          <a:stretch/>
        </p:blipFill>
        <p:spPr>
          <a:xfrm>
            <a:off x="578428" y="554181"/>
            <a:ext cx="5143500" cy="4336473"/>
          </a:xfrm>
          <a:prstGeom prst="rect">
            <a:avLst/>
          </a:prstGeo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8182" y="1953490"/>
            <a:ext cx="5781964" cy="4336473"/>
          </a:xfrm>
          <a:prstGeom prst="rect">
            <a:avLst/>
          </a:prstGeo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741794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</TotalTime>
  <Words>85</Words>
  <Application>Microsoft Office PowerPoint</Application>
  <PresentationFormat>Широкоэкранный</PresentationFormat>
  <Paragraphs>32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Wingdings</vt:lpstr>
      <vt:lpstr>Тема Office</vt:lpstr>
      <vt:lpstr>Презентация PowerPoint</vt:lpstr>
      <vt:lpstr>Игра придумана и сделана для детей старшего и подготовительного возраста. Ходилки – настольные игры, интересны тем, что ребёнок в процессе игры встречается с заданиями и играть в команде весело. Так как все идут друг за другом, кто-то впереди, кто-то догоняет, но все сталкиваются с одними и теми же трудностями. Цель игры: -Развитие логического и пространственного мышления, концентрации внимания, зрительной памяти, усидчивости -Развитие умения ориентироваться на плоскости. -Стимулирование коммуникативной деятельности детей. -Формирование самостоятельности и независимости. Детская цель: дойти до финиша первым. </vt:lpstr>
      <vt:lpstr>Презентация PowerPoint</vt:lpstr>
      <vt:lpstr>Презентация PowerPoint</vt:lpstr>
      <vt:lpstr> Описание игры: В игре принимают участие от 2 до 4 человек. Для начала игроки должны выбрать себе игрушку- фишку и определить, кто будет ходить первым, бросив кубик или по считалке. Все фишки в начале игры нужно установить на красную клетку -«СТАРТ». Правила игры: Игроки бросают кубики по очереди и продвигают свою фишку в направлении стрелки, выпавшей на кубике (вперёд-назад-вправо-влево) по игровому полю на столько клеток, сколько точек выпало на кубике. На пути участников могут возникнуть препятствия в виде геометрических фигур, которые имеют свои условные обозначения. Также игроки могут попасть на кружочки со знаком «?»  Если фишка остановилась на кружке со знаком «?», игрок должен ответить на вопрос: - при правильном ответе, дополнительно ход на 1 клетку вперед,  - при неверном-ход на 1 клетку назад. !-Если фишка при выпавшем направлении и количестве точек, выходит за пределы игрового поля, то игрок возвращается: 1 вариант-на старт 2 вариант – назад на свое место, с которого начинал делать ход. 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17</cp:revision>
  <dcterms:created xsi:type="dcterms:W3CDTF">2022-04-25T12:38:09Z</dcterms:created>
  <dcterms:modified xsi:type="dcterms:W3CDTF">2022-10-22T14:51:45Z</dcterms:modified>
</cp:coreProperties>
</file>