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notesMasterIdLst>
    <p:notesMasterId r:id="rId12"/>
  </p:notesMasterIdLst>
  <p:sldIdLst>
    <p:sldId id="257" r:id="rId4"/>
    <p:sldId id="256" r:id="rId5"/>
    <p:sldId id="258" r:id="rId6"/>
    <p:sldId id="260" r:id="rId7"/>
    <p:sldId id="259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67D6A-97E5-454A-97DC-4A04CB9ABC8C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49D4C-4784-4433-9589-038AFF690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882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49D4C-4784-4433-9589-038AFF6900A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210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7140C-62A3-46A7-A901-106C42043A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2F04C-A469-403B-9A5E-79D580B5E0C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663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60E96-FBCB-43F3-8C1D-C2EC6D0E1D1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D38B1-4DA0-42E5-9336-70339DC887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7738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433B7-B5C3-4919-9437-055F5A3D43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5FEA4-797A-4456-9E57-658054B3016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282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C4FC6-725C-4D5B-BAB1-A23068327EC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2F489-BBEF-4B37-B73B-DF8DE847B7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237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BCE3C-7761-484A-9F90-24BF904E056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C5B3C-6A34-4D9C-A8B3-FE0800AD0AF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645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23B3B-6D46-451A-9330-E24C0F48D5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6A8B0-1F02-40C0-BB8E-F6F34DF982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441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119FF-5086-4D82-A41B-51577B8A2E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C960-BE5E-4565-B229-408ACA8B05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4589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6B020-9BBE-4009-A026-C59BE7B1B0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38B1-B13D-432D-9457-202E6F2E8A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029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8735E-C8D7-4011-801B-E008165E0F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518AD-D0CF-41B7-8557-0FE8B54EA6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720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366D2-8097-485B-8579-13C130F6970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05DEB-FB21-471A-BC24-42F379C6D0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007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9F8E5-69C6-47A2-9F84-8938152A319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630FE-17E0-4DD4-8186-0242989FCF7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6577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7140C-62A3-46A7-A901-106C42043A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2F04C-A469-403B-9A5E-79D580B5E0C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9831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60E96-FBCB-43F3-8C1D-C2EC6D0E1D1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D38B1-4DA0-42E5-9336-70339DC887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76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433B7-B5C3-4919-9437-055F5A3D43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5FEA4-797A-4456-9E57-658054B3016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833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C4FC6-725C-4D5B-BAB1-A23068327EC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2F489-BBEF-4B37-B73B-DF8DE847B7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20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BCE3C-7761-484A-9F90-24BF904E056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C5B3C-6A34-4D9C-A8B3-FE0800AD0AF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6845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23B3B-6D46-451A-9330-E24C0F48D5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6A8B0-1F02-40C0-BB8E-F6F34DF982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9662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119FF-5086-4D82-A41B-51577B8A2E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C960-BE5E-4565-B229-408ACA8B05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229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6B020-9BBE-4009-A026-C59BE7B1B0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38B1-B13D-432D-9457-202E6F2E8A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1040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8735E-C8D7-4011-801B-E008165E0F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518AD-D0CF-41B7-8557-0FE8B54EA6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3076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366D2-8097-485B-8579-13C130F6970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05DEB-FB21-471A-BC24-42F379C6D0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2304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9F8E5-69C6-47A2-9F84-8938152A319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630FE-17E0-4DD4-8186-0242989FCF7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784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321CBF-EFA8-45FD-AD9B-7C836EDE8BD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CB65BF-7D04-40E3-85BA-7E87E5D427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3319" name="Рисунок 8" descr="6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54701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321CBF-EFA8-45FD-AD9B-7C836EDE8BD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CB65BF-7D04-40E3-85BA-7E87E5D427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3319" name="Рисунок 8" descr="6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61942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2108" y="2204864"/>
            <a:ext cx="7272808" cy="259228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Возможности онлайн платформы «</a:t>
            </a:r>
            <a:r>
              <a:rPr lang="ru-RU" sz="3600" b="1" dirty="0" err="1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Учи.ру</a:t>
            </a:r>
            <a:r>
              <a:rPr lang="ru-RU" sz="3600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»                                             </a:t>
            </a:r>
            <a:endParaRPr lang="ru-RU" sz="3600" b="1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08512" y="5232826"/>
            <a:ext cx="3563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3668" y="227546"/>
            <a:ext cx="5904656" cy="1797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6684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992888" cy="5486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 smtClean="0">
                <a:solidFill>
                  <a:srgbClr val="FF0000"/>
                </a:solidFill>
              </a:rPr>
              <a:t>нлайн платформа </a:t>
            </a:r>
            <a:r>
              <a:rPr lang="ru-RU" b="1" dirty="0">
                <a:solidFill>
                  <a:srgbClr val="FF0000"/>
                </a:solidFill>
              </a:rPr>
              <a:t>«</a:t>
            </a:r>
            <a:r>
              <a:rPr lang="ru-RU" b="1" dirty="0" err="1">
                <a:solidFill>
                  <a:srgbClr val="FF0000"/>
                </a:solidFill>
              </a:rPr>
              <a:t>Учи.ру</a:t>
            </a:r>
            <a:r>
              <a:rPr lang="ru-RU" b="1" dirty="0">
                <a:solidFill>
                  <a:srgbClr val="FF0000"/>
                </a:solidFill>
              </a:rPr>
              <a:t>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9572" y="1459230"/>
            <a:ext cx="7632848" cy="343583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Учи.ру</a:t>
            </a:r>
            <a:r>
              <a:rPr lang="ru-RU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— это отечественная интерактивная образовательная платформа онлайн-курсов по основным предметам школьной программы, которая является системой адаптивного образования, полностью соответствующая ФГОС и значительно усиливающая классическое школьное образование. </a:t>
            </a:r>
            <a:endParaRPr lang="ru-RU" sz="18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</a:t>
            </a:r>
            <a:r>
              <a:rPr lang="ru-RU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она позволяет каждому ученику, вне зависимости от социально-экономического и географического положения, освоить базовую программу в комфортном темпе и по индивидуальной образовательной «траектории», формирующейся на основе не применявшегося ранее в России анализа накопленной базы действий учеников по решению различных задач. </a:t>
            </a:r>
            <a:endParaRPr lang="ru-RU" sz="18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</a:t>
            </a:r>
            <a:r>
              <a:rPr lang="ru-RU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 возможность самостоятельно изучать предмет, что является важной частью образовательного процесса. </a:t>
            </a:r>
            <a:br>
              <a:rPr lang="ru-RU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 descr="C:\курсы\Учи.ру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5736" y="5301208"/>
            <a:ext cx="4680520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606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632848" cy="120248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Возможности использования: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5" y="1124744"/>
            <a:ext cx="7560840" cy="3456384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dirty="0" smtClean="0">
                <a:latin typeface="+mj-lt"/>
              </a:rPr>
              <a:t>Индивидуальный </a:t>
            </a:r>
            <a:r>
              <a:rPr lang="ru-RU" dirty="0">
                <a:latin typeface="+mj-lt"/>
              </a:rPr>
              <a:t>подход к каждому </a:t>
            </a:r>
            <a:r>
              <a:rPr lang="ru-RU" dirty="0" smtClean="0">
                <a:latin typeface="+mj-lt"/>
              </a:rPr>
              <a:t>ученику.</a:t>
            </a:r>
            <a:r>
              <a:rPr lang="ru-RU" dirty="0">
                <a:latin typeface="+mj-lt"/>
              </a:rPr>
              <a:t> </a:t>
            </a:r>
            <a:endParaRPr lang="ru-RU" dirty="0" smtClean="0">
              <a:latin typeface="+mj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>
                <a:latin typeface="+mj-lt"/>
              </a:rPr>
              <a:t>Обучение </a:t>
            </a:r>
            <a:r>
              <a:rPr lang="ru-RU" dirty="0">
                <a:latin typeface="+mj-lt"/>
              </a:rPr>
              <a:t>происходит в игровой </a:t>
            </a:r>
            <a:r>
              <a:rPr lang="ru-RU" dirty="0" smtClean="0">
                <a:latin typeface="+mj-lt"/>
              </a:rPr>
              <a:t>форме.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>
                <a:latin typeface="+mj-lt"/>
              </a:rPr>
              <a:t>В </a:t>
            </a:r>
            <a:r>
              <a:rPr lang="ru-RU" dirty="0">
                <a:latin typeface="+mj-lt"/>
              </a:rPr>
              <a:t>наличии </a:t>
            </a:r>
            <a:r>
              <a:rPr lang="ru-RU" dirty="0" smtClean="0">
                <a:latin typeface="+mj-lt"/>
              </a:rPr>
              <a:t>много различных заданий </a:t>
            </a:r>
            <a:r>
              <a:rPr lang="ru-RU" dirty="0">
                <a:latin typeface="+mj-lt"/>
              </a:rPr>
              <a:t>по всем </a:t>
            </a:r>
            <a:r>
              <a:rPr lang="ru-RU" dirty="0" smtClean="0">
                <a:latin typeface="+mj-lt"/>
              </a:rPr>
              <a:t>предметам.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>
                <a:latin typeface="+mj-lt"/>
              </a:rPr>
              <a:t>Отслеживание </a:t>
            </a:r>
            <a:r>
              <a:rPr lang="ru-RU" dirty="0">
                <a:latin typeface="+mj-lt"/>
              </a:rPr>
              <a:t>успехов каждого ученика или всего </a:t>
            </a:r>
            <a:r>
              <a:rPr lang="ru-RU" dirty="0" smtClean="0">
                <a:latin typeface="+mj-lt"/>
              </a:rPr>
              <a:t>класса.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>
                <a:latin typeface="+mj-lt"/>
              </a:rPr>
              <a:t>Использование </a:t>
            </a:r>
            <a:r>
              <a:rPr lang="ru-RU" dirty="0">
                <a:latin typeface="+mj-lt"/>
              </a:rPr>
              <a:t>платформы на планшетах, компьютерах или интерактивной доске в </a:t>
            </a:r>
            <a:r>
              <a:rPr lang="ru-RU" dirty="0" smtClean="0">
                <a:latin typeface="+mj-lt"/>
              </a:rPr>
              <a:t>классе.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>
                <a:latin typeface="+mj-lt"/>
              </a:rPr>
              <a:t>Формирование </a:t>
            </a:r>
            <a:r>
              <a:rPr lang="ru-RU" dirty="0">
                <a:latin typeface="+mj-lt"/>
              </a:rPr>
              <a:t>домашних заданий для всего класса или индивидуально для каждого ученика</a:t>
            </a:r>
            <a:r>
              <a:rPr lang="ru-RU" dirty="0" smtClean="0">
                <a:latin typeface="+mj-lt"/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>
                <a:latin typeface="+mj-lt"/>
              </a:rPr>
              <a:t>Использование системы позволяет повысить мотивацию ребёнка, путём создания благоприятной эмоциональной среды для выполнения заданий.</a:t>
            </a:r>
            <a:br>
              <a:rPr lang="ru-RU" dirty="0">
                <a:latin typeface="+mj-lt"/>
              </a:rPr>
            </a:br>
            <a:endParaRPr lang="ru-RU" dirty="0">
              <a:latin typeface="+mj-lt"/>
            </a:endParaRPr>
          </a:p>
          <a:p>
            <a:pPr marL="0" indent="0">
              <a:buNone/>
            </a:pPr>
            <a:r>
              <a:rPr lang="ru-RU" dirty="0">
                <a:latin typeface="+mj-lt"/>
              </a:rPr>
              <a:t/>
            </a:r>
            <a:br>
              <a:rPr lang="ru-RU" dirty="0">
                <a:latin typeface="+mj-lt"/>
              </a:rPr>
            </a:br>
            <a:endParaRPr lang="ru-RU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765996"/>
            <a:ext cx="6912768" cy="295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91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548680"/>
            <a:ext cx="7574870" cy="122413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Концепция </a:t>
            </a:r>
            <a:r>
              <a:rPr lang="ru-RU" b="1" dirty="0" smtClean="0">
                <a:solidFill>
                  <a:srgbClr val="FF0000"/>
                </a:solidFill>
              </a:rPr>
              <a:t>сервиса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 err="1" smtClean="0">
                <a:solidFill>
                  <a:srgbClr val="FF0000"/>
                </a:solidFill>
              </a:rPr>
              <a:t>Учи.ру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988840"/>
            <a:ext cx="6196405" cy="230425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обучения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Учи.ру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легкий и увлекательный для детей, ведь сервис имеет яркий дизайн с забавными персонажами.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Симпатичные иллюстрации подбадривают деток интересными заданиями, а цветовая гамма не напрягает глаза и не вызывает усталость у школьников. </a:t>
            </a:r>
          </a:p>
          <a:p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800" y="4581128"/>
            <a:ext cx="864552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682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704856" cy="120248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Как используют </a:t>
            </a: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 err="1" smtClean="0">
                <a:solidFill>
                  <a:srgbClr val="FF0000"/>
                </a:solidFill>
              </a:rPr>
              <a:t>Учи.ру</a:t>
            </a:r>
            <a:r>
              <a:rPr lang="ru-RU" b="1" dirty="0" smtClean="0">
                <a:solidFill>
                  <a:srgbClr val="FF0000"/>
                </a:solidFill>
              </a:rPr>
              <a:t>»                    в </a:t>
            </a:r>
            <a:r>
              <a:rPr lang="ru-RU" b="1" dirty="0">
                <a:solidFill>
                  <a:srgbClr val="FF0000"/>
                </a:solidFill>
              </a:rPr>
              <a:t>школах </a:t>
            </a:r>
            <a:r>
              <a:rPr lang="ru-RU" b="1" dirty="0" smtClean="0">
                <a:solidFill>
                  <a:srgbClr val="FF0000"/>
                </a:solidFill>
              </a:rPr>
              <a:t>России?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700808"/>
            <a:ext cx="6196405" cy="18002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выделяет время на уроке (15 минут) или 1 раз в неделю для самостоятельной работы за компьютером.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решают интерактивные задания дома в комфортном для себя темпе с нужным количеством повторений и отработок.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1436" y="3789040"/>
            <a:ext cx="5620884" cy="283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681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332656"/>
            <a:ext cx="7149385" cy="1687411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Чем интересен интерактивный курс «</a:t>
            </a:r>
            <a:r>
              <a:rPr lang="ru-RU" sz="3200" b="1" dirty="0" err="1">
                <a:solidFill>
                  <a:srgbClr val="FF0000"/>
                </a:solidFill>
              </a:rPr>
              <a:t>Учи.ру</a:t>
            </a:r>
            <a:r>
              <a:rPr lang="ru-RU" sz="3200" b="1" dirty="0">
                <a:solidFill>
                  <a:srgbClr val="FF0000"/>
                </a:solidFill>
              </a:rPr>
              <a:t>»?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931987"/>
              </p:ext>
            </p:extLst>
          </p:nvPr>
        </p:nvGraphicFramePr>
        <p:xfrm>
          <a:off x="1043608" y="1772816"/>
          <a:ext cx="7200800" cy="4057967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600400"/>
                <a:gridCol w="3600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учителю</a:t>
                      </a:r>
                      <a:endParaRPr lang="ru-RU" sz="20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ученику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884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формировать у учащихся учебную самостоятельность и высокую познавательную мотивацию; </a:t>
                      </a: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достигать планируемых результатов; </a:t>
                      </a:r>
                    </a:p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контролировать процесс освоения учебного материала и повышать уровень; </a:t>
                      </a: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контролировать свои действия с помощью системы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 оценивать достижения учащихся; </a:t>
                      </a: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оценивать свои достижения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дистанционно обучать детей с ОВЗ; </a:t>
                      </a: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повышать уровень своего интеллектуального развития; </a:t>
                      </a: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корректировать знания и самообучение; </a:t>
                      </a: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работать в комфортном для себя режиме.  </a:t>
                      </a: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работать с одарёнными детьми. </a:t>
                      </a: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6267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965245" cy="1202485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Ключевые преимущества </a:t>
            </a:r>
            <a:r>
              <a:rPr lang="ru-RU" sz="3600" b="1" dirty="0" smtClean="0">
                <a:solidFill>
                  <a:srgbClr val="FF0000"/>
                </a:solidFill>
              </a:rPr>
              <a:t>«</a:t>
            </a:r>
            <a:r>
              <a:rPr lang="ru-RU" sz="3600" b="1" dirty="0" err="1" smtClean="0">
                <a:solidFill>
                  <a:srgbClr val="FF0000"/>
                </a:solidFill>
              </a:rPr>
              <a:t>Учи.ру</a:t>
            </a:r>
            <a:r>
              <a:rPr lang="ru-RU" sz="3600" b="1" dirty="0" smtClean="0">
                <a:solidFill>
                  <a:srgbClr val="FF0000"/>
                </a:solidFill>
              </a:rPr>
              <a:t>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772816"/>
            <a:ext cx="6196405" cy="3603812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образовательных результатов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материала без пробелов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интереса к обучению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для детей с особыми образовательными потребностями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Статистика в реальном времени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92" y="3862316"/>
            <a:ext cx="7344816" cy="280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427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664424"/>
            <a:ext cx="3060236" cy="2376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3" y="908720"/>
            <a:ext cx="5976664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83951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96</TotalTime>
  <Words>297</Words>
  <Application>Microsoft Office PowerPoint</Application>
  <PresentationFormat>Экран (4:3)</PresentationFormat>
  <Paragraphs>45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Кнопка</vt:lpstr>
      <vt:lpstr>Специальное оформление</vt:lpstr>
      <vt:lpstr>1_Специальное оформление</vt:lpstr>
      <vt:lpstr>                           </vt:lpstr>
      <vt:lpstr>Онлайн платформа «Учи.ру» </vt:lpstr>
      <vt:lpstr>Возможности использования:</vt:lpstr>
      <vt:lpstr>Концепция сервиса  «Учи.ру»</vt:lpstr>
      <vt:lpstr>Как используют «Учи.ру»                    в школах России? </vt:lpstr>
      <vt:lpstr>Чем интересен интерактивный курс «Учи.ру»?</vt:lpstr>
      <vt:lpstr>Ключевые преимущества «Учи.ру»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Ангелина</dc:creator>
  <cp:lastModifiedBy>Ангелина</cp:lastModifiedBy>
  <cp:revision>11</cp:revision>
  <dcterms:modified xsi:type="dcterms:W3CDTF">2022-12-03T12:59:59Z</dcterms:modified>
</cp:coreProperties>
</file>